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03" r:id="rId3"/>
    <p:sldId id="304" r:id="rId4"/>
    <p:sldId id="305" r:id="rId5"/>
    <p:sldId id="263" r:id="rId6"/>
    <p:sldId id="306" r:id="rId7"/>
    <p:sldId id="265" r:id="rId8"/>
    <p:sldId id="307" r:id="rId9"/>
    <p:sldId id="269" r:id="rId10"/>
    <p:sldId id="323" r:id="rId11"/>
    <p:sldId id="308" r:id="rId12"/>
    <p:sldId id="272" r:id="rId13"/>
    <p:sldId id="273" r:id="rId14"/>
    <p:sldId id="275" r:id="rId15"/>
    <p:sldId id="277" r:id="rId16"/>
    <p:sldId id="311" r:id="rId17"/>
    <p:sldId id="320" r:id="rId18"/>
    <p:sldId id="279" r:id="rId19"/>
    <p:sldId id="282" r:id="rId20"/>
    <p:sldId id="312" r:id="rId21"/>
    <p:sldId id="314" r:id="rId22"/>
    <p:sldId id="325" r:id="rId23"/>
    <p:sldId id="324" r:id="rId24"/>
    <p:sldId id="313" r:id="rId25"/>
    <p:sldId id="285" r:id="rId26"/>
    <p:sldId id="315" r:id="rId27"/>
    <p:sldId id="298" r:id="rId28"/>
    <p:sldId id="294" r:id="rId29"/>
    <p:sldId id="295" r:id="rId30"/>
  </p:sldIdLst>
  <p:sldSz cx="10077450" cy="756285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1341"/>
    <a:srgbClr val="5D1B5F"/>
    <a:srgbClr val="7A3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0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A4BA7A-1B35-4910-A91D-E3582E0930B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FE3F9D-B6EA-4106-B6C4-6C53033288D6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725483-E524-4AD7-B592-819837381269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D5113-7BEE-4133-BD9B-57E536EDE66F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ED31471F-9A54-4A94-B0AB-07C30602441F}" type="slidenum">
              <a:t>‹#›</a:t>
            </a:fld>
            <a:endParaRPr lang="en-US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130664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0A501C-CE5B-4B86-9E28-A6BB303DAC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599" y="764280"/>
            <a:ext cx="502848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FE034C-12EC-4FCE-8635-574AEA1908CB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94AE21B2-BCB7-48F2-A942-7E20F1923851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0A3DD-31CA-44F3-9348-2DCCEEB0DDA0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89692-934A-4A2A-A015-B734523121FF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3AD70-4841-4359-9CC2-F44CF03CDB1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41D2276E-AE69-4677-AF79-7DAC86CB66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00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0" rtl="0" hangingPunct="0">
      <a:tabLst/>
      <a:defRPr lang="en-US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63B26-9ABC-4D3A-A385-6A7AC969F23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DF06B51-CF7B-45FC-840C-F4F86E405D2B}" type="slidenum">
              <a:t>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47C9C1-6956-493A-923D-D7F42B1E550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950D2E-A1CE-41C3-8C7F-DA0FB95D23A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1D050-ABDF-4EBF-9EAB-D8CC5769AE3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CFF28AF-B8FE-4A94-8969-6DDD33FBBE5E}" type="slidenum">
              <a:t>11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739D9E-DE8C-49F8-8EBA-5FAEE2B78AF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790DAD-4FA7-451B-9488-7CF46FEC856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9E21F-8BC8-492D-981B-731494CE3A8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A6EE691-818B-4140-9725-461C24C36318}" type="slidenum">
              <a:t>12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C6DCAD-754D-4A6E-957E-C6F5047F12B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ECC693-CBD2-428C-932B-C7E5B91B5BB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02759-FC47-4389-966F-0E2A3634FA5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8054FBF-EDAA-4F0C-8B69-5C67E09C99B7}" type="slidenum">
              <a:t>13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784E24-5792-4D1A-A791-06BA2B7C7D2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F19713-4BA7-491E-B1DE-68D90274D48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2EB81-6ABB-4D7A-B5AE-3982B0CE893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7C698EE-4478-414A-A3C6-1508499FFC64}" type="slidenum">
              <a:t>14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27669B-67FA-40D1-B61F-93819AB13C7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A6BA15-B1FC-4858-89AF-AFF59983C6F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C3BA3-D921-422F-BD7A-B07FFCF35AD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19A18AB-B2A1-4171-9B43-12DB6DE3C35F}" type="slidenum">
              <a:t>15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2F5454-553E-4A68-955C-F913684F1AB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C7169B-D1C8-4411-ADD4-B8ABF840CC7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44B97-7383-477B-B79B-2B931F4E475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39A1E12-F24E-451D-A6DA-C162E60B3749}" type="slidenum">
              <a:t>16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8D08FE-6C57-4553-8019-43DBC8429DC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48DB23-7763-40AF-9612-982582DD4B5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47FC6-EFB7-4437-93A5-94FA8EE5595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B4954E0-3749-4D5D-BE6D-28476C137D63}" type="slidenum">
              <a:t>18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4341CF-D79B-40A7-BF5C-6BA4B54B5C2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639888" y="841375"/>
            <a:ext cx="5527675" cy="41481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9B1B3C-9595-4C98-8237-B77D130F12B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9" y="5255280"/>
            <a:ext cx="7046640" cy="4978800"/>
          </a:xfrm>
        </p:spPr>
        <p:txBody>
          <a:bodyPr/>
          <a:lstStyle/>
          <a:p>
            <a:endParaRPr lang="en-US" sz="291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4C262-5478-479E-906D-2F4FFE5611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43D8CAE-3D36-4C26-9F90-02B7FE9E2A8F}" type="slidenum">
              <a:t>19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EDDA05-B94B-4697-9A52-D57A58DA89B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6AC7C3-800F-4EC4-9B4C-3DE65560DA9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822F0-B696-4E50-A93D-410219F7F9A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4A45E32-90BC-4DBB-A3AF-D91EA10C7814}" type="slidenum">
              <a:t>20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C17A24-424E-49E6-9CD6-E9ECD9AF737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5026E0-82FB-4BD0-AE63-30A0B18FA4F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A4CC58-FABF-41AE-A0E5-438FCD47D56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F286E10-5F6D-4198-98B9-59A10D2B9847}" type="slidenum">
              <a:t>21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69E2AA-9719-452C-8ECD-939402BA491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8BA71E-B96A-489A-AB4C-FBA3BE9BBF9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AE5E0C-B5E8-411B-B7E0-8210C23521E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51501EA-E2D7-48FD-B376-9D998C0E9A38}" type="slidenum">
              <a:t>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351DCC-D98B-48FE-B9EB-E762E9D6277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4A6B34-7A31-43D4-BB62-6E8B6EBC282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A79A4B-988E-4796-A608-5B1FA61128F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5BDC643-5495-4C03-AFCD-2332BDFE41BD}" type="slidenum">
              <a:t>24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648BF4-4012-4E63-855E-281F8607C44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B23A88-EEB8-4BD4-98FE-15AF65600DF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56FC6-D80B-4EF1-B160-4FCBF50FA95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A34FAE1-E1DC-49C0-98E0-0F4E4AB63739}" type="slidenum">
              <a:t>25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A67E89-83F2-494C-B529-285CD2E9C63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9057EF-D546-47CD-8310-864C18C0C81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FA885-5FE5-4F48-9AE1-A5322C2106D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F47E0A9-2C58-4D40-A568-DC7B77B5CAD5}" type="slidenum">
              <a:t>26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02C4ED-55C1-4EA9-A5D7-455910B036E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90C407-0A6A-4F48-A30E-74F60F0A5A5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41D2276E-AE69-4677-AF79-7DAC86CB663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80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98219-E609-4D0A-BE2E-D062F830BE6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DFD62C2-D8FB-42DC-A8DA-3A65CDB15B5D}" type="slidenum">
              <a:t>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DD4794-00E4-43AA-9C96-E54F03E29BC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72D37E-5E9B-42F0-B8A7-57DAB130992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8FB2F-97B2-476C-A860-C8D98DC36DA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2B2F627-CD7B-46AB-A7ED-A1DC20C7B2F5}" type="slidenum">
              <a:t>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026F53-539E-4113-9E27-A6D86D06CB5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1D463D-949A-484C-BFE0-5DB69785FAB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B2DDE0-611B-4614-B48D-05E826A73EE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288F8C2-1B88-4D7A-9B91-54525240ABB2}" type="slidenum">
              <a:t>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0D0A68-EDED-43E2-985F-3465AE08C08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FD2A70-49C7-4491-8C2F-DD807D255B4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05CB9-9016-41D8-B2B8-0BC3FF06CD3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54F8786-D763-4763-9BD9-7F07F1C3DEB8}" type="slidenum">
              <a:t>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CB7D98-B300-4143-B614-9486F9A7801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EB85AF-6185-41B0-97E9-F9B5E25CA44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7E9AA-A0A2-4146-9B0D-42A8D9013A3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EC1CD4D-0957-493F-8A98-53DDA8D8D889}" type="slidenum">
              <a:t>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CD9E2E-0E81-4543-AFEE-66CCE14E8DA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FF656E-B6F8-4A64-AE76-E4EE9DA37D5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F0A87-300C-4A6F-9810-F1C61DE8518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28106B8-CF43-4326-9580-A8D95C35EC29}" type="slidenum">
              <a:t>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72B510-9D33-43E7-BA7B-974DE90C3E7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1C7576-46D0-42F1-9E37-942C741ACF0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21214-1FCE-4273-B9A1-656C3A374B7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1646E88-0729-43A7-A028-16385AA00D32}" type="slidenum">
              <a:t>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67C7B-B2BC-4993-96D9-BA89E2FF9C5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0BDED8-D0B8-4412-9359-431D30D0F80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291EC-33CF-432A-A88D-13C5B15A3D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8250"/>
            <a:ext cx="7558088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D21D51-707E-476E-83FA-45059D045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1925"/>
            <a:ext cx="7558088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56287-23FE-47BA-86EE-EFE8457BF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2845F-A527-497B-B95E-EFBAC3745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F0257-E9C3-4CCA-9A9C-A8D9EC875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AE58C4B-9602-49F0-8D3F-487F661DA7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93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3F534-E620-40E4-9B3B-B01816F03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E35170-7D99-45D5-B3A2-42E6A02827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71677-17FD-4E12-940F-C4DDD436B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A56A0-10F4-48D8-A92E-C43064CC3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E516F-12B5-41DF-9506-52BC29FC1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E32ABF2-3E5A-441D-9F0A-504E545821C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23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04ED19-E0E4-4725-8A02-D6AF30A05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5853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56734A-0536-4F21-AE84-0221C8DC7A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58531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D0AAB-70D3-4E8F-B312-BE2F38649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595A-AA19-4A2B-A6A1-3EA68BA19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47CAA-0BBE-4124-A426-74798D9A7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4AD5C2F-62D0-4859-8A3D-C7BCE170EC0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56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1904F-D551-4874-9FB4-94EBBB36F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329F8-033A-4EC4-8DAB-8B4AF5DF8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94620-D565-46C8-9D71-070E25CF2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0F00B-5122-4A7B-B64D-04A95BEC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8AA87-EB84-46B4-85C2-08FC8340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70A8551-53A9-40E4-91F7-3DE814815D8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83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51BBF-3793-491A-9C29-49983D61D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5950"/>
            <a:ext cx="8691562" cy="31448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0E03B-CAA9-4829-BA82-7F3C8DDCE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60950"/>
            <a:ext cx="8691562" cy="16541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247D9-DEBA-4A2D-AB25-7B562C1F4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3C6BF-B458-4AF6-90E9-8D300ED73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62CBA-F37D-4E12-9AF1-5EFF7B6B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7576968-412D-4A8D-911B-F3C0F4AEF73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64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7EED6-2D0E-432B-80C0-4A43912B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95A21-2472-43EA-9E76-E8046378AE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70063"/>
            <a:ext cx="4457700" cy="4384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22726-FABE-47B3-B1E3-630F52157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770063"/>
            <a:ext cx="4459287" cy="4384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46787-1416-4F22-9ADC-0E92C09ED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18A031-AA15-428C-B052-AB116CE86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18A02-F954-4F1C-A96C-C92BF33A3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871B3E1-6483-47FA-956E-5194D88CA1C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E9876-92A8-441E-978C-4A8E7012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1562" cy="1460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4617B-A90C-4ED3-8478-470E158CE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4200"/>
            <a:ext cx="4264025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8D6C1-6CF7-4897-97B3-CE20CFCE6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2250"/>
            <a:ext cx="4264025" cy="40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11DF33-FFE9-44FE-905E-64930ED2CD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2225" y="1854200"/>
            <a:ext cx="4283075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C51B8D-3120-4A24-98EF-064440069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2225" y="2762250"/>
            <a:ext cx="4283075" cy="40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5F68D1-9E61-4B6C-8FA2-60BE6A13F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8DED62-256F-4D5A-A126-414671ABA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E0DD7C-B41A-4479-8DDD-5A12C2F9E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F06206-2813-4938-AB4A-E08FE1E53BB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98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1F0F5-6C5F-4011-8A06-B0C291C4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6397-AB9C-4FD8-8319-FCED9F136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88775-4844-4A94-BF47-46194B081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6E68D1-7973-4D75-9F10-79C9FAB72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5BE98AC-BE6C-4E6D-8B54-769A6611FAA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17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7AF24-C29B-4C39-BABA-00C209CF5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C68B21-6FCF-4B99-B859-3EA5CE910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A620D-6C3E-4463-B405-9EAFDF380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148C4C3-E11C-4A78-AE6E-BA40BCC4D2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0780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0F340-7F6D-4224-BD94-FD7B38373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4825"/>
            <a:ext cx="3251200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4856F-C038-42D9-BBF0-0A07F493B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663" y="1089025"/>
            <a:ext cx="5100637" cy="5373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D38886-F761-4739-8C51-72F421153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3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FE436A-540C-470A-8C1A-91647318B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68BC93-EF40-4E78-AF3C-B16EAA9DA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411E08-31B9-46D3-A080-189F5B817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3C1CC7-0E99-424C-A2B2-F36CCA9DE6F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52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89A9C-957A-4486-8F85-BDC85B27A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4825"/>
            <a:ext cx="3251200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711EA9-ADE4-437E-BCDF-0C5115F905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663" y="1089025"/>
            <a:ext cx="5100637" cy="53736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E11DB-2260-42DB-8F02-602EC5834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3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2E81B1-B57A-40E0-90C3-4DCB272EF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4A81D-5857-4D0D-A6BE-C01E33B7C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D7916-EEFD-4CAC-8517-99D49E415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39F14E3-1D82-4621-890F-38E09B32EF9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5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000">
              <a:srgbClr val="401341"/>
            </a:gs>
            <a:gs pos="100000">
              <a:srgbClr val="FFFF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3971F4-3027-485A-958D-2AEDAFD912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640" y="301320"/>
            <a:ext cx="9068760" cy="1262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3CDCF-7CA3-4E44-BDF1-7FB9FDACA4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640" y="1769400"/>
            <a:ext cx="9068760" cy="4385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9DF40-42C4-4CAA-8E04-0FC65962621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640" y="6888960"/>
            <a:ext cx="234756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7EAB-976E-4C1B-A65A-370C5EDEA092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en-US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9402B-9D07-4463-BB47-A3DAE9DBBFE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4840" y="6888960"/>
            <a:ext cx="234756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0F7AAB27-5FC5-443D-80F4-A3EE30859EDE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hangingPunct="0">
        <a:tabLst/>
        <a:defRPr lang="en-US" sz="44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4"/>
        </a:spcAft>
        <a:tabLst/>
        <a:defRPr lang="en-US" sz="32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0.png"/><Relationship Id="rId4" Type="http://schemas.openxmlformats.org/officeDocument/2006/relationships/image" Target="../media/image5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70110-275B-4959-B876-13BD3A03AFC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470915"/>
            <a:ext cx="9068760" cy="923330"/>
          </a:xfrm>
        </p:spPr>
        <p:txBody>
          <a:bodyPr>
            <a:spAutoFit/>
          </a:bodyPr>
          <a:lstStyle/>
          <a:p>
            <a:pPr lvl="0"/>
            <a:r>
              <a:rPr lang="en-US" sz="6000" dirty="0">
                <a:solidFill>
                  <a:srgbClr val="FFFFFF"/>
                </a:solidFill>
              </a:rPr>
              <a:t>What and How?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DE64B-14B9-4F25-8CEC-7A016147824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640" y="1514764"/>
            <a:ext cx="9068760" cy="1366982"/>
          </a:xfrm>
        </p:spPr>
        <p:txBody>
          <a:bodyPr/>
          <a:lstStyle/>
          <a:p>
            <a:pPr lvl="0" algn="ctr"/>
            <a:r>
              <a:rPr lang="en-US" dirty="0" err="1">
                <a:solidFill>
                  <a:srgbClr val="FFFFFF"/>
                </a:solidFill>
              </a:rPr>
              <a:t>Quarknet</a:t>
            </a:r>
            <a:r>
              <a:rPr lang="en-US" dirty="0">
                <a:solidFill>
                  <a:srgbClr val="FFFFFF"/>
                </a:solidFill>
              </a:rPr>
              <a:t> Masterclass 2024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F44E7EE-2804-7934-E5B5-9400BA4E5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111" y="4023087"/>
            <a:ext cx="4442084" cy="249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OE Explains...the Standard Model of Particle Physics | Department of Energy">
            <a:extLst>
              <a:ext uri="{FF2B5EF4-FFF2-40B4-BE49-F238E27FC236}">
                <a16:creationId xmlns:a16="http://schemas.microsoft.com/office/drawing/2014/main" id="{9CB7E631-905C-0DBB-1506-906DD2E2B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5" y="3422219"/>
            <a:ext cx="3875388" cy="355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A Nobel laureate's formula for the universe | CERN">
            <a:extLst>
              <a:ext uri="{FF2B5EF4-FFF2-40B4-BE49-F238E27FC236}">
                <a16:creationId xmlns:a16="http://schemas.microsoft.com/office/drawing/2014/main" id="{E64B467F-FE43-932A-9419-DDE0875DD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528" y="1752761"/>
            <a:ext cx="4253345" cy="323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16533D21-FF98-41EA-BD62-4450B0F6D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551" y="3800637"/>
            <a:ext cx="3108325" cy="237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Tom Kibble: 'It didn't seem that special at the time' | Higgs boson | The  Guardian">
            <a:extLst>
              <a:ext uri="{FF2B5EF4-FFF2-40B4-BE49-F238E27FC236}">
                <a16:creationId xmlns:a16="http://schemas.microsoft.com/office/drawing/2014/main" id="{218EA820-69D8-BE7F-4DB4-D164C65E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044" y="4304541"/>
            <a:ext cx="43815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33BD11A9-1AAB-1B3D-9EE3-0B94EBBED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1531088"/>
            <a:ext cx="1664612" cy="225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Gerard 't Hooft - Wikipedia">
            <a:extLst>
              <a:ext uri="{FF2B5EF4-FFF2-40B4-BE49-F238E27FC236}">
                <a16:creationId xmlns:a16="http://schemas.microsoft.com/office/drawing/2014/main" id="{706CECC7-E0D5-06BE-F81C-E52ED2750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334" y="4571265"/>
            <a:ext cx="199595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Peter Higgs – Facts - NobelPrize.org">
            <a:extLst>
              <a:ext uri="{FF2B5EF4-FFF2-40B4-BE49-F238E27FC236}">
                <a16:creationId xmlns:a16="http://schemas.microsoft.com/office/drawing/2014/main" id="{7ECD9E90-827A-A08D-D1E3-68FBB5AE7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4" y="161870"/>
            <a:ext cx="2309091" cy="346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>
            <a:extLst>
              <a:ext uri="{FF2B5EF4-FFF2-40B4-BE49-F238E27FC236}">
                <a16:creationId xmlns:a16="http://schemas.microsoft.com/office/drawing/2014/main" id="{6511E0C4-8E14-64CE-8987-A88051D5A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55" y="1120432"/>
            <a:ext cx="209550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Gerald Guralnik - Wikipedia">
            <a:extLst>
              <a:ext uri="{FF2B5EF4-FFF2-40B4-BE49-F238E27FC236}">
                <a16:creationId xmlns:a16="http://schemas.microsoft.com/office/drawing/2014/main" id="{9FD5388B-E07E-833F-A878-8E366D70A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69" y="3531831"/>
            <a:ext cx="2868180" cy="25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075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9B2A1-B0ED-4252-B3FC-D1AD91C7D2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4355"/>
            <a:ext cx="9068760" cy="923330"/>
          </a:xfrm>
        </p:spPr>
        <p:txBody>
          <a:bodyPr>
            <a:spAutoFit/>
          </a:bodyPr>
          <a:lstStyle/>
          <a:p>
            <a:pPr lvl="0"/>
            <a:r>
              <a:rPr lang="en-US" sz="6000" dirty="0">
                <a:solidFill>
                  <a:srgbClr val="FFFFFF">
                    <a:alpha val="0"/>
                  </a:srgbClr>
                </a:solidFill>
              </a:rPr>
              <a:t>Coherence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FEDFFF-0714-450F-A798-03FCD4B496D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92000" y="1097280"/>
            <a:ext cx="6903360" cy="6155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329B4-9FBB-4BCE-AFA0-3548E2514E4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 sz="6000" dirty="0">
                <a:solidFill>
                  <a:srgbClr val="FFFFFF"/>
                </a:solidFill>
              </a:rPr>
              <a:t>Detectors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FF82BF-04F7-4287-805A-55622827D30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66280" y="2301839"/>
            <a:ext cx="3683159" cy="373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39510-32E1-4436-A95E-1A659ECC59D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470915"/>
            <a:ext cx="9068760" cy="923330"/>
          </a:xfrm>
        </p:spPr>
        <p:txBody>
          <a:bodyPr>
            <a:spAutoFit/>
          </a:bodyPr>
          <a:lstStyle/>
          <a:p>
            <a:pPr lvl="0"/>
            <a:r>
              <a:rPr lang="en-US" sz="6000" dirty="0">
                <a:solidFill>
                  <a:srgbClr val="FFFFFF"/>
                </a:solidFill>
              </a:rPr>
              <a:t>Striking gold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3DFA4C-7C6F-4FBC-BC87-0B45948CE2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11940" y="2926079"/>
            <a:ext cx="5852160" cy="4005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A38B750-264C-48B0-A384-23CEB0647BA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2440" y="1663559"/>
            <a:ext cx="9068760" cy="1262520"/>
          </a:xfrm>
        </p:spPr>
        <p:txBody>
          <a:bodyPr>
            <a:spAutoFit/>
          </a:bodyPr>
          <a:lstStyle/>
          <a:p>
            <a:pPr lvl="0"/>
            <a:r>
              <a:rPr lang="en-US">
                <a:solidFill>
                  <a:srgbClr val="FFFFFF"/>
                </a:solidFill>
              </a:rPr>
              <a:t>“First particle collider experiment”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7138-AD94-4C28-9051-E6689E1003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 sz="6000">
                <a:solidFill>
                  <a:srgbClr val="FFFFFF"/>
                </a:solidFill>
              </a:rPr>
              <a:t>Cloud Chamber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BF8D9-08E2-4183-AB44-B50C17B6F03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8640" y="1920239"/>
            <a:ext cx="4754879" cy="477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DFD2D5-55EB-422D-B649-ADEBB59B525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11585" y="2236679"/>
            <a:ext cx="4389120" cy="414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A29E7-452B-410F-B8FC-F6B568450FF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 sz="6000">
                <a:solidFill>
                  <a:srgbClr val="FFFFFF"/>
                </a:solidFill>
              </a:rPr>
              <a:t>Bubble Chamber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57A46F-3FB4-4975-AB59-6584C10EC1F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29200" y="1710360"/>
            <a:ext cx="4755600" cy="295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26CF3E-A13C-49D5-9024-C8397EFA7B1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122520" y="4790520"/>
            <a:ext cx="2946600" cy="253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F610BE-386A-4A0F-A7D2-28957BCAD5D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23079" y="1737359"/>
            <a:ext cx="4140360" cy="552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F5F85-120F-4B59-BFE1-2F573C626F2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0"/>
            <a:ext cx="9068760" cy="923759"/>
          </a:xfrm>
        </p:spPr>
        <p:txBody>
          <a:bodyPr wrap="square" lIns="90000" tIns="45000" rIns="90000" bIns="45000">
            <a:noAutofit/>
          </a:bodyPr>
          <a:lstStyle/>
          <a:p>
            <a:pPr lvl="0" hangingPunct="1"/>
            <a:r>
              <a:rPr lang="en-US" sz="4100" b="1">
                <a:solidFill>
                  <a:srgbClr val="FFFFFF"/>
                </a:solidFill>
                <a:latin typeface="Lucida Sans" pitchFamily="18"/>
              </a:rPr>
              <a:t>How do you get circles?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DAFB9-5F0D-4C14-AEB5-178CF6607E0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640" y="1764360"/>
            <a:ext cx="9068760" cy="5192280"/>
          </a:xfrm>
        </p:spPr>
        <p:txBody>
          <a:bodyPr wrap="square" lIns="90000" tIns="45000" rIns="90000" bIns="45000" anchor="t"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794278C-6A21-401D-B12B-3B8AE6B05A8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840239"/>
            <a:ext cx="10076400" cy="6721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12E08F-6F66-B30E-8796-A2373E42C623}"/>
              </a:ext>
            </a:extLst>
          </p:cNvPr>
          <p:cNvSpPr txBox="1"/>
          <p:nvPr/>
        </p:nvSpPr>
        <p:spPr>
          <a:xfrm>
            <a:off x="0" y="318823"/>
            <a:ext cx="10077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18"/>
                <a:ea typeface="Microsoft YaHei" pitchFamily="2"/>
                <a:cs typeface="Mangal" pitchFamily="2"/>
              </a:rPr>
              <a:t>The LHC</a:t>
            </a:r>
            <a:endParaRPr lang="en-US" dirty="0"/>
          </a:p>
        </p:txBody>
      </p:sp>
      <p:pic>
        <p:nvPicPr>
          <p:cNvPr id="7" name="Picture 6" descr="A picture containing engine&#10;&#10;Description automatically generated">
            <a:extLst>
              <a:ext uri="{FF2B5EF4-FFF2-40B4-BE49-F238E27FC236}">
                <a16:creationId xmlns:a16="http://schemas.microsoft.com/office/drawing/2014/main" id="{7F8A57A3-59CA-998E-9B7B-3EF835863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26" y="1496348"/>
            <a:ext cx="8477597" cy="565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85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3C47-2C62-4215-AC86-71E5785BC0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endParaRPr lang="en-US" sz="2190" b="0">
              <a:latin typeface="Book Antiqua" pitchFamily="1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9C15-7BBF-453C-A444-C3AD28D028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 sz="309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F17873A-65E0-4A56-9252-57E689680A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77480" cy="756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76BE6-DB5E-4F29-9464-805D9FF1822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 sz="6000">
                <a:solidFill>
                  <a:srgbClr val="FFFFFF"/>
                </a:solidFill>
              </a:rPr>
              <a:t>Experiment Types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BC2803-CF9F-4AD4-9F57-EAAACF6CEE6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03120" y="1525320"/>
            <a:ext cx="6035040" cy="2772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D3CE81-5099-45C7-B2F7-F3CA36669EF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560320" y="4535250"/>
            <a:ext cx="5120639" cy="2726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04494-C1CD-46DA-90C1-813D5442877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594026"/>
            <a:ext cx="9068760" cy="677108"/>
          </a:xfrm>
        </p:spPr>
        <p:txBody>
          <a:bodyPr>
            <a:spAutoFit/>
          </a:bodyPr>
          <a:lstStyle/>
          <a:p>
            <a:pPr lvl="0"/>
            <a:r>
              <a:rPr lang="en-US" dirty="0">
                <a:solidFill>
                  <a:srgbClr val="FFFFFF">
                    <a:alpha val="0"/>
                  </a:srgbClr>
                </a:solidFill>
              </a:rPr>
              <a:t>Roentgen, Becquerel, Curies, et 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D9B97F-A60C-450E-98DC-F06A327BB26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15591" y="2003830"/>
            <a:ext cx="2784960" cy="436355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32C1AA4-7C2A-5B66-4B15-075E431EA12C}"/>
              </a:ext>
            </a:extLst>
          </p:cNvPr>
          <p:cNvSpPr txBox="1">
            <a:spLocks/>
          </p:cNvSpPr>
          <p:nvPr/>
        </p:nvSpPr>
        <p:spPr>
          <a:xfrm>
            <a:off x="503640" y="470915"/>
            <a:ext cx="9068760" cy="9233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r>
              <a:rPr lang="en-US" sz="6000" dirty="0">
                <a:solidFill>
                  <a:srgbClr val="FFFFFF"/>
                </a:solidFill>
              </a:rPr>
              <a:t>Rays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965E7A51-6160-A50B-5953-3CED7D7FF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426" y="1757313"/>
            <a:ext cx="3641427" cy="4856595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52DF5-4551-47E9-9E9D-F345FC54FAC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 sz="6000">
                <a:solidFill>
                  <a:srgbClr val="FFFFFF"/>
                </a:solidFill>
              </a:rPr>
              <a:t>Detector Pieces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755201-3A39-4CE9-A7B8-96FCB35B27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8640" y="2202840"/>
            <a:ext cx="5570640" cy="438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B6A4DE-09DB-4CA9-9B2C-96101C00592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57120" y="2926079"/>
            <a:ext cx="4209840" cy="2657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D015A-C2AA-4269-B626-459B40183E7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 sz="6000">
                <a:solidFill>
                  <a:srgbClr val="FFFFFF"/>
                </a:solidFill>
              </a:rPr>
              <a:t>Detectors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977A12-0287-4E7A-9911-A457057AC8F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040" y="0"/>
            <a:ext cx="10053720" cy="7562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960B7-F67A-FA06-07EE-C105499293CD}"/>
              </a:ext>
            </a:extLst>
          </p:cNvPr>
          <p:cNvSpPr txBox="1">
            <a:spLocks/>
          </p:cNvSpPr>
          <p:nvPr/>
        </p:nvSpPr>
        <p:spPr>
          <a:xfrm>
            <a:off x="503640" y="470915"/>
            <a:ext cx="9068760" cy="9233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r>
              <a:rPr lang="en-US" sz="6000" dirty="0">
                <a:solidFill>
                  <a:srgbClr val="FFFFFF"/>
                </a:solidFill>
              </a:rPr>
              <a:t>ATLAS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6025990-0ED9-7806-2B79-3CE711DFA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74" y="1631367"/>
            <a:ext cx="9444291" cy="531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493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5E97E98-8F6F-D572-FAEE-65B4E07DC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6" y="1394245"/>
            <a:ext cx="9015268" cy="587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50819C-14C6-57D0-D234-666480FF94D1}"/>
              </a:ext>
            </a:extLst>
          </p:cNvPr>
          <p:cNvSpPr txBox="1">
            <a:spLocks/>
          </p:cNvSpPr>
          <p:nvPr/>
        </p:nvSpPr>
        <p:spPr>
          <a:xfrm>
            <a:off x="503640" y="470915"/>
            <a:ext cx="9068760" cy="9233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r>
              <a:rPr lang="en-US" sz="6000" dirty="0">
                <a:solidFill>
                  <a:srgbClr val="FFFFFF"/>
                </a:solidFill>
              </a:rPr>
              <a:t>ATLAS</a:t>
            </a:r>
          </a:p>
        </p:txBody>
      </p:sp>
    </p:spTree>
    <p:extLst>
      <p:ext uri="{BB962C8B-B14F-4D97-AF65-F5344CB8AC3E}">
        <p14:creationId xmlns:p14="http://schemas.microsoft.com/office/powerpoint/2010/main" val="2260541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03941-04A1-4A9D-8057-5E15799585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 sz="6000" dirty="0">
                <a:solidFill>
                  <a:srgbClr val="FFFFFF"/>
                </a:solidFill>
              </a:rPr>
              <a:t>CMS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BB8D1-4E1A-4F70-A751-F167865F59C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02720" y="1426680"/>
            <a:ext cx="8869680" cy="590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26727-CB3B-463A-8BCB-9AB219A71A3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-91440"/>
            <a:ext cx="9068760" cy="1262520"/>
          </a:xfrm>
        </p:spPr>
        <p:txBody>
          <a:bodyPr>
            <a:spAutoFit/>
          </a:bodyPr>
          <a:lstStyle/>
          <a:p>
            <a:pPr lvl="0"/>
            <a:r>
              <a:rPr lang="en-US" sz="6000">
                <a:solidFill>
                  <a:srgbClr val="FFFFFF"/>
                </a:solidFill>
              </a:rPr>
              <a:t>CMS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23B8F-BF09-411F-BD53-AC1727782D8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838080"/>
            <a:ext cx="10076400" cy="6723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7C37D-BEB4-48A4-A92B-59225BBF437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76B6C-7157-4240-931E-130913EDD12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531833-38A3-4105-8B8E-D5DA0B66ED0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148760" cy="7562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AE47BA-71A0-4513-9FFC-863ABD6C08C3}"/>
              </a:ext>
            </a:extLst>
          </p:cNvPr>
          <p:cNvSpPr txBox="1"/>
          <p:nvPr/>
        </p:nvSpPr>
        <p:spPr>
          <a:xfrm>
            <a:off x="147485" y="137652"/>
            <a:ext cx="992996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chemeClr val="bg1"/>
                </a:solidFill>
              </a:rPr>
              <a:t>A Word About Units</a:t>
            </a:r>
          </a:p>
          <a:p>
            <a:endParaRPr lang="en-US" sz="4400" u="sng" dirty="0">
              <a:solidFill>
                <a:schemeClr val="bg1"/>
              </a:solidFill>
            </a:endParaRPr>
          </a:p>
          <a:p>
            <a:r>
              <a:rPr lang="en-US" sz="4400" u="sng" dirty="0">
                <a:solidFill>
                  <a:schemeClr val="bg1"/>
                </a:solidFill>
              </a:rPr>
              <a:t>Qty</a:t>
            </a:r>
            <a:r>
              <a:rPr lang="en-US" sz="4400" dirty="0">
                <a:solidFill>
                  <a:schemeClr val="bg1"/>
                </a:solidFill>
              </a:rPr>
              <a:t>		</a:t>
            </a:r>
            <a:r>
              <a:rPr lang="en-US" sz="4400" u="sng" dirty="0">
                <a:solidFill>
                  <a:schemeClr val="bg1"/>
                </a:solidFill>
              </a:rPr>
              <a:t>Formula</a:t>
            </a:r>
            <a:r>
              <a:rPr lang="en-US" sz="4400" dirty="0">
                <a:solidFill>
                  <a:schemeClr val="bg1"/>
                </a:solidFill>
              </a:rPr>
              <a:t>	</a:t>
            </a:r>
            <a:r>
              <a:rPr lang="en-US" sz="4400" u="sng" dirty="0">
                <a:solidFill>
                  <a:schemeClr val="bg1"/>
                </a:solidFill>
              </a:rPr>
              <a:t>SI Unit</a:t>
            </a:r>
            <a:r>
              <a:rPr lang="en-US" sz="4400" dirty="0">
                <a:solidFill>
                  <a:schemeClr val="bg1"/>
                </a:solidFill>
              </a:rPr>
              <a:t>		</a:t>
            </a:r>
            <a:r>
              <a:rPr lang="en-US" sz="4400" u="sng" dirty="0">
                <a:solidFill>
                  <a:schemeClr val="bg1"/>
                </a:solidFill>
              </a:rPr>
              <a:t>HEP Unit</a:t>
            </a:r>
          </a:p>
          <a:p>
            <a:endParaRPr lang="en-US" sz="44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rgbClr val="FFFF99"/>
                </a:solidFill>
              </a:rPr>
              <a:t>Energy</a:t>
            </a:r>
            <a:r>
              <a:rPr lang="en-US" sz="4400" dirty="0">
                <a:solidFill>
                  <a:schemeClr val="bg1"/>
                </a:solidFill>
              </a:rPr>
              <a:t>	K~mv</a:t>
            </a:r>
            <a:r>
              <a:rPr lang="en-US" sz="4400" baseline="30000" dirty="0">
                <a:solidFill>
                  <a:schemeClr val="bg1"/>
                </a:solidFill>
              </a:rPr>
              <a:t>2 </a:t>
            </a:r>
            <a:r>
              <a:rPr lang="en-US" sz="4400" dirty="0">
                <a:solidFill>
                  <a:schemeClr val="bg1"/>
                </a:solidFill>
              </a:rPr>
              <a:t>		Joule		</a:t>
            </a:r>
            <a:r>
              <a:rPr lang="en-US" sz="4400" dirty="0">
                <a:solidFill>
                  <a:srgbClr val="FFFF00"/>
                </a:solidFill>
              </a:rPr>
              <a:t>GeV</a:t>
            </a:r>
          </a:p>
          <a:p>
            <a:endParaRPr lang="en-US" sz="44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rgbClr val="FFFF99"/>
                </a:solidFill>
              </a:rPr>
              <a:t>Mom</a:t>
            </a:r>
            <a:r>
              <a:rPr lang="en-US" sz="4400" dirty="0">
                <a:solidFill>
                  <a:srgbClr val="FFFF99"/>
                </a:solidFill>
              </a:rPr>
              <a:t>.</a:t>
            </a:r>
            <a:r>
              <a:rPr lang="en-US" sz="4400" dirty="0">
                <a:solidFill>
                  <a:schemeClr val="bg1"/>
                </a:solidFill>
              </a:rPr>
              <a:t>	p=mv		J/speed		</a:t>
            </a:r>
            <a:r>
              <a:rPr lang="en-US" sz="4400" dirty="0" err="1">
                <a:solidFill>
                  <a:srgbClr val="FFFF00"/>
                </a:solidFill>
              </a:rPr>
              <a:t>Gev</a:t>
            </a:r>
            <a:r>
              <a:rPr lang="en-US" sz="4400" dirty="0">
                <a:solidFill>
                  <a:srgbClr val="FFFF00"/>
                </a:solidFill>
              </a:rPr>
              <a:t>/c</a:t>
            </a:r>
          </a:p>
          <a:p>
            <a:endParaRPr lang="en-US" sz="44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rgbClr val="FFFF99"/>
                </a:solidFill>
              </a:rPr>
              <a:t>Mass</a:t>
            </a:r>
            <a:r>
              <a:rPr lang="en-US" sz="4400" dirty="0">
                <a:solidFill>
                  <a:schemeClr val="bg1"/>
                </a:solidFill>
              </a:rPr>
              <a:t>	m			J/speed</a:t>
            </a:r>
            <a:r>
              <a:rPr lang="en-US" sz="4400" baseline="30000" dirty="0">
                <a:solidFill>
                  <a:schemeClr val="bg1"/>
                </a:solidFill>
              </a:rPr>
              <a:t>2</a:t>
            </a:r>
            <a:r>
              <a:rPr lang="en-US" sz="4400" dirty="0">
                <a:solidFill>
                  <a:schemeClr val="bg1"/>
                </a:solidFill>
              </a:rPr>
              <a:t> 	</a:t>
            </a:r>
            <a:r>
              <a:rPr lang="en-US" sz="4400" dirty="0" err="1">
                <a:solidFill>
                  <a:srgbClr val="FFFF00"/>
                </a:solidFill>
              </a:rPr>
              <a:t>Gev</a:t>
            </a:r>
            <a:r>
              <a:rPr lang="en-US" sz="4400" dirty="0">
                <a:solidFill>
                  <a:srgbClr val="FFFF00"/>
                </a:solidFill>
              </a:rPr>
              <a:t>/c</a:t>
            </a:r>
            <a:r>
              <a:rPr lang="en-US" sz="4400" baseline="30000" dirty="0">
                <a:solidFill>
                  <a:srgbClr val="FFFF00"/>
                </a:solidFill>
              </a:rPr>
              <a:t>2</a:t>
            </a:r>
            <a:endParaRPr lang="en-US" sz="4400" dirty="0">
              <a:solidFill>
                <a:srgbClr val="FFFF00"/>
              </a:solidFill>
            </a:endParaRPr>
          </a:p>
          <a:p>
            <a:pPr algn="ctr"/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6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F88A4-AD77-45E8-96C8-0A3E66137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45637" cy="7562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50269C-95E8-49F1-9FD8-A71A61127020}"/>
                  </a:ext>
                </a:extLst>
              </p:cNvPr>
              <p:cNvSpPr txBox="1"/>
              <p:nvPr/>
            </p:nvSpPr>
            <p:spPr>
              <a:xfrm>
                <a:off x="6124882" y="630247"/>
                <a:ext cx="3952568" cy="6277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4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</a:rPr>
                  <a:t>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4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50269C-95E8-49F1-9FD8-A71A61127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882" y="630247"/>
                <a:ext cx="3952568" cy="627736"/>
              </a:xfrm>
              <a:prstGeom prst="rect">
                <a:avLst/>
              </a:prstGeom>
              <a:blipFill>
                <a:blip r:embed="rId4"/>
                <a:stretch>
                  <a:fillRect t="-21359" b="-49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07B54A1-5396-4D45-B1D4-D59BACC3E175}"/>
              </a:ext>
            </a:extLst>
          </p:cNvPr>
          <p:cNvSpPr txBox="1"/>
          <p:nvPr/>
        </p:nvSpPr>
        <p:spPr>
          <a:xfrm>
            <a:off x="6508340" y="1775461"/>
            <a:ext cx="3185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 the “natural units” system, c is often set to be 1 for convenience…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FC7B9F8-8430-4ADD-898A-D00F54DDB452}"/>
                  </a:ext>
                </a:extLst>
              </p:cNvPr>
              <p:cNvSpPr txBox="1"/>
              <p:nvPr/>
            </p:nvSpPr>
            <p:spPr>
              <a:xfrm>
                <a:off x="6747806" y="3127977"/>
                <a:ext cx="3185652" cy="6277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</a:rPr>
                  <a:t>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FC7B9F8-8430-4ADD-898A-D00F54DDB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806" y="3127977"/>
                <a:ext cx="3185652" cy="627736"/>
              </a:xfrm>
              <a:prstGeom prst="rect">
                <a:avLst/>
              </a:prstGeom>
              <a:blipFill>
                <a:blip r:embed="rId5"/>
                <a:stretch>
                  <a:fillRect t="-21359" b="-49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AAB2B4-D852-46F9-BCB2-704E85234D12}"/>
                  </a:ext>
                </a:extLst>
              </p:cNvPr>
              <p:cNvSpPr txBox="1"/>
              <p:nvPr/>
            </p:nvSpPr>
            <p:spPr>
              <a:xfrm>
                <a:off x="6346724" y="5290920"/>
                <a:ext cx="3185652" cy="7454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4000" b="0" dirty="0">
                    <a:solidFill>
                      <a:schemeClr val="bg1"/>
                    </a:solidFill>
                  </a:rPr>
                  <a:t>m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AAB2B4-D852-46F9-BCB2-704E85234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724" y="5290920"/>
                <a:ext cx="3185652" cy="745460"/>
              </a:xfrm>
              <a:prstGeom prst="rect">
                <a:avLst/>
              </a:prstGeom>
              <a:blipFill>
                <a:blip r:embed="rId6"/>
                <a:stretch>
                  <a:fillRect l="-9560" t="-4918" b="-39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8C195346-58FE-4CC8-A8B5-C98AE072BFDF}"/>
              </a:ext>
            </a:extLst>
          </p:cNvPr>
          <p:cNvSpPr/>
          <p:nvPr/>
        </p:nvSpPr>
        <p:spPr>
          <a:xfrm>
            <a:off x="5945638" y="418325"/>
            <a:ext cx="3987824" cy="1040103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0AEF44A-3728-44C3-8660-7DB3FFBDDA5F}"/>
              </a:ext>
            </a:extLst>
          </p:cNvPr>
          <p:cNvSpPr/>
          <p:nvPr/>
        </p:nvSpPr>
        <p:spPr>
          <a:xfrm>
            <a:off x="6346721" y="2967074"/>
            <a:ext cx="3185653" cy="1053952"/>
          </a:xfrm>
          <a:prstGeom prst="ellipse">
            <a:avLst/>
          </a:prstGeom>
          <a:noFill/>
          <a:ln w="508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97235F-C19C-4D02-8C21-587E25A6F209}"/>
              </a:ext>
            </a:extLst>
          </p:cNvPr>
          <p:cNvSpPr/>
          <p:nvPr/>
        </p:nvSpPr>
        <p:spPr>
          <a:xfrm>
            <a:off x="6045917" y="5054870"/>
            <a:ext cx="3787263" cy="1217560"/>
          </a:xfrm>
          <a:prstGeom prst="ellipse">
            <a:avLst/>
          </a:prstGeom>
          <a:noFill/>
          <a:ln w="698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A52C6B-7B98-4B3B-91AD-2B5C46022265}"/>
              </a:ext>
            </a:extLst>
          </p:cNvPr>
          <p:cNvSpPr txBox="1"/>
          <p:nvPr/>
        </p:nvSpPr>
        <p:spPr>
          <a:xfrm>
            <a:off x="6747805" y="4226662"/>
            <a:ext cx="27845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Clean up and solve for mass…</a:t>
            </a:r>
          </a:p>
        </p:txBody>
      </p:sp>
    </p:spTree>
    <p:extLst>
      <p:ext uri="{BB962C8B-B14F-4D97-AF65-F5344CB8AC3E}">
        <p14:creationId xmlns:p14="http://schemas.microsoft.com/office/powerpoint/2010/main" val="309399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ivistic mechanics | physics | Britannica">
            <a:extLst>
              <a:ext uri="{FF2B5EF4-FFF2-40B4-BE49-F238E27FC236}">
                <a16:creationId xmlns:a16="http://schemas.microsoft.com/office/drawing/2014/main" id="{782C5BEB-7744-43D4-9BF9-C889F12AB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0" r="11732" b="-1"/>
          <a:stretch/>
        </p:blipFill>
        <p:spPr bwMode="auto">
          <a:xfrm>
            <a:off x="20" y="1413"/>
            <a:ext cx="10077430" cy="756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471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74B3B-45ED-4D2A-BFBD-09C548BE4B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594026"/>
            <a:ext cx="9068760" cy="677108"/>
          </a:xfrm>
        </p:spPr>
        <p:txBody>
          <a:bodyPr>
            <a:spAutoFit/>
          </a:bodyPr>
          <a:lstStyle/>
          <a:p>
            <a:pPr lvl="0"/>
            <a:r>
              <a:rPr lang="en-US" dirty="0">
                <a:solidFill>
                  <a:srgbClr val="FFFFFF">
                    <a:alpha val="0"/>
                  </a:srgbClr>
                </a:solidFill>
              </a:rPr>
              <a:t>JJ Thomson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4F097-5F02-4245-921D-EA82687290A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8760" cy="4385520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sz="4400" dirty="0">
                <a:solidFill>
                  <a:srgbClr val="FFFFFF">
                    <a:alpha val="0"/>
                  </a:srgbClr>
                </a:solidFill>
              </a:rPr>
              <a:t>Atoms have structure!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4400" dirty="0">
                <a:solidFill>
                  <a:srgbClr val="FFFFFF">
                    <a:alpha val="0"/>
                  </a:srgbClr>
                </a:solidFill>
              </a:rPr>
              <a:t>Cathode rays are particles!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FA853-9E90-4B0F-8A2D-F1DD8DC59BB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47500" y="4559056"/>
            <a:ext cx="2381039" cy="2381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AA87CE-26BF-4E8A-BD8F-FAC138B6C22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263532" y="2157518"/>
            <a:ext cx="7548976" cy="20253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DDF9914-FA07-4BCB-74F7-7AD8DB9A0D4B}"/>
              </a:ext>
            </a:extLst>
          </p:cNvPr>
          <p:cNvSpPr txBox="1">
            <a:spLocks/>
          </p:cNvSpPr>
          <p:nvPr/>
        </p:nvSpPr>
        <p:spPr>
          <a:xfrm>
            <a:off x="503640" y="470915"/>
            <a:ext cx="9068760" cy="9233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r>
              <a:rPr lang="en-US" sz="6000" dirty="0">
                <a:solidFill>
                  <a:srgbClr val="FFFFFF"/>
                </a:solidFill>
              </a:rPr>
              <a:t>Constituents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35F4D-462E-4A18-B216-93A8E312694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401786"/>
            <a:ext cx="9068760" cy="677108"/>
          </a:xfrm>
        </p:spPr>
        <p:txBody>
          <a:bodyPr>
            <a:spAutoFit/>
          </a:bodyPr>
          <a:lstStyle/>
          <a:p>
            <a:pPr lvl="0"/>
            <a:r>
              <a:rPr lang="en-US" dirty="0">
                <a:solidFill>
                  <a:srgbClr val="FFFFFF">
                    <a:alpha val="0"/>
                  </a:srgbClr>
                </a:solidFill>
              </a:rPr>
              <a:t>Rutherford (Geiger/Marsden)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7B3AF-06DA-4B02-BB92-2B0E084C0F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8760" cy="4385520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sz="4000" dirty="0">
                <a:solidFill>
                  <a:srgbClr val="FFFFFF">
                    <a:alpha val="0"/>
                  </a:srgbClr>
                </a:solidFill>
              </a:rPr>
              <a:t>Nucleus!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4000" dirty="0">
                <a:solidFill>
                  <a:srgbClr val="FFFFFF">
                    <a:alpha val="0"/>
                  </a:srgbClr>
                </a:solidFill>
              </a:rPr>
              <a:t>First “Collider” Experiment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911C1E-D930-4821-8A98-BF67623D723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02471" y="1947112"/>
            <a:ext cx="6871098" cy="47031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EBA78C0-728D-B00D-6D86-322CD3616C38}"/>
              </a:ext>
            </a:extLst>
          </p:cNvPr>
          <p:cNvSpPr txBox="1">
            <a:spLocks/>
          </p:cNvSpPr>
          <p:nvPr/>
        </p:nvSpPr>
        <p:spPr>
          <a:xfrm>
            <a:off x="503640" y="470915"/>
            <a:ext cx="9068760" cy="9233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r>
              <a:rPr lang="en-US" sz="6000" dirty="0">
                <a:solidFill>
                  <a:srgbClr val="FFFFFF"/>
                </a:solidFill>
              </a:rPr>
              <a:t>Substructure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51F63-4AF9-423B-A791-38D0E0B88C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517081"/>
            <a:ext cx="10076760" cy="830997"/>
          </a:xfrm>
        </p:spPr>
        <p:txBody>
          <a:bodyPr>
            <a:spAutoFit/>
          </a:bodyPr>
          <a:lstStyle/>
          <a:p>
            <a:pPr lvl="0"/>
            <a:r>
              <a:rPr lang="en-US" sz="5400" dirty="0">
                <a:solidFill>
                  <a:srgbClr val="FFFFFF">
                    <a:alpha val="0"/>
                  </a:srgbClr>
                </a:solidFill>
              </a:rPr>
              <a:t>Plank, Millikan, Bohr, Einstein...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63FFBD-CFFC-4514-8543-CFE1EFB6563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6680" y="1828800"/>
            <a:ext cx="9068760" cy="822960"/>
          </a:xfrm>
        </p:spPr>
        <p:txBody>
          <a:bodyPr/>
          <a:lstStyle/>
          <a:p>
            <a:pPr lvl="0" algn="l">
              <a:buSzPct val="45000"/>
              <a:buFont typeface="StarSymbol"/>
              <a:buChar char="●"/>
            </a:pPr>
            <a:r>
              <a:rPr lang="en-US" sz="4000" dirty="0">
                <a:solidFill>
                  <a:srgbClr val="FFFFFF">
                    <a:alpha val="0"/>
                  </a:srgbClr>
                </a:solidFill>
              </a:rPr>
              <a:t>Continuum </a:t>
            </a:r>
            <a:r>
              <a:rPr lang="en-US" sz="4000" dirty="0">
                <a:solidFill>
                  <a:srgbClr val="FFFFFF">
                    <a:alpha val="0"/>
                  </a:srgbClr>
                </a:solidFill>
                <a:latin typeface="Arial" pitchFamily="34"/>
                <a:cs typeface="Arial" pitchFamily="34"/>
              </a:rPr>
              <a:t>→ Quantum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6B36A3-2938-4BB2-A60D-52A794A754A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94589" y="4867905"/>
            <a:ext cx="2919918" cy="2401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70CEE4-21BB-4641-867F-563C3443B18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42009" y="1792642"/>
            <a:ext cx="3766935" cy="2548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33D824-9FBF-4D45-A4C4-5CD8A1D3AD6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994399" y="1773764"/>
            <a:ext cx="2959164" cy="2566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038088-07D0-4364-B2B9-D9A73C3AEBF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033645" y="4867905"/>
            <a:ext cx="2919918" cy="237393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136BC9C-40F6-3812-86C5-33686D91878F}"/>
              </a:ext>
            </a:extLst>
          </p:cNvPr>
          <p:cNvSpPr txBox="1">
            <a:spLocks/>
          </p:cNvSpPr>
          <p:nvPr/>
        </p:nvSpPr>
        <p:spPr>
          <a:xfrm>
            <a:off x="503640" y="470915"/>
            <a:ext cx="9068760" cy="9233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r>
              <a:rPr lang="en-US" sz="6000" dirty="0">
                <a:solidFill>
                  <a:srgbClr val="FFFFFF"/>
                </a:solidFill>
              </a:rPr>
              <a:t>Quantization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5B2E4-EAB3-4857-85C3-0FE984FA4A1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517081"/>
            <a:ext cx="9068760" cy="830997"/>
          </a:xfrm>
        </p:spPr>
        <p:txBody>
          <a:bodyPr>
            <a:spAutoFit/>
          </a:bodyPr>
          <a:lstStyle/>
          <a:p>
            <a:pPr lvl="0"/>
            <a:r>
              <a:rPr lang="en-US" sz="5400" dirty="0">
                <a:solidFill>
                  <a:srgbClr val="FFFFFF">
                    <a:alpha val="0"/>
                  </a:srgbClr>
                </a:solidFill>
              </a:rPr>
              <a:t>Schrodinger, DeBroglie, Born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76C2D-1A91-4CBD-B02B-87218260C0B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65134" y="5205268"/>
            <a:ext cx="3289991" cy="199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8EA027-CB67-4127-BFF0-6891066025F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250214" y="1828800"/>
            <a:ext cx="2558122" cy="3117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07DAD4-7BB8-4BD5-986A-041D88F68DE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013566" y="1828800"/>
            <a:ext cx="3955597" cy="3117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4CA2DB-ACA4-43F3-95DC-87F37BD8DE2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154472" y="5480101"/>
            <a:ext cx="4223880" cy="14479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85EA71B-DAD3-4357-96DD-7B4035D48EA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7040" y="1828800"/>
            <a:ext cx="9068760" cy="822960"/>
          </a:xfrm>
        </p:spPr>
        <p:txBody>
          <a:bodyPr/>
          <a:lstStyle/>
          <a:p>
            <a:pPr lvl="0" algn="l">
              <a:buSzPct val="45000"/>
              <a:buFont typeface="StarSymbol"/>
              <a:buChar char="●"/>
            </a:pPr>
            <a:r>
              <a:rPr lang="en-US" sz="4000" dirty="0">
                <a:solidFill>
                  <a:srgbClr val="FFFFFF">
                    <a:alpha val="0"/>
                  </a:srgbClr>
                </a:solidFill>
              </a:rPr>
              <a:t>Wave Theories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7A77FFC-15D7-2C96-8D08-F5DD5F12A8C5}"/>
              </a:ext>
            </a:extLst>
          </p:cNvPr>
          <p:cNvSpPr txBox="1">
            <a:spLocks/>
          </p:cNvSpPr>
          <p:nvPr/>
        </p:nvSpPr>
        <p:spPr>
          <a:xfrm>
            <a:off x="503640" y="470915"/>
            <a:ext cx="9068760" cy="9233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r>
              <a:rPr lang="en-US" sz="6000" dirty="0" err="1">
                <a:solidFill>
                  <a:srgbClr val="FFFFFF"/>
                </a:solidFill>
              </a:rPr>
              <a:t>Waves</a:t>
            </a:r>
            <a:r>
              <a:rPr lang="en-US" sz="6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↔</a:t>
            </a:r>
            <a:r>
              <a:rPr lang="en-US" sz="6000" dirty="0" err="1">
                <a:solidFill>
                  <a:srgbClr val="FFFFFF"/>
                </a:solidFill>
                <a:sym typeface="Wingdings" panose="05000000000000000000" pitchFamily="2" charset="2"/>
              </a:rPr>
              <a:t>Particles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7520-AFF9-473D-87D1-7EEBCAA745A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470915"/>
            <a:ext cx="9068760" cy="923330"/>
          </a:xfrm>
        </p:spPr>
        <p:txBody>
          <a:bodyPr>
            <a:spAutoFit/>
          </a:bodyPr>
          <a:lstStyle/>
          <a:p>
            <a:pPr lvl="0"/>
            <a:r>
              <a:rPr lang="en-US" sz="6000" dirty="0">
                <a:solidFill>
                  <a:srgbClr val="FFFFFF">
                    <a:alpha val="0"/>
                  </a:srgbClr>
                </a:solidFill>
              </a:rPr>
              <a:t>Heisenberg, Born, Jordan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2A652-BB3B-4B06-B560-4C5F67131E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769400"/>
            <a:ext cx="9572400" cy="4905720"/>
          </a:xfrm>
        </p:spPr>
        <p:txBody>
          <a:bodyPr/>
          <a:lstStyle/>
          <a:p>
            <a:pPr lvl="0" algn="l">
              <a:buSzPct val="45000"/>
              <a:buFont typeface="StarSymbol"/>
              <a:buChar char="●"/>
            </a:pPr>
            <a:r>
              <a:rPr lang="en-US" sz="5400" dirty="0">
                <a:solidFill>
                  <a:srgbClr val="FFFFFF">
                    <a:alpha val="0"/>
                  </a:srgbClr>
                </a:solidFill>
              </a:rPr>
              <a:t>Quantum (Matrix) Mechanics</a:t>
            </a:r>
          </a:p>
          <a:p>
            <a:pPr lvl="0" algn="l">
              <a:buSzPct val="45000"/>
              <a:buFont typeface="StarSymbol"/>
              <a:buChar char="●"/>
            </a:pPr>
            <a:r>
              <a:rPr lang="en-US" sz="5400" dirty="0">
                <a:solidFill>
                  <a:srgbClr val="FFFFFF">
                    <a:alpha val="0"/>
                  </a:srgbClr>
                </a:solidFill>
              </a:rPr>
              <a:t>Uncertainty!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9EC8E9-BDF1-4F4A-9314-E6B8DE4FD67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07510" y="5610998"/>
            <a:ext cx="3047760" cy="133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Particle lifetimes from the uncertainty principle">
            <a:extLst>
              <a:ext uri="{FF2B5EF4-FFF2-40B4-BE49-F238E27FC236}">
                <a16:creationId xmlns:a16="http://schemas.microsoft.com/office/drawing/2014/main" id="{DBDD8EE7-7F03-1C0A-EFF6-B654BAB5A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68" y="2188879"/>
            <a:ext cx="2794106" cy="305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Uncertainty Principle for Non-Commuting Operators">
            <a:extLst>
              <a:ext uri="{FF2B5EF4-FFF2-40B4-BE49-F238E27FC236}">
                <a16:creationId xmlns:a16="http://schemas.microsoft.com/office/drawing/2014/main" id="{46640062-9CFE-2E22-028B-3109581F5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62" y="5793450"/>
            <a:ext cx="3102118" cy="96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7DF29B-37E3-8116-5473-8435131A5DAC}"/>
              </a:ext>
            </a:extLst>
          </p:cNvPr>
          <p:cNvSpPr txBox="1">
            <a:spLocks/>
          </p:cNvSpPr>
          <p:nvPr/>
        </p:nvSpPr>
        <p:spPr>
          <a:xfrm>
            <a:off x="656040" y="623315"/>
            <a:ext cx="9068760" cy="9233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r>
              <a:rPr lang="en-US" sz="6000" dirty="0">
                <a:solidFill>
                  <a:srgbClr val="FFFFFF"/>
                </a:solidFill>
              </a:rPr>
              <a:t>Quantum weirdness</a:t>
            </a:r>
          </a:p>
        </p:txBody>
      </p:sp>
      <p:pic>
        <p:nvPicPr>
          <p:cNvPr id="2050" name="Picture 2" descr="Schrödinger's Cat Is Alive! (One-Twelfth of the Time) – Mother Jones">
            <a:extLst>
              <a:ext uri="{FF2B5EF4-FFF2-40B4-BE49-F238E27FC236}">
                <a16:creationId xmlns:a16="http://schemas.microsoft.com/office/drawing/2014/main" id="{A9161F36-D630-7042-72F5-C3FE3A827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101" y="2530764"/>
            <a:ext cx="4484579" cy="247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82878-8B6F-4717-97C3-03C83B75E7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517081"/>
            <a:ext cx="10076760" cy="830997"/>
          </a:xfrm>
        </p:spPr>
        <p:txBody>
          <a:bodyPr>
            <a:spAutoFit/>
          </a:bodyPr>
          <a:lstStyle/>
          <a:p>
            <a:pPr lvl="0"/>
            <a:r>
              <a:rPr lang="en-US" sz="5400" dirty="0">
                <a:solidFill>
                  <a:srgbClr val="FFFFFF">
                    <a:alpha val="0"/>
                  </a:srgbClr>
                </a:solidFill>
              </a:rPr>
              <a:t>Pauli, Dirac, Fermi, Anderson...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A1D1C3-9D97-42C5-8729-8D47B50CAB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8760" cy="4905720"/>
          </a:xfrm>
        </p:spPr>
        <p:txBody>
          <a:bodyPr/>
          <a:lstStyle/>
          <a:p>
            <a:pPr lvl="0" algn="l">
              <a:buSzPct val="45000"/>
              <a:buFont typeface="StarSymbol"/>
              <a:buChar char="●"/>
            </a:pPr>
            <a:r>
              <a:rPr lang="en-US" sz="5400" dirty="0">
                <a:solidFill>
                  <a:srgbClr val="FFFFFF">
                    <a:alpha val="0"/>
                  </a:srgbClr>
                </a:solidFill>
              </a:rPr>
              <a:t>New particles!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871427-DDF2-4418-8ED0-73F3B33A004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44649" y="4550314"/>
            <a:ext cx="3571354" cy="2678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E3427D-21DF-4605-8BED-967E5E9F44F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1341" y="4273416"/>
            <a:ext cx="2813916" cy="2955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BCE22-CDA8-426C-9C58-DEA8E7C05FA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 rot="5400000">
            <a:off x="6387868" y="1217696"/>
            <a:ext cx="2060417" cy="356095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CFB41CD-171D-4EA1-C8AA-8B966853C262}"/>
              </a:ext>
            </a:extLst>
          </p:cNvPr>
          <p:cNvSpPr txBox="1">
            <a:spLocks/>
          </p:cNvSpPr>
          <p:nvPr/>
        </p:nvSpPr>
        <p:spPr>
          <a:xfrm>
            <a:off x="656040" y="623315"/>
            <a:ext cx="9068760" cy="9233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r>
              <a:rPr lang="en-US" sz="6000" dirty="0">
                <a:solidFill>
                  <a:srgbClr val="FFFFFF"/>
                </a:solidFill>
              </a:rPr>
              <a:t>New particles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23F81-1D63-3C81-0DC5-E26FFC285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193" y="1634173"/>
            <a:ext cx="3308072" cy="27567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C0626-F2B2-48D4-B0C8-9C1E82261B3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470915"/>
            <a:ext cx="9068760" cy="923330"/>
          </a:xfrm>
          <a:noFill/>
        </p:spPr>
        <p:txBody>
          <a:bodyPr>
            <a:spAutoFit/>
          </a:bodyPr>
          <a:lstStyle/>
          <a:p>
            <a:pPr lvl="0"/>
            <a:r>
              <a:rPr lang="en-US" sz="6000" dirty="0">
                <a:solidFill>
                  <a:schemeClr val="bg1"/>
                </a:solidFill>
              </a:rPr>
              <a:t>QFT</a:t>
            </a:r>
            <a:endParaRPr lang="en-US" sz="6000" dirty="0">
              <a:noFill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84D783-5D48-4F27-8485-D3786A09F9D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17243" y="4010831"/>
            <a:ext cx="4242964" cy="3203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0C50A9-256B-436A-99AE-8EAC48B8D9D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097700" y="1909269"/>
            <a:ext cx="1880639" cy="1989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1835</TotalTime>
  <Words>241</Words>
  <Application>Microsoft Office PowerPoint</Application>
  <PresentationFormat>Custom</PresentationFormat>
  <Paragraphs>78</Paragraphs>
  <Slides>29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Book Antiqua</vt:lpstr>
      <vt:lpstr>Calibri</vt:lpstr>
      <vt:lpstr>Cambria Math</vt:lpstr>
      <vt:lpstr>Lucida Sans</vt:lpstr>
      <vt:lpstr>StarSymbol</vt:lpstr>
      <vt:lpstr>Times New Roman</vt:lpstr>
      <vt:lpstr>Wingdings</vt:lpstr>
      <vt:lpstr>Default</vt:lpstr>
      <vt:lpstr>What and How?</vt:lpstr>
      <vt:lpstr>Roentgen, Becquerel, Curies, et al</vt:lpstr>
      <vt:lpstr>JJ Thomson</vt:lpstr>
      <vt:lpstr>Rutherford (Geiger/Marsden)</vt:lpstr>
      <vt:lpstr>Plank, Millikan, Bohr, Einstein...</vt:lpstr>
      <vt:lpstr>Schrodinger, DeBroglie, Born</vt:lpstr>
      <vt:lpstr>Heisenberg, Born, Jordan</vt:lpstr>
      <vt:lpstr>Pauli, Dirac, Fermi, Anderson...</vt:lpstr>
      <vt:lpstr>QFT</vt:lpstr>
      <vt:lpstr>PowerPoint Presentation</vt:lpstr>
      <vt:lpstr>Coherence</vt:lpstr>
      <vt:lpstr>Detectors</vt:lpstr>
      <vt:lpstr>Striking gold</vt:lpstr>
      <vt:lpstr>Cloud Chamber</vt:lpstr>
      <vt:lpstr>Bubble Chamber</vt:lpstr>
      <vt:lpstr>How do you get circles?</vt:lpstr>
      <vt:lpstr>PowerPoint Presentation</vt:lpstr>
      <vt:lpstr>PowerPoint Presentation</vt:lpstr>
      <vt:lpstr>Experiment Types</vt:lpstr>
      <vt:lpstr>Detector Pieces</vt:lpstr>
      <vt:lpstr>Detectors</vt:lpstr>
      <vt:lpstr>PowerPoint Presentation</vt:lpstr>
      <vt:lpstr>PowerPoint Presentation</vt:lpstr>
      <vt:lpstr>CMS</vt:lpstr>
      <vt:lpstr>CMS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JHU QuarkNet</dc:title>
  <dc:creator>Jeremy Smith</dc:creator>
  <cp:lastModifiedBy>Smith, Jeremy B.</cp:lastModifiedBy>
  <cp:revision>19</cp:revision>
  <dcterms:created xsi:type="dcterms:W3CDTF">2019-07-22T05:35:00Z</dcterms:created>
  <dcterms:modified xsi:type="dcterms:W3CDTF">2024-03-10T05:14:13Z</dcterms:modified>
</cp:coreProperties>
</file>