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64" r:id="rId3"/>
    <p:sldId id="265" r:id="rId4"/>
    <p:sldId id="267" r:id="rId5"/>
    <p:sldId id="266" r:id="rId6"/>
    <p:sldId id="269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CC0033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69"/>
    <p:restoredTop sz="80000"/>
  </p:normalViewPr>
  <p:slideViewPr>
    <p:cSldViewPr snapToGrid="0" snapToObjects="1">
      <p:cViewPr varScale="1">
        <p:scale>
          <a:sx n="97" d="100"/>
          <a:sy n="97" d="100"/>
        </p:scale>
        <p:origin x="21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5AB339-B3F9-7243-9A42-67C15FD0F4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DC75A-9493-404C-829B-78C7DF153D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1DAB-D7F1-AC49-A490-C87943D79EDB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905F9-EDA9-1B47-B1C9-696BD244A3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A4252-6067-A44E-A452-AA0557B49D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A4C4C-D352-544B-AEB4-A8A7F6DA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2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C4D8-A434-2941-870A-0F2A1322718A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5DA-77E0-EE43-B0A2-853C061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I'd point out that we simplified the measurement just enough (muons only) and provided additional online support for teachers and students, especially video; "masterclass lectures" were replaced by webinars by particle physicists; "masterclass videoconferences" were also run as webinars to handle large numbers of students; BAMC done as a massive event (twice) with large numbers of students - estimated total of 700 between the two sessions. (That may be too much detail. Use your judgement about how much and what to include in the slide.)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475DA-77E0-EE43-B0A2-853C0619A2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especially that the Fellows workshop is where we developed the topical templates that were used for center workshop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475DA-77E0-EE43-B0A2-853C0619A2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aseline="0">
                <a:latin typeface="+mn-lt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61907" y="6304002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000099"/>
                </a:solidFill>
                <a:latin typeface="Arial"/>
                <a:cs typeface="Arial"/>
              </a:rPr>
              <a:t>Pasero</a:t>
            </a: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 (on behalf of the staff), 2020 Ad Board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Overview</a:t>
            </a:r>
            <a:endParaRPr lang="en-US" sz="2800" dirty="0">
              <a:solidFill>
                <a:srgbClr val="CC0000"/>
              </a:solidFill>
            </a:endParaRPr>
          </a:p>
          <a:p>
            <a:pPr algn="l"/>
            <a:r>
              <a:rPr lang="en-US" sz="2400" dirty="0" err="1"/>
              <a:t>QuarkNet’s</a:t>
            </a:r>
            <a:r>
              <a:rPr lang="en-US" sz="2400" dirty="0"/>
              <a:t> Responses to COVID-19: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Masterclass adaptations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Cosmic ray studies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Teacher support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Remote workshops; national &amp; at centers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 err="1"/>
              <a:t>QuarkNet</a:t>
            </a:r>
            <a:r>
              <a:rPr lang="en-US" sz="2400" dirty="0"/>
              <a:t> Wednesday Webinars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Summer Series for Teachers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 err="1"/>
              <a:t>QuarkNet</a:t>
            </a:r>
            <a:r>
              <a:rPr lang="en-US" sz="2400" dirty="0"/>
              <a:t> Educational Discussions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C0000"/>
              </a:solidFill>
            </a:endParaRPr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10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2800" dirty="0"/>
              <a:t>Masterclasses</a:t>
            </a:r>
            <a:endParaRPr lang="en-US" sz="2800" dirty="0">
              <a:solidFill>
                <a:srgbClr val="CC0000"/>
              </a:solidFill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600" dirty="0"/>
              <a:t>2020 Masterclasses Canceled on March 18:</a:t>
            </a:r>
            <a:endParaRPr lang="en-US" sz="2600" dirty="0">
              <a:solidFill>
                <a:srgbClr val="CC0000"/>
              </a:solidFill>
            </a:endParaRP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Ken &amp; Shane organized three sessions: two BAMC; one BAMA (Big Analysis of Muons in CMS or ATLAS).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Simplified measurement (muons only)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Provided additional support for teachers &amp; students.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Webinars &amp; videoconference for students on the event days</a:t>
            </a: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CIMA performed well; feedback was excellent.</a:t>
            </a:r>
          </a:p>
          <a:p>
            <a:pPr marL="917575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Cosmic Rays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Cosmic ray production continued uninterrupted through pandemic.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Teachers had difficulty uploading data with limited access to detectors at schools; some were able to move detectors to homes.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Mark set up a detector at his home to continue providing excellent data for e-Labs and cosmic ray workshops.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Staff &amp; teachers support students in conducting remote analyses.</a:t>
            </a:r>
          </a:p>
        </p:txBody>
      </p:sp>
    </p:spTree>
    <p:extLst>
      <p:ext uri="{BB962C8B-B14F-4D97-AF65-F5344CB8AC3E}">
        <p14:creationId xmlns:p14="http://schemas.microsoft.com/office/powerpoint/2010/main" val="416318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dirty="0"/>
              <a:t>Remote Worksho</a:t>
            </a:r>
            <a:r>
              <a:rPr lang="en-US" dirty="0"/>
              <a:t>ps</a:t>
            </a:r>
            <a:endParaRPr lang="en-US" sz="2800" dirty="0">
              <a:solidFill>
                <a:srgbClr val="CC0000"/>
              </a:solidFill>
            </a:endParaRPr>
          </a:p>
          <a:p>
            <a:pPr algn="l"/>
            <a:r>
              <a:rPr lang="en-US" sz="2400" dirty="0"/>
              <a:t>National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Fellows Workshop</a:t>
            </a:r>
            <a:endParaRPr lang="en-US" dirty="0"/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STEP UP Workshop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 err="1"/>
              <a:t>Cosmics</a:t>
            </a:r>
            <a:r>
              <a:rPr lang="en-US" sz="2400" dirty="0"/>
              <a:t> Workshop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Coding Camp</a:t>
            </a:r>
            <a:endParaRPr lang="en-US" sz="2400" dirty="0">
              <a:solidFill>
                <a:srgbClr val="CC0000"/>
              </a:solidFill>
            </a:endParaRPr>
          </a:p>
          <a:p>
            <a:pPr algn="l"/>
            <a:r>
              <a:rPr lang="en-US" sz="2400" dirty="0"/>
              <a:t>Online for Centers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Topical templates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Developed &amp; implemented by fellows &amp; staff at May virtual workshop</a:t>
            </a:r>
          </a:p>
          <a:p>
            <a:pPr marL="0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790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Teacher Support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List of resources for remote learning posted quickly, updated frequently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Additional ideas for using Cosmic Ray e-Lab remotely with students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Comments added to Data Activities Portfolio (DAP) with ideas for adapting activities to virtual learning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Friday Flyer shift in focus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0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QuarkNet</a:t>
            </a:r>
            <a:r>
              <a:rPr lang="en-US" sz="2800" dirty="0"/>
              <a:t> Wednesday Webinars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5</a:t>
            </a:r>
            <a:r>
              <a:rPr lang="en-US" sz="2400" dirty="0"/>
              <a:t> talks for students in May &amp; June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Scheduled for the school day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0000"/>
                </a:solidFill>
              </a:rPr>
              <a:t>150</a:t>
            </a:r>
            <a:r>
              <a:rPr lang="en-US" sz="2400" dirty="0"/>
              <a:t> teacher &amp; student Zoom attendees for the first talks; attendance declined as school years ended.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Information &amp; recordings of talks at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</a:t>
            </a:r>
            <a:r>
              <a:rPr lang="en-US" sz="2400" dirty="0">
                <a:solidFill>
                  <a:srgbClr val="CC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QW2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page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49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Summer Session for Teachers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Six-session summer course: “The Standard Model and Beyond”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Taught by Dr. Allison </a:t>
            </a:r>
            <a:r>
              <a:rPr lang="en-US" sz="2400" dirty="0" err="1"/>
              <a:t>Reinsvold</a:t>
            </a:r>
            <a:r>
              <a:rPr lang="en-US" sz="2400" dirty="0"/>
              <a:t> Hall (Fermilab)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50</a:t>
            </a:r>
            <a:r>
              <a:rPr lang="en-US" sz="2400" dirty="0"/>
              <a:t> teachers registered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2</a:t>
            </a:r>
            <a:r>
              <a:rPr lang="en-US" sz="2400" dirty="0"/>
              <a:t>-hour class and </a:t>
            </a:r>
            <a:r>
              <a:rPr lang="en-US" sz="2400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-hour homework each week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Feedback very positive</a:t>
            </a:r>
          </a:p>
        </p:txBody>
      </p:sp>
    </p:spTree>
    <p:extLst>
      <p:ext uri="{BB962C8B-B14F-4D97-AF65-F5344CB8AC3E}">
        <p14:creationId xmlns:p14="http://schemas.microsoft.com/office/powerpoint/2010/main" val="128686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QuarkNet</a:t>
            </a:r>
            <a:r>
              <a:rPr lang="en-US" sz="2800" dirty="0"/>
              <a:t> Educational Discussions (QED)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Wednesday evening meetings for teachers; held fortnightly starting in August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Informal discussions of physics education in remote learning settings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Sessions start with teachers proposing issues of interest, then move into breakout rooms for focused discussion</a:t>
            </a:r>
            <a:endParaRPr lang="en-US" dirty="0"/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Attendance varies; usually </a:t>
            </a:r>
            <a:r>
              <a:rPr lang="en-US" sz="2400" dirty="0">
                <a:solidFill>
                  <a:srgbClr val="CC0000"/>
                </a:solidFill>
              </a:rPr>
              <a:t>10</a:t>
            </a:r>
            <a:r>
              <a:rPr lang="en-US" sz="2400" dirty="0"/>
              <a:t>–</a:t>
            </a:r>
            <a:r>
              <a:rPr lang="en-US" sz="2400" dirty="0">
                <a:solidFill>
                  <a:srgbClr val="CC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845706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496</Words>
  <Application>Microsoft Macintosh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COVID-19 Response</vt:lpstr>
      <vt:lpstr>COVID-19 Response</vt:lpstr>
      <vt:lpstr>COVID-19 Response</vt:lpstr>
      <vt:lpstr>COVID-19 Response</vt:lpstr>
      <vt:lpstr>COVID-19 Response</vt:lpstr>
      <vt:lpstr>COVID-19 Response</vt:lpstr>
      <vt:lpstr>COVID-19 Response</vt:lpstr>
      <vt:lpstr>COVID-19 Response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LaMargo A Gill</cp:lastModifiedBy>
  <cp:revision>92</cp:revision>
  <cp:lastPrinted>2020-10-20T14:49:35Z</cp:lastPrinted>
  <dcterms:created xsi:type="dcterms:W3CDTF">2012-03-16T12:43:17Z</dcterms:created>
  <dcterms:modified xsi:type="dcterms:W3CDTF">2020-10-20T14:50:59Z</dcterms:modified>
</cp:coreProperties>
</file>