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75" r:id="rId3"/>
    <p:sldId id="274" r:id="rId4"/>
    <p:sldId id="270" r:id="rId5"/>
    <p:sldId id="267" r:id="rId6"/>
    <p:sldId id="277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99"/>
    <a:srgbClr val="CC0033"/>
    <a:srgbClr val="660000"/>
    <a:srgbClr val="990000"/>
    <a:srgbClr val="01E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3"/>
    <p:restoredTop sz="94648"/>
  </p:normalViewPr>
  <p:slideViewPr>
    <p:cSldViewPr snapToGrid="0" snapToObjects="1">
      <p:cViewPr varScale="1">
        <p:scale>
          <a:sx n="81" d="100"/>
          <a:sy n="81" d="100"/>
        </p:scale>
        <p:origin x="177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D9BEC4D8-A434-2941-870A-0F2A1322718A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E67475DA-77E0-EE43-B0A2-853C0619A2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ctr">
              <a:defRPr sz="2800" baseline="0"/>
            </a:lvl1pPr>
            <a:lvl2pPr marL="9525" indent="0">
              <a:buFontTx/>
              <a:buNone/>
              <a:tabLst/>
              <a:defRPr sz="2400" b="0" i="0" baseline="0">
                <a:latin typeface="Helvetica" pitchFamily="2" charset="0"/>
              </a:defRPr>
            </a:lvl2pPr>
            <a:lvl3pPr marL="349250" indent="-339725">
              <a:buFont typeface="Arial" panose="020B0604020202020204" pitchFamily="34" charset="0"/>
              <a:buChar char="•"/>
              <a:tabLst/>
              <a:defRPr baseline="0">
                <a:solidFill>
                  <a:srgbClr val="000099"/>
                </a:solidFill>
              </a:defRPr>
            </a:lvl3pPr>
          </a:lstStyle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2900" y="307975"/>
            <a:ext cx="8480425" cy="127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2062" y="594483"/>
            <a:ext cx="5894738" cy="675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44771" y="4954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Helvetica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14800" y="2746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822325">
              <a:tabLst>
                <a:tab pos="754063" algn="l"/>
                <a:tab pos="4468813" algn="l"/>
              </a:tabLst>
              <a:defRPr/>
            </a:pPr>
            <a:r>
              <a:rPr lang="en-US" sz="1200" b="1" i="0" dirty="0">
                <a:solidFill>
                  <a:srgbClr val="CE000F"/>
                </a:solidFill>
                <a:latin typeface="Helvetica"/>
                <a:ea typeface="Helvetica" pitchFamily="-1" charset="0"/>
                <a:cs typeface="Helvetica"/>
                <a:sym typeface="Helvetica" pitchFamily="-1" charset="0"/>
              </a:rPr>
              <a:t>Helping Develop America’s Technological Workforce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61907" y="6304002"/>
            <a:ext cx="5124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0099"/>
                </a:solidFill>
                <a:latin typeface="Helvetica" pitchFamily="2" charset="0"/>
                <a:cs typeface="Arial"/>
              </a:rPr>
              <a:t>Adams, </a:t>
            </a:r>
            <a:r>
              <a:rPr lang="en-US" sz="1200" b="0" i="0" dirty="0" err="1">
                <a:solidFill>
                  <a:srgbClr val="000099"/>
                </a:solidFill>
                <a:latin typeface="Helvetica" pitchFamily="2" charset="0"/>
                <a:cs typeface="Arial"/>
              </a:rPr>
              <a:t>Hoppert</a:t>
            </a:r>
            <a:r>
              <a:rPr lang="en-US" sz="1200" b="0" i="0" dirty="0">
                <a:solidFill>
                  <a:srgbClr val="000099"/>
                </a:solidFill>
                <a:latin typeface="Helvetica" pitchFamily="2" charset="0"/>
                <a:cs typeface="Arial"/>
              </a:rPr>
              <a:t>, </a:t>
            </a:r>
            <a:r>
              <a:rPr lang="en-US" sz="1200" b="0" i="0" dirty="0" err="1">
                <a:solidFill>
                  <a:srgbClr val="000099"/>
                </a:solidFill>
                <a:latin typeface="Helvetica" pitchFamily="2" charset="0"/>
                <a:cs typeface="Arial"/>
              </a:rPr>
              <a:t>Peronja</a:t>
            </a:r>
            <a:r>
              <a:rPr lang="en-US" sz="1200" b="0" i="0" dirty="0">
                <a:solidFill>
                  <a:srgbClr val="000099"/>
                </a:solidFill>
                <a:latin typeface="Helvetica" pitchFamily="2" charset="0"/>
                <a:cs typeface="Arial"/>
              </a:rPr>
              <a:t>, Ad Board Meeting Jan. 28, 2023</a:t>
            </a:r>
            <a:endParaRPr lang="en-US" b="0" i="0" dirty="0">
              <a:latin typeface="Helvetica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i="0" kern="1200">
          <a:solidFill>
            <a:srgbClr val="000099"/>
          </a:solidFill>
          <a:latin typeface="Helvetica"/>
          <a:ea typeface="+mj-ea"/>
          <a:cs typeface="Helvetica"/>
        </a:defRPr>
      </a:lvl1pPr>
    </p:titleStyle>
    <p:bodyStyle>
      <a:lvl1pPr marL="12700" indent="-12700" algn="l" defTabSz="457200" rtl="0" eaLnBrk="1" latinLnBrk="0" hangingPunct="1">
        <a:spcBef>
          <a:spcPts val="0"/>
        </a:spcBef>
        <a:spcAft>
          <a:spcPts val="1200"/>
        </a:spcAft>
        <a:buFontTx/>
        <a:buNone/>
        <a:tabLst/>
        <a:defRPr lang="en-US" sz="2400" b="1" i="0" kern="1200" baseline="0" smtClean="0">
          <a:solidFill>
            <a:srgbClr val="000099"/>
          </a:solidFill>
          <a:effectLst/>
          <a:latin typeface="Helvetica"/>
          <a:ea typeface="+mn-ea"/>
          <a:cs typeface="Helvetica"/>
        </a:defRPr>
      </a:lvl1pPr>
      <a:lvl2pPr marL="458788" indent="-233363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•"/>
        <a:defRPr sz="2400" b="1" i="0" kern="1200" baseline="0">
          <a:solidFill>
            <a:srgbClr val="000099"/>
          </a:solidFill>
          <a:latin typeface="Helvetica"/>
          <a:ea typeface="+mn-ea"/>
          <a:cs typeface="Helvetica"/>
        </a:defRPr>
      </a:lvl2pPr>
      <a:lvl3pPr marL="684213" indent="-225425" algn="l" defTabSz="457200" rtl="0" eaLnBrk="1" latinLnBrk="0" hangingPunct="1">
        <a:spcBef>
          <a:spcPct val="20000"/>
        </a:spcBef>
        <a:buClr>
          <a:srgbClr val="CC0033"/>
        </a:buClr>
        <a:buFont typeface="Arial"/>
        <a:buChar char="•"/>
        <a:defRPr sz="2400" b="1" i="0" kern="1200">
          <a:solidFill>
            <a:srgbClr val="000099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  <a:cs typeface="Arial" panose="020B0604020202020204" pitchFamily="34" charset="0"/>
              </a:rPr>
              <a:t>Cosmic Ray Program</a:t>
            </a:r>
            <a:endParaRPr lang="en-US" dirty="0">
              <a:solidFill>
                <a:srgbClr val="CC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1470453"/>
            <a:ext cx="8410550" cy="5467865"/>
          </a:xfrm>
        </p:spPr>
        <p:txBody>
          <a:bodyPr>
            <a:normAutofit fontScale="55000" lnSpcReduction="20000"/>
          </a:bodyPr>
          <a:lstStyle/>
          <a:p>
            <a:pPr marL="11113" indent="0">
              <a:lnSpc>
                <a:spcPct val="120000"/>
              </a:lnSpc>
              <a:spcAft>
                <a:spcPts val="600"/>
              </a:spcAft>
            </a:pPr>
            <a:r>
              <a:rPr lang="en-US" sz="4700" dirty="0">
                <a:latin typeface="Helvetica" pitchFamily="2" charset="0"/>
                <a:cs typeface="Arial" panose="020B0604020202020204" pitchFamily="34" charset="0"/>
              </a:rPr>
              <a:t>High School Long-term Collaboration </a:t>
            </a:r>
          </a:p>
          <a:p>
            <a:pPr marL="11113" indent="0">
              <a:lnSpc>
                <a:spcPct val="120000"/>
              </a:lnSpc>
            </a:pPr>
            <a:r>
              <a:rPr lang="en-US" sz="4700" dirty="0">
                <a:latin typeface="Helvetica" pitchFamily="2" charset="0"/>
                <a:cs typeface="Arial" panose="020B0604020202020204" pitchFamily="34" charset="0"/>
              </a:rPr>
              <a:t>Using HEP Model       </a:t>
            </a:r>
          </a:p>
          <a:p>
            <a:pPr marL="11113" indent="0" algn="l">
              <a:lnSpc>
                <a:spcPct val="120000"/>
              </a:lnSpc>
            </a:pPr>
            <a:r>
              <a:rPr lang="en-US" sz="4400" dirty="0">
                <a:latin typeface="Helvetica" pitchFamily="2" charset="0"/>
                <a:cs typeface="Arial" panose="020B0604020202020204" pitchFamily="34" charset="0"/>
              </a:rPr>
              <a:t>Inquiry-based learning with authentic research tasks.</a:t>
            </a:r>
          </a:p>
          <a:p>
            <a:pPr marL="11113" indent="0" algn="l">
              <a:lnSpc>
                <a:spcPct val="120000"/>
              </a:lnSpc>
            </a:pPr>
            <a:r>
              <a:rPr lang="en-US" sz="4400" dirty="0">
                <a:latin typeface="Helvetica" pitchFamily="2" charset="0"/>
                <a:cs typeface="Arial" panose="020B0604020202020204" pitchFamily="34" charset="0"/>
              </a:rPr>
              <a:t>Of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  <a:cs typeface="Arial" panose="020B0604020202020204" pitchFamily="34" charset="0"/>
              </a:rPr>
              <a:t>52</a:t>
            </a:r>
            <a:r>
              <a:rPr lang="en-US" sz="4400" dirty="0">
                <a:latin typeface="Helvetica" pitchFamily="2" charset="0"/>
                <a:cs typeface="Arial" panose="020B0604020202020204" pitchFamily="34" charset="0"/>
              </a:rPr>
              <a:t> centers,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  <a:cs typeface="Arial" panose="020B0604020202020204" pitchFamily="34" charset="0"/>
              </a:rPr>
              <a:t>47</a:t>
            </a:r>
            <a:r>
              <a:rPr lang="en-US" sz="4400" dirty="0">
                <a:latin typeface="Helvetica" pitchFamily="2" charset="0"/>
                <a:cs typeface="Arial" panose="020B0604020202020204" pitchFamily="34" charset="0"/>
              </a:rPr>
              <a:t> have hundreds of detectors (CRMDs) for experiments: muon flux; lifetime; speed.</a:t>
            </a:r>
          </a:p>
          <a:p>
            <a:pPr marL="11113" indent="0" algn="l">
              <a:lnSpc>
                <a:spcPct val="12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CC0000"/>
                </a:solidFill>
                <a:latin typeface="Helvetica" pitchFamily="2" charset="0"/>
                <a:cs typeface="Arial" panose="020B0604020202020204" pitchFamily="34" charset="0"/>
              </a:rPr>
              <a:t>Fermilab Support for </a:t>
            </a:r>
            <a:r>
              <a:rPr lang="en-US" sz="4200" dirty="0" err="1">
                <a:solidFill>
                  <a:srgbClr val="CC0000"/>
                </a:solidFill>
                <a:latin typeface="Helvetica" pitchFamily="2" charset="0"/>
                <a:cs typeface="Arial" panose="020B0604020202020204" pitchFamily="34" charset="0"/>
              </a:rPr>
              <a:t>QuarkNet</a:t>
            </a:r>
            <a:r>
              <a:rPr lang="en-US" sz="4200" dirty="0">
                <a:solidFill>
                  <a:srgbClr val="CC0000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srgbClr val="CC0033"/>
                </a:solidFill>
                <a:latin typeface="Helvetica" pitchFamily="2" charset="0"/>
                <a:cs typeface="Arial" panose="020B0604020202020204" pitchFamily="34" charset="0"/>
              </a:rPr>
              <a:t>– 3 Half-Time Positions:</a:t>
            </a:r>
          </a:p>
          <a:p>
            <a:pPr marL="463550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>
                <a:latin typeface="Helvetica" pitchFamily="2" charset="0"/>
                <a:cs typeface="Arial" panose="020B0604020202020204" pitchFamily="34" charset="0"/>
              </a:rPr>
              <a:t>Cosmic ray </a:t>
            </a:r>
            <a:r>
              <a:rPr lang="en-US" sz="4200" b="1" dirty="0">
                <a:cs typeface="Arial" panose="020B0604020202020204" pitchFamily="34" charset="0"/>
              </a:rPr>
              <a:t>c</a:t>
            </a:r>
            <a:r>
              <a:rPr lang="en-US" sz="4200" b="1" dirty="0">
                <a:latin typeface="Helvetica" pitchFamily="2" charset="0"/>
                <a:cs typeface="Arial" panose="020B0604020202020204" pitchFamily="34" charset="0"/>
              </a:rPr>
              <a:t>oordinator/f</a:t>
            </a:r>
            <a:r>
              <a:rPr lang="en-US" sz="4200" b="1" dirty="0">
                <a:cs typeface="Arial" panose="020B0604020202020204" pitchFamily="34" charset="0"/>
              </a:rPr>
              <a:t>ellows liaison (Mark)</a:t>
            </a:r>
          </a:p>
          <a:p>
            <a:pPr marL="463550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>
                <a:latin typeface="Helvetica" pitchFamily="2" charset="0"/>
                <a:cs typeface="Arial" panose="020B0604020202020204" pitchFamily="34" charset="0"/>
              </a:rPr>
              <a:t>Hardware support: Cosmic Ray Muon Detector (CRMD)(Dave)</a:t>
            </a:r>
            <a:endParaRPr lang="en-US" sz="4200" b="1" dirty="0">
              <a:solidFill>
                <a:srgbClr val="CC0033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463550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>
                <a:latin typeface="Helvetica" pitchFamily="2" charset="0"/>
                <a:cs typeface="Arial" panose="020B0604020202020204" pitchFamily="34" charset="0"/>
              </a:rPr>
              <a:t>IT &amp; e-Lab analysis </a:t>
            </a:r>
            <a:r>
              <a:rPr lang="en-US" sz="4200" b="1" dirty="0">
                <a:cs typeface="Arial" panose="020B0604020202020204" pitchFamily="34" charset="0"/>
              </a:rPr>
              <a:t>t</a:t>
            </a:r>
            <a:r>
              <a:rPr lang="en-US" sz="4200" b="1" dirty="0">
                <a:latin typeface="Helvetica" pitchFamily="2" charset="0"/>
                <a:cs typeface="Arial" panose="020B0604020202020204" pitchFamily="34" charset="0"/>
              </a:rPr>
              <a:t>ools </a:t>
            </a:r>
            <a:r>
              <a:rPr lang="en-US" sz="4200" b="1" dirty="0">
                <a:cs typeface="Arial" panose="020B0604020202020204" pitchFamily="34" charset="0"/>
              </a:rPr>
              <a:t>s</a:t>
            </a:r>
            <a:r>
              <a:rPr lang="en-US" sz="4200" b="1" dirty="0">
                <a:latin typeface="Helvetica" pitchFamily="2" charset="0"/>
                <a:cs typeface="Arial" panose="020B0604020202020204" pitchFamily="34" charset="0"/>
              </a:rPr>
              <a:t>upport (Edit)</a:t>
            </a:r>
          </a:p>
          <a:p>
            <a:pPr marL="463550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>
                <a:cs typeface="Arial" panose="020B0604020202020204" pitchFamily="34" charset="0"/>
              </a:rPr>
              <a:t>Seed money for Cosmic Watch prototype</a:t>
            </a:r>
            <a:endParaRPr lang="en-US" sz="4200" b="1" dirty="0">
              <a:latin typeface="Helvetica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8BA5-7ADB-4D4E-A3BF-553B3E25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261" y="586158"/>
            <a:ext cx="6133605" cy="675554"/>
          </a:xfrm>
        </p:spPr>
        <p:txBody>
          <a:bodyPr>
            <a:normAutofit/>
          </a:bodyPr>
          <a:lstStyle/>
          <a:p>
            <a:r>
              <a:rPr lang="en-US" dirty="0"/>
              <a:t>Maintenance &amp;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5A6ED-840C-B542-B5B5-7E0A39BCE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5238"/>
            <a:ext cx="8686800" cy="47768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Long-term Options</a:t>
            </a:r>
          </a:p>
          <a:p>
            <a:pPr marL="0" indent="0" algn="l">
              <a:spcAft>
                <a:spcPts val="600"/>
              </a:spcAft>
            </a:pPr>
            <a:r>
              <a:rPr lang="en-US" sz="2600" dirty="0"/>
              <a:t>CRMDs – Maintain current level</a:t>
            </a:r>
          </a:p>
          <a:p>
            <a:pPr marL="463550" lvl="2" indent="-407988"/>
            <a:r>
              <a:rPr lang="en-US" dirty="0"/>
              <a:t>Recycle and re-assign CRMDs for </a:t>
            </a:r>
            <a:r>
              <a:rPr lang="en-US" dirty="0" err="1"/>
              <a:t>QuarkNet</a:t>
            </a:r>
            <a:r>
              <a:rPr lang="en-US" dirty="0"/>
              <a:t> teachers.</a:t>
            </a:r>
          </a:p>
          <a:p>
            <a:pPr marL="463550" lvl="2" indent="-407988"/>
            <a:r>
              <a:rPr lang="en-US" dirty="0"/>
              <a:t>CRMDs are robust and sophisticated. </a:t>
            </a:r>
          </a:p>
          <a:p>
            <a:pPr marL="793750" lvl="2" indent="-457200"/>
            <a:endParaRPr lang="en-US" b="0" dirty="0"/>
          </a:p>
          <a:p>
            <a:pPr marL="0" indent="0" algn="l"/>
            <a:r>
              <a:rPr lang="en-US" sz="2600" dirty="0"/>
              <a:t>e-Lab – EQUIP-&gt;</a:t>
            </a:r>
            <a:r>
              <a:rPr lang="en-US" sz="2600" dirty="0" err="1"/>
              <a:t>PyEQUIP</a:t>
            </a:r>
            <a:r>
              <a:rPr lang="en-US" sz="2600" dirty="0"/>
              <a:t>; analyses; </a:t>
            </a:r>
            <a:r>
              <a:rPr lang="en-US" sz="2600" dirty="0" err="1"/>
              <a:t>jupyter</a:t>
            </a:r>
            <a:r>
              <a:rPr lang="en-US" sz="2600" dirty="0"/>
              <a:t> </a:t>
            </a:r>
            <a:r>
              <a:rPr lang="en-US" sz="2600" dirty="0" err="1"/>
              <a:t>n.b.</a:t>
            </a:r>
            <a:endParaRPr lang="en-US" sz="2600" dirty="0"/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Cosmic Watch</a:t>
            </a:r>
          </a:p>
          <a:p>
            <a:pPr marL="463550" lvl="2" indent="-452438"/>
            <a:r>
              <a:rPr lang="en-US" dirty="0"/>
              <a:t>Build classroom audience with simpler intro activities. </a:t>
            </a:r>
          </a:p>
          <a:p>
            <a:pPr marL="463550" lvl="2" indent="-452438"/>
            <a:r>
              <a:rPr lang="en-US" dirty="0"/>
              <a:t>Not a substitute for CRMD.</a:t>
            </a:r>
          </a:p>
          <a:p>
            <a:pPr marL="463550" lvl="2" indent="-452438"/>
            <a:r>
              <a:rPr lang="en-US" dirty="0"/>
              <a:t>48 built at Notre Dame. </a:t>
            </a:r>
          </a:p>
          <a:p>
            <a:pPr marL="463550" lvl="2" indent="-452438"/>
            <a:r>
              <a:rPr lang="en-US" dirty="0"/>
              <a:t>Field testing prototypes with fellows.</a:t>
            </a:r>
          </a:p>
          <a:p>
            <a:pPr marL="336550" lvl="2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761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DFB3-1B2E-6C4F-A9DF-7379CBA4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“International” CR Efforts?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B0E54-F056-964F-AF25-7E912A6F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8" y="1543050"/>
            <a:ext cx="8241322" cy="4660224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Non-</a:t>
            </a:r>
            <a:r>
              <a:rPr lang="en-US" sz="3000" dirty="0" err="1"/>
              <a:t>QNet</a:t>
            </a:r>
            <a:r>
              <a:rPr lang="en-US" sz="3000" dirty="0"/>
              <a:t> Center Activities – both Int’l &amp; U.S.</a:t>
            </a:r>
          </a:p>
          <a:p>
            <a:pPr marL="0" indent="0" algn="l">
              <a:spcAft>
                <a:spcPts val="600"/>
              </a:spcAft>
            </a:pPr>
            <a:r>
              <a:rPr lang="en-US" sz="2400" dirty="0"/>
              <a:t>Participation in Meetings – community PR value</a:t>
            </a:r>
          </a:p>
          <a:p>
            <a:pPr marL="793750" lvl="2" indent="-457200"/>
            <a:r>
              <a:rPr lang="en-US" dirty="0"/>
              <a:t>IPPOG Global </a:t>
            </a:r>
            <a:r>
              <a:rPr lang="en-US" dirty="0" err="1"/>
              <a:t>Cosmics</a:t>
            </a:r>
            <a:endParaRPr lang="en-US" dirty="0"/>
          </a:p>
          <a:p>
            <a:pPr marL="793750" lvl="2" indent="-457200"/>
            <a:r>
              <a:rPr lang="en-US" dirty="0"/>
              <a:t>Ken’s </a:t>
            </a:r>
            <a:r>
              <a:rPr lang="en-US" dirty="0" err="1"/>
              <a:t>QuarkNet</a:t>
            </a:r>
            <a:r>
              <a:rPr lang="en-US" dirty="0"/>
              <a:t>-like Groups (India; Japan; Taiwan; Africa)</a:t>
            </a:r>
          </a:p>
          <a:p>
            <a:pPr marL="793750" lvl="2" indent="-457200"/>
            <a:endParaRPr lang="en-US" dirty="0"/>
          </a:p>
          <a:p>
            <a:pPr marL="0" indent="0" algn="l">
              <a:spcAft>
                <a:spcPts val="600"/>
              </a:spcAft>
            </a:pPr>
            <a:r>
              <a:rPr lang="en-US" sz="2400" dirty="0"/>
              <a:t>Licensing of DAQs and hardware support</a:t>
            </a:r>
          </a:p>
          <a:p>
            <a:pPr marL="793750" lvl="2" indent="-457200"/>
            <a:r>
              <a:rPr lang="en-US" dirty="0"/>
              <a:t>Fermilab/QuarkNet brand DAQ in the field</a:t>
            </a:r>
          </a:p>
          <a:p>
            <a:pPr marL="793750" lvl="2" indent="-457200"/>
            <a:r>
              <a:rPr lang="en-US" dirty="0"/>
              <a:t>DESY - </a:t>
            </a:r>
            <a:r>
              <a:rPr lang="en-US" dirty="0">
                <a:solidFill>
                  <a:srgbClr val="CC0000"/>
                </a:solidFill>
              </a:rPr>
              <a:t>100</a:t>
            </a:r>
            <a:r>
              <a:rPr lang="en-US" dirty="0"/>
              <a:t> DAQs used with their own muon counters</a:t>
            </a:r>
          </a:p>
          <a:p>
            <a:pPr marL="793750" lvl="2" indent="-457200"/>
            <a:endParaRPr lang="en-US" dirty="0"/>
          </a:p>
          <a:p>
            <a:pPr marL="0" indent="0" algn="l">
              <a:spcAft>
                <a:spcPts val="600"/>
              </a:spcAft>
            </a:pPr>
            <a:r>
              <a:rPr lang="en-US" sz="2400" dirty="0"/>
              <a:t>Participation in Data Activities  </a:t>
            </a:r>
          </a:p>
          <a:p>
            <a:pPr marL="793750" lvl="2" indent="-457200"/>
            <a:r>
              <a:rPr lang="en-US" dirty="0"/>
              <a:t>International Cosmic Day and International Muon Week</a:t>
            </a:r>
          </a:p>
          <a:p>
            <a:pPr marL="793750" lvl="2" indent="-457200"/>
            <a:r>
              <a:rPr lang="en-US" dirty="0"/>
              <a:t>Pyramid imaging project</a:t>
            </a:r>
          </a:p>
        </p:txBody>
      </p:sp>
    </p:spTree>
    <p:extLst>
      <p:ext uri="{BB962C8B-B14F-4D97-AF65-F5344CB8AC3E}">
        <p14:creationId xmlns:p14="http://schemas.microsoft.com/office/powerpoint/2010/main" val="120791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C779-2930-B94D-815B-D27280EA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Last Four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62C2-7860-DD4E-B958-B7506BC47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6850"/>
            <a:ext cx="8229600" cy="494919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</a:pPr>
            <a:r>
              <a:rPr lang="en-US" sz="5100" dirty="0"/>
              <a:t>Three Eras: Pre-COVID – COVID – 2022</a:t>
            </a:r>
          </a:p>
          <a:p>
            <a:pPr marL="1092200" indent="-1081088" algn="l">
              <a:lnSpc>
                <a:spcPct val="120000"/>
              </a:lnSpc>
              <a:spcAft>
                <a:spcPts val="600"/>
              </a:spcAft>
            </a:pPr>
            <a:r>
              <a:rPr lang="en-US" sz="2900" dirty="0"/>
              <a:t>March 20: COVID-19 – Very limited access to CRMDs; teachers in survival mode.</a:t>
            </a:r>
          </a:p>
          <a:p>
            <a:pPr marL="0" indent="0" algn="l">
              <a:lnSpc>
                <a:spcPct val="120000"/>
              </a:lnSpc>
              <a:spcAft>
                <a:spcPts val="600"/>
              </a:spcAft>
            </a:pPr>
            <a:r>
              <a:rPr lang="en-US" sz="2900" dirty="0"/>
              <a:t>DAQ/Uploads Comparison for 7-Month Periods Apr.–Oct.:</a:t>
            </a:r>
          </a:p>
          <a:p>
            <a:pPr marL="454025" lvl="1" indent="-45720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2505075" algn="l"/>
              </a:tabLst>
            </a:pPr>
            <a:r>
              <a:rPr lang="en-US" sz="2900" b="1" dirty="0"/>
              <a:t>Pre-COVID	Apr.</a:t>
            </a:r>
            <a:r>
              <a:rPr lang="en-US" sz="2800" b="1" dirty="0"/>
              <a:t>–</a:t>
            </a:r>
            <a:r>
              <a:rPr lang="en-US" sz="2900" b="1" dirty="0"/>
              <a:t>Oct. 2019     </a:t>
            </a:r>
            <a:r>
              <a:rPr lang="en-US" sz="2900" b="1" dirty="0">
                <a:solidFill>
                  <a:srgbClr val="CC0000"/>
                </a:solidFill>
              </a:rPr>
              <a:t>66</a:t>
            </a:r>
            <a:r>
              <a:rPr lang="en-US" sz="2900" b="1" dirty="0"/>
              <a:t> DAQs/</a:t>
            </a:r>
            <a:r>
              <a:rPr lang="en-US" sz="2900" b="1" dirty="0">
                <a:solidFill>
                  <a:srgbClr val="C00000"/>
                </a:solidFill>
              </a:rPr>
              <a:t>2,173</a:t>
            </a:r>
            <a:r>
              <a:rPr lang="en-US" sz="2900" b="1" dirty="0"/>
              <a:t> uploads</a:t>
            </a:r>
          </a:p>
          <a:p>
            <a:pPr marL="454025" lvl="1" indent="-45720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2505075" algn="l"/>
              </a:tabLst>
            </a:pPr>
            <a:r>
              <a:rPr lang="en-US" sz="2900" b="1" dirty="0"/>
              <a:t>COVID	Apr.</a:t>
            </a:r>
            <a:r>
              <a:rPr lang="en-US" sz="2800" b="1" dirty="0"/>
              <a:t>–</a:t>
            </a:r>
            <a:r>
              <a:rPr lang="en-US" sz="2900" b="1" dirty="0"/>
              <a:t>Oct. 2020     </a:t>
            </a:r>
            <a:r>
              <a:rPr lang="en-US" sz="2900" b="1" dirty="0">
                <a:solidFill>
                  <a:srgbClr val="CC0000"/>
                </a:solidFill>
              </a:rPr>
              <a:t>27</a:t>
            </a:r>
            <a:r>
              <a:rPr lang="en-US" sz="2900" b="1" dirty="0"/>
              <a:t> DAQs/</a:t>
            </a:r>
            <a:r>
              <a:rPr lang="en-US" sz="2900" b="1" dirty="0">
                <a:solidFill>
                  <a:srgbClr val="C00000"/>
                </a:solidFill>
              </a:rPr>
              <a:t>2,733</a:t>
            </a:r>
            <a:r>
              <a:rPr lang="en-US" sz="2900" b="1" dirty="0"/>
              <a:t> uploads </a:t>
            </a:r>
          </a:p>
          <a:p>
            <a:pPr marL="454025" lvl="1" indent="-45720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2505075" algn="l"/>
              </a:tabLst>
            </a:pPr>
            <a:r>
              <a:rPr lang="en-US" sz="2900" b="1" dirty="0"/>
              <a:t>2021	Apr.</a:t>
            </a:r>
            <a:r>
              <a:rPr lang="en-US" sz="2800" b="1" dirty="0"/>
              <a:t>–</a:t>
            </a:r>
            <a:r>
              <a:rPr lang="en-US" sz="2900" b="1" dirty="0"/>
              <a:t>Oct. 2021     </a:t>
            </a:r>
            <a:r>
              <a:rPr lang="en-US" sz="2900" b="1" dirty="0">
                <a:solidFill>
                  <a:srgbClr val="CC0000"/>
                </a:solidFill>
              </a:rPr>
              <a:t>42</a:t>
            </a:r>
            <a:r>
              <a:rPr lang="en-US" sz="2900" b="1" dirty="0"/>
              <a:t> DAQs/</a:t>
            </a:r>
            <a:r>
              <a:rPr lang="en-US" sz="2900" b="1" dirty="0">
                <a:solidFill>
                  <a:srgbClr val="C00000"/>
                </a:solidFill>
              </a:rPr>
              <a:t>2,871</a:t>
            </a:r>
            <a:r>
              <a:rPr lang="en-US" sz="2900" b="1" dirty="0"/>
              <a:t> uploads </a:t>
            </a:r>
          </a:p>
          <a:p>
            <a:pPr marL="454025" lvl="1" indent="-45720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2505075" algn="l"/>
              </a:tabLst>
            </a:pPr>
            <a:r>
              <a:rPr lang="en-US" sz="2900" b="1" dirty="0"/>
              <a:t>2022	Apr.</a:t>
            </a:r>
            <a:r>
              <a:rPr lang="en-US" sz="2800" b="1" dirty="0"/>
              <a:t>–</a:t>
            </a:r>
            <a:r>
              <a:rPr lang="en-US" sz="2900" b="1" dirty="0"/>
              <a:t>Oct. 2022     </a:t>
            </a:r>
            <a:r>
              <a:rPr lang="en-US" sz="2900" b="1" dirty="0">
                <a:solidFill>
                  <a:srgbClr val="CC0000"/>
                </a:solidFill>
              </a:rPr>
              <a:t>55</a:t>
            </a:r>
            <a:r>
              <a:rPr lang="en-US" sz="2900" b="1" dirty="0"/>
              <a:t> DAQs/</a:t>
            </a:r>
            <a:r>
              <a:rPr lang="en-US" sz="2900" b="1" dirty="0">
                <a:solidFill>
                  <a:srgbClr val="C00000"/>
                </a:solidFill>
              </a:rPr>
              <a:t>3,513</a:t>
            </a:r>
            <a:r>
              <a:rPr lang="en-US" sz="2900" b="1" dirty="0"/>
              <a:t> uploads </a:t>
            </a:r>
          </a:p>
          <a:p>
            <a:pPr marL="454025" lvl="1" indent="-45720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tabLst>
                <a:tab pos="2505075" algn="l"/>
              </a:tabLst>
            </a:pPr>
            <a:r>
              <a:rPr lang="en-US" sz="3600" b="1" dirty="0"/>
              <a:t>Analyses run during Octobers: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In Oct 2020 </a:t>
            </a:r>
            <a:r>
              <a:rPr lang="en-US" sz="3600" dirty="0">
                <a:solidFill>
                  <a:srgbClr val="CC0000"/>
                </a:solidFill>
              </a:rPr>
              <a:t>2,182</a:t>
            </a:r>
            <a:r>
              <a:rPr lang="en-US" sz="3600" dirty="0"/>
              <a:t> analyses from </a:t>
            </a:r>
            <a:r>
              <a:rPr lang="en-US" sz="3600" dirty="0">
                <a:solidFill>
                  <a:srgbClr val="CC0000"/>
                </a:solidFill>
              </a:rPr>
              <a:t>26</a:t>
            </a:r>
            <a:r>
              <a:rPr lang="en-US" sz="3600" dirty="0"/>
              <a:t> DAQs 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In Oct 2021 </a:t>
            </a:r>
            <a:r>
              <a:rPr lang="en-US" sz="3600" dirty="0">
                <a:solidFill>
                  <a:srgbClr val="CC0000"/>
                </a:solidFill>
              </a:rPr>
              <a:t>4,300</a:t>
            </a:r>
            <a:r>
              <a:rPr lang="en-US" sz="3600" dirty="0"/>
              <a:t> analyses from </a:t>
            </a:r>
            <a:r>
              <a:rPr lang="en-US" sz="3600" dirty="0">
                <a:solidFill>
                  <a:srgbClr val="CC0000"/>
                </a:solidFill>
              </a:rPr>
              <a:t>30</a:t>
            </a:r>
            <a:r>
              <a:rPr lang="en-US" sz="3600" dirty="0"/>
              <a:t> DAQs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In Oct 2022 </a:t>
            </a:r>
            <a:r>
              <a:rPr lang="en-US" sz="3600" dirty="0">
                <a:solidFill>
                  <a:srgbClr val="CC0000"/>
                </a:solidFill>
              </a:rPr>
              <a:t>5,005</a:t>
            </a:r>
            <a:r>
              <a:rPr lang="en-US" sz="3600" dirty="0"/>
              <a:t> analyses from </a:t>
            </a:r>
            <a:r>
              <a:rPr lang="en-US" sz="3600" dirty="0">
                <a:solidFill>
                  <a:srgbClr val="CC0000"/>
                </a:solidFill>
              </a:rPr>
              <a:t>34</a:t>
            </a:r>
            <a:r>
              <a:rPr lang="en-US" sz="3600" dirty="0"/>
              <a:t> DAQs</a:t>
            </a:r>
            <a:endParaRPr lang="en-US" sz="2900" dirty="0"/>
          </a:p>
          <a:p>
            <a:pPr algn="l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</a:pPr>
            <a:r>
              <a:rPr lang="en-US" sz="3600" dirty="0"/>
              <a:t>Conclusion: During COVID, there were fewer, but more active, users! </a:t>
            </a:r>
            <a:r>
              <a:rPr lang="en-US" sz="3600" dirty="0">
                <a:solidFill>
                  <a:srgbClr val="CC0000"/>
                </a:solidFill>
              </a:rPr>
              <a:t>Constantly improving. 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b="0" dirty="0">
              <a:solidFill>
                <a:srgbClr val="CC0033"/>
              </a:solidFill>
            </a:endParaRPr>
          </a:p>
          <a:p>
            <a:pPr marL="0" indent="0" algn="l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</a:pPr>
            <a:endParaRPr lang="en-US" b="0" dirty="0">
              <a:solidFill>
                <a:srgbClr val="CC0033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9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&amp; Special Projects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945"/>
            <a:ext cx="8229600" cy="515892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</a:pPr>
            <a:r>
              <a:rPr lang="en-US" sz="2400" dirty="0"/>
              <a:t>Cosmic Ray Fellows &amp; Staff Spawn Exciting Projects</a:t>
            </a:r>
          </a:p>
          <a:p>
            <a:pPr marL="463550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b="1" dirty="0"/>
              <a:t>International Muon Week Low participation in 2022 – </a:t>
            </a:r>
            <a:r>
              <a:rPr lang="en-US" sz="1600" b="1" dirty="0">
                <a:solidFill>
                  <a:srgbClr val="CC0000"/>
                </a:solidFill>
              </a:rPr>
              <a:t>Fellows are building 2023 audience via monthly detector help sessions &amp; videos.</a:t>
            </a:r>
          </a:p>
          <a:p>
            <a:pPr marL="463550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 Inexpensive detector (Cosmic Watch) – beginner classroom (ND FNAL) </a:t>
            </a:r>
            <a:r>
              <a:rPr lang="en-US" sz="1600" b="1" dirty="0">
                <a:solidFill>
                  <a:srgbClr val="CC0000"/>
                </a:solidFill>
              </a:rPr>
              <a:t>Fellows created activities, testing first prototypes for hardware issues.</a:t>
            </a:r>
          </a:p>
          <a:p>
            <a:pPr marL="463550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 Storm Tracking (KSU; UPRM; HI)</a:t>
            </a:r>
          </a:p>
          <a:p>
            <a:pPr marL="463550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 Solar Eclipse 2017 (U.S. Centers) Improving technique for total eclipse in 2024</a:t>
            </a:r>
          </a:p>
          <a:p>
            <a:pPr marL="463550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 Moon Shadow (UIC)</a:t>
            </a:r>
          </a:p>
          <a:p>
            <a:pPr marL="463550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 MUSE 2019 – Cosmic Rays in MINOS tunnel (UIC) Links CR and neutrinos. </a:t>
            </a:r>
          </a:p>
          <a:p>
            <a:pPr marL="123825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 Fellows developed virtual workshops; expand use of curated data</a:t>
            </a:r>
          </a:p>
          <a:p>
            <a:pPr marL="123825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 Post-Processing – More complex analyses with Coding Fellows, </a:t>
            </a:r>
            <a:r>
              <a:rPr lang="en-US" sz="1600" b="1" dirty="0" err="1"/>
              <a:t>Jupyter</a:t>
            </a:r>
            <a:r>
              <a:rPr lang="en-US" sz="1600" b="1" dirty="0"/>
              <a:t> notebooks - </a:t>
            </a:r>
            <a:r>
              <a:rPr lang="en-US" sz="1600" b="1" dirty="0">
                <a:solidFill>
                  <a:srgbClr val="CC0000"/>
                </a:solidFill>
              </a:rPr>
              <a:t>Fermilab HS Interns created upward muon search in 2022.</a:t>
            </a:r>
          </a:p>
          <a:p>
            <a:pPr marL="123825" lvl="1" indent="-4524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 Pyramid Archaeometry at </a:t>
            </a:r>
            <a:r>
              <a:rPr lang="en-US" sz="1600" b="1" dirty="0" err="1"/>
              <a:t>Chichen</a:t>
            </a:r>
            <a:r>
              <a:rPr lang="en-US" sz="1600" b="1" dirty="0"/>
              <a:t> Itza (CSU; DU)</a:t>
            </a:r>
          </a:p>
        </p:txBody>
      </p:sp>
    </p:spTree>
    <p:extLst>
      <p:ext uri="{BB962C8B-B14F-4D97-AF65-F5344CB8AC3E}">
        <p14:creationId xmlns:p14="http://schemas.microsoft.com/office/powerpoint/2010/main" val="265790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DFB3-1B2E-6C4F-A9DF-7379CBA4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309" y="631541"/>
            <a:ext cx="5894738" cy="67555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QuarkNet</a:t>
            </a:r>
            <a:r>
              <a:rPr lang="en-US" dirty="0"/>
              <a:t> collaborates with</a:t>
            </a:r>
            <a:br>
              <a:rPr lang="en-US" dirty="0"/>
            </a:br>
            <a:r>
              <a:rPr lang="en-US" dirty="0"/>
              <a:t>NSF </a:t>
            </a:r>
            <a:r>
              <a:rPr lang="en-US" dirty="0" err="1"/>
              <a:t>Muography</a:t>
            </a:r>
            <a:r>
              <a:rPr lang="en-US" dirty="0"/>
              <a:t> Project</a:t>
            </a:r>
          </a:p>
        </p:txBody>
      </p:sp>
      <p:pic>
        <p:nvPicPr>
          <p:cNvPr id="8" name="Content Placeholder 5" descr="A picture containing outdoor, sky, building, stone&#10;&#10;Description automatically generated">
            <a:extLst>
              <a:ext uri="{FF2B5EF4-FFF2-40B4-BE49-F238E27FC236}">
                <a16:creationId xmlns:a16="http://schemas.microsoft.com/office/drawing/2014/main" id="{E5185FF9-9858-3724-0C1D-C824B954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776"/>
            <a:ext cx="4536988" cy="340274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B3C0CA6-CEF8-D84C-5BE7-EEFC5E2BF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360" y="1472541"/>
            <a:ext cx="5544640" cy="307293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6B7AC-22AF-815D-50AE-8A7FA65C3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0E685E-032F-3EAE-6226-71F82BE0CCFD}"/>
              </a:ext>
            </a:extLst>
          </p:cNvPr>
          <p:cNvSpPr txBox="1"/>
          <p:nvPr/>
        </p:nvSpPr>
        <p:spPr>
          <a:xfrm>
            <a:off x="395745" y="1600200"/>
            <a:ext cx="3313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</a:rPr>
              <a:t>QuarkNet</a:t>
            </a:r>
            <a:r>
              <a:rPr lang="en-US" sz="2000" b="1" dirty="0">
                <a:solidFill>
                  <a:srgbClr val="000099"/>
                </a:solidFill>
              </a:rPr>
              <a:t> plans to host data on e-Lab and develop displays and public analyses.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A29E57-EF2A-0CD9-4B84-EDE0604A7292}"/>
              </a:ext>
            </a:extLst>
          </p:cNvPr>
          <p:cNvSpPr txBox="1"/>
          <p:nvPr/>
        </p:nvSpPr>
        <p:spPr>
          <a:xfrm>
            <a:off x="5126736" y="4919246"/>
            <a:ext cx="331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</a:rPr>
              <a:t>Search for hidden chambers</a:t>
            </a:r>
          </a:p>
        </p:txBody>
      </p:sp>
    </p:spTree>
    <p:extLst>
      <p:ext uri="{BB962C8B-B14F-4D97-AF65-F5344CB8AC3E}">
        <p14:creationId xmlns:p14="http://schemas.microsoft.com/office/powerpoint/2010/main" val="118828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Rays </a:t>
            </a:r>
            <a:r>
              <a:rPr lang="mr-IN" dirty="0"/>
              <a:t>–</a:t>
            </a:r>
            <a:r>
              <a:rPr lang="en-US" dirty="0"/>
              <a:t> International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30188" indent="-230188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Global Outreach Activities </a:t>
            </a:r>
          </a:p>
          <a:p>
            <a:pPr marL="230188" indent="-230188" algn="l">
              <a:lnSpc>
                <a:spcPct val="110000"/>
              </a:lnSpc>
              <a:spcAft>
                <a:spcPts val="600"/>
              </a:spcAft>
            </a:pPr>
            <a:r>
              <a:rPr lang="en-US" sz="2200" b="1" dirty="0"/>
              <a:t>IPPOG </a:t>
            </a:r>
            <a:r>
              <a:rPr lang="mr-IN" sz="2200" b="1" dirty="0"/>
              <a:t>–</a:t>
            </a:r>
            <a:r>
              <a:rPr lang="en-US" sz="2200" b="1" dirty="0"/>
              <a:t> Global </a:t>
            </a:r>
            <a:r>
              <a:rPr lang="en-US" sz="2200" b="1" dirty="0" err="1"/>
              <a:t>Cosmics</a:t>
            </a:r>
            <a:r>
              <a:rPr lang="en-US" sz="2200" b="1" dirty="0"/>
              <a:t> follows masterclass examples.</a:t>
            </a:r>
          </a:p>
          <a:p>
            <a:pPr marL="11112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International Cosmic Day (DESY) in November.</a:t>
            </a:r>
          </a:p>
          <a:p>
            <a:pPr marL="11112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International Muon Week (</a:t>
            </a:r>
            <a:r>
              <a:rPr lang="en-US" sz="2200" b="1" dirty="0" err="1"/>
              <a:t>QuarkNet</a:t>
            </a:r>
            <a:r>
              <a:rPr lang="en-US" sz="2200" b="1" dirty="0"/>
              <a:t>-Fermilab) in March. (fellows run) </a:t>
            </a:r>
          </a:p>
          <a:p>
            <a:pPr marL="11112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Eclipse Project 2017 (</a:t>
            </a:r>
            <a:r>
              <a:rPr lang="en-US" sz="2200" b="1" dirty="0">
                <a:solidFill>
                  <a:srgbClr val="C00000"/>
                </a:solidFill>
              </a:rPr>
              <a:t>30</a:t>
            </a:r>
            <a:r>
              <a:rPr lang="en-US" sz="2200" b="1" dirty="0"/>
              <a:t> U.S. high schools plus several non-U.S. locations)</a:t>
            </a:r>
          </a:p>
          <a:p>
            <a:pPr marL="11112"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Teacher presentations at AAPT</a:t>
            </a:r>
            <a:r>
              <a:rPr lang="en-US" sz="2200" b="1"/>
              <a:t>, ICRC 2019, 2021, </a:t>
            </a:r>
            <a:r>
              <a:rPr lang="en-US" sz="2200" b="1" dirty="0"/>
              <a:t>and 2022.</a:t>
            </a:r>
            <a:endParaRPr lang="en-US" b="1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DAQ Licensing (Goodwill for FNAL)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C00000"/>
                </a:solidFill>
              </a:rPr>
              <a:t>400</a:t>
            </a:r>
            <a:r>
              <a:rPr lang="en-US" sz="2200" b="1" dirty="0"/>
              <a:t> DAQs in </a:t>
            </a:r>
            <a:r>
              <a:rPr lang="en-US" sz="2200" b="1" dirty="0">
                <a:solidFill>
                  <a:srgbClr val="C00000"/>
                </a:solidFill>
              </a:rPr>
              <a:t>31</a:t>
            </a:r>
            <a:r>
              <a:rPr lang="en-US" sz="2200" b="1" dirty="0"/>
              <a:t> countries used for outreach &amp; research.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Uploads from </a:t>
            </a:r>
            <a:r>
              <a:rPr lang="en-US" sz="2200" b="1" dirty="0">
                <a:solidFill>
                  <a:srgbClr val="C00000"/>
                </a:solidFill>
              </a:rPr>
              <a:t>92</a:t>
            </a:r>
            <a:r>
              <a:rPr lang="en-US" sz="2200" b="1" dirty="0"/>
              <a:t> DAQs in </a:t>
            </a:r>
            <a:r>
              <a:rPr lang="en-US" sz="2200" b="1" dirty="0">
                <a:solidFill>
                  <a:srgbClr val="C00000"/>
                </a:solidFill>
              </a:rPr>
              <a:t>27</a:t>
            </a:r>
            <a:r>
              <a:rPr lang="en-US" sz="2200" b="1" dirty="0"/>
              <a:t> countries.</a:t>
            </a:r>
          </a:p>
          <a:p>
            <a:pPr marL="407987" indent="0" algn="l">
              <a:buClr>
                <a:srgbClr val="CC0033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540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14496</TotalTime>
  <Words>635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Cosmic Ray Program</vt:lpstr>
      <vt:lpstr>Maintenance &amp; Growth</vt:lpstr>
      <vt:lpstr>“International” CR Efforts?</vt:lpstr>
      <vt:lpstr>Usage Last Four Years</vt:lpstr>
      <vt:lpstr>Future &amp; Special Projects</vt:lpstr>
      <vt:lpstr>QuarkNet collaborates with NSF Muography Project</vt:lpstr>
      <vt:lpstr>Cosmic Rays – International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this go?</dc:title>
  <dc:creator>Marge Bardeen</dc:creator>
  <cp:lastModifiedBy>Shane Wood</cp:lastModifiedBy>
  <cp:revision>188</cp:revision>
  <dcterms:created xsi:type="dcterms:W3CDTF">2012-03-16T12:43:17Z</dcterms:created>
  <dcterms:modified xsi:type="dcterms:W3CDTF">2023-01-20T04:41:43Z</dcterms:modified>
</cp:coreProperties>
</file>