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topos K."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41234-2923-4178-8B83-7D9EA780F876}">
  <a:tblStyle styleId="{35E41234-2923-4178-8B83-7D9EA780F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448"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3-31T22:04:47.970" idx="2">
    <p:pos x="825" y="2507"/>
    <p:text>Is this the right term?</p:text>
  </p:cm>
  <p:cm authorId="0" dt="2024-04-01T12:10:20.437" idx="1">
    <p:pos x="196" y="184"/>
    <p:text>Should I already reference the Rutherford Experiment here? e.g. how this was found out you will learn later this day?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4-01T20:16:01.869" idx="3">
    <p:pos x="7277" y="1722"/>
    <p:text>Not sure if I want to use it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4-03-18T18:28:09.750" idx="4">
    <p:pos x="196" y="725"/>
    <p:text>Is this the correct word?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4-04-07T14:27:39.021" idx="5">
    <p:pos x="6000" y="0"/>
    <p:text>Should we also have a slide with an example of an Interaction? I feel it is a bit abstract? I also think the concept of conservation laws is quite important when talking abo ut charges, but it might be a bit too much</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4-04-07T17:08:31.421" idx="6">
    <p:pos x="0" y="545"/>
    <p:text>Hidden pictures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dirty="0"/>
              <a:t>Bonjour à tous.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de" dirty="0"/>
              <a:t>Nous sommes très heureux de nous immerger avec vous aujourd'hui dans le monde de la physique des particules.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dirty="0"/>
              <a:t>Mais d’abord nous voulons nous présenter…</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de" dirty="0">
                <a:solidFill>
                  <a:schemeClr val="dk1"/>
                </a:solidFill>
              </a:rPr>
              <a:t>Je m'appelle Janna,</a:t>
            </a:r>
            <a:endParaRPr dirty="0">
              <a:solidFill>
                <a:schemeClr val="dk1"/>
              </a:solidFill>
            </a:endParaRPr>
          </a:p>
          <a:p>
            <a:pPr marL="0" lvl="0" indent="0" algn="l" rtl="0">
              <a:spcBef>
                <a:spcPts val="0"/>
              </a:spcBef>
              <a:spcAft>
                <a:spcPts val="0"/>
              </a:spcAft>
              <a:buClr>
                <a:schemeClr val="dk1"/>
              </a:buClr>
              <a:buSzPts val="1100"/>
              <a:buFont typeface="Arial"/>
              <a:buNone/>
            </a:pPr>
            <a:r>
              <a:rPr lang="de" dirty="0">
                <a:solidFill>
                  <a:schemeClr val="dk1"/>
                </a:solidFill>
              </a:rPr>
              <a:t>J'ai étudié la physique à la FAU d'Erlangen, en Allemagne.</a:t>
            </a:r>
            <a:endParaRPr dirty="0">
              <a:solidFill>
                <a:schemeClr val="dk1"/>
              </a:solidFill>
            </a:endParaRPr>
          </a:p>
          <a:p>
            <a:pPr marL="0" lvl="0" indent="0" algn="l" rtl="0">
              <a:spcBef>
                <a:spcPts val="0"/>
              </a:spcBef>
              <a:spcAft>
                <a:spcPts val="0"/>
              </a:spcAft>
              <a:buClr>
                <a:schemeClr val="dk1"/>
              </a:buClr>
              <a:buSzPts val="1100"/>
              <a:buFont typeface="Arial"/>
              <a:buNone/>
            </a:pPr>
            <a:r>
              <a:rPr lang="de" dirty="0">
                <a:solidFill>
                  <a:schemeClr val="dk1"/>
                </a:solidFill>
              </a:rPr>
              <a:t>J'ai écrit mon these de master dans le domaine de la physique des astroparticules.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3f6229e6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c3f6229e6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Par exemple, vous avez déjà vu deux hadrons tout à l'heure : Le proton et le neutron.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Le proton est composé de deux up quarks et d'un quark down. Le proton a donc une charge électrique de deux tiers plus deux tiers moins un tiers, c'est-à-dire un.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Le neutron est composé d'un quark up et de deux quarks down. Il a donc une charge de deux tiers moins un tiers moins un tiers, soit 0. Il n'est pas chargé.</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Les trois quarks doivent tous avoir une charge forte différente. Un bleu, un rouge et un vert. Mais quelle quark a quell couleur n'est pas importante.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3b3f7df9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c3b3f7df9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Le prochain grand groupe est celui des leptons. Tous les leptons n'ont pas de charge de couleur. C'est pourquoi ils apparaissent seuls.</a:t>
            </a:r>
            <a:endParaRPr/>
          </a:p>
          <a:p>
            <a:pPr marL="0" lvl="0" indent="0" algn="l" rtl="0">
              <a:spcBef>
                <a:spcPts val="0"/>
              </a:spcBef>
              <a:spcAft>
                <a:spcPts val="0"/>
              </a:spcAft>
              <a:buClr>
                <a:schemeClr val="dk1"/>
              </a:buClr>
              <a:buSzPts val="1100"/>
              <a:buFont typeface="Arial"/>
              <a:buNone/>
            </a:pPr>
            <a:r>
              <a:rPr lang="de"/>
              <a:t>Vous connaissez déjà l'électron avec une charge électrique négative de un.</a:t>
            </a:r>
            <a:endParaRPr/>
          </a:p>
          <a:p>
            <a:pPr marL="0" lvl="0" indent="0" algn="l" rtl="0">
              <a:spcBef>
                <a:spcPts val="0"/>
              </a:spcBef>
              <a:spcAft>
                <a:spcPts val="0"/>
              </a:spcAft>
              <a:buClr>
                <a:schemeClr val="dk1"/>
              </a:buClr>
              <a:buSzPts val="1100"/>
              <a:buFont typeface="Arial"/>
              <a:buNone/>
            </a:pPr>
            <a:r>
              <a:rPr lang="de"/>
              <a:t>Mais l'électron a encore deux frères. Ils ont les mêmes propriétés que l'électron, mais ils sont beaucoup plus lourds.</a:t>
            </a:r>
            <a:endParaRPr/>
          </a:p>
          <a:p>
            <a:pPr marL="0" lvl="0" indent="0" algn="l" rtl="0">
              <a:spcBef>
                <a:spcPts val="0"/>
              </a:spcBef>
              <a:spcAft>
                <a:spcPts val="0"/>
              </a:spcAft>
              <a:buClr>
                <a:schemeClr val="dk1"/>
              </a:buClr>
              <a:buSzPts val="1100"/>
              <a:buFont typeface="Arial"/>
              <a:buNone/>
            </a:pPr>
            <a:r>
              <a:rPr lang="de"/>
              <a:t>L'électron, le muon et le tauon ont une charge faible de moins un et demi.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Ensuite, il y a les neutrinos. Pour chacun des trois leptons chargés électriquement, nous avons encore un neutrino. Le neutrino n'a pas de charge électrique. Mais Il a une charge faible de plus demi.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Aucun des leptons ne porte de charge de couleur. C'est pourquoi ils peuvent se présenter seuls.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Je trouve les neutrinos particulièrement cools parce que j'ai écrit mon these de master sur les neutrinos et sur la manière de les différencier. Ce n'est pas si simple. En general, il est très difficile de mesurer les neutrinos. Ils se forment par exemple dans le soleil et arrivent jusqu'à nous.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Si vous regardez l'ongle de votre pouce, il y a soixante-dix milliards de neutrinos qui le traversent chaque seconde.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Mais comme les neutrinos n'ont pas de charge électrique, ils ne font presque rien. En autre ils sont tres leger. En fait, nous ne savons pas encore à quel point ils sont légers. Nous n'avons pas encore pu mesurer leur masses.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Mais assez parlé de neutrinos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3b3f7df9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c3b3f7df9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Les quarks et les leptons forment ensemble le groupe des particules de matière.</a:t>
            </a:r>
            <a:endParaRPr/>
          </a:p>
          <a:p>
            <a:pPr marL="0" lvl="0" indent="0" algn="l" rtl="0">
              <a:spcBef>
                <a:spcPts val="0"/>
              </a:spcBef>
              <a:spcAft>
                <a:spcPts val="0"/>
              </a:spcAft>
              <a:buNone/>
            </a:pPr>
            <a:r>
              <a:rPr lang="de"/>
              <a:t>Si nous négligeons les neutrinos, dans notre environnement, nous n'avons que des particules de la première génération.</a:t>
            </a:r>
            <a:endParaRPr/>
          </a:p>
          <a:p>
            <a:pPr marL="0" lvl="0" indent="0" algn="l" rtl="0">
              <a:spcBef>
                <a:spcPts val="0"/>
              </a:spcBef>
              <a:spcAft>
                <a:spcPts val="0"/>
              </a:spcAft>
              <a:buNone/>
            </a:pPr>
            <a:r>
              <a:rPr lang="de"/>
              <a:t>La deuxième et la troisième génération sont des copies plus lourdes de la première génération.</a:t>
            </a:r>
            <a:endParaRPr/>
          </a:p>
          <a:p>
            <a:pPr marL="0" lvl="0" indent="0" algn="l" rtl="0">
              <a:spcBef>
                <a:spcPts val="0"/>
              </a:spcBef>
              <a:spcAft>
                <a:spcPts val="0"/>
              </a:spcAft>
              <a:buNone/>
            </a:pPr>
            <a:r>
              <a:rPr lang="de"/>
              <a:t>Ces particules sont instables et se désintègrent après un certain temps en variants plus légers des générations inférieures.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3b3f7df9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c3b3f7df9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Maintenant, vous avez aussi les cartes bleu foncé.</a:t>
            </a:r>
            <a:endParaRPr/>
          </a:p>
          <a:p>
            <a:pPr marL="0" lvl="0" indent="0" algn="l" rtl="0">
              <a:spcBef>
                <a:spcPts val="0"/>
              </a:spcBef>
              <a:spcAft>
                <a:spcPts val="0"/>
              </a:spcAft>
              <a:buClr>
                <a:schemeClr val="dk1"/>
              </a:buClr>
              <a:buSzPts val="1100"/>
              <a:buFont typeface="Arial"/>
              <a:buNone/>
            </a:pPr>
            <a:r>
              <a:rPr lang="de"/>
              <a:t>Les antiparticules.</a:t>
            </a:r>
            <a:endParaRPr/>
          </a:p>
          <a:p>
            <a:pPr marL="0" lvl="0" indent="0" algn="l" rtl="0">
              <a:spcBef>
                <a:spcPts val="0"/>
              </a:spcBef>
              <a:spcAft>
                <a:spcPts val="0"/>
              </a:spcAft>
              <a:buClr>
                <a:schemeClr val="dk1"/>
              </a:buClr>
              <a:buSzPts val="1100"/>
              <a:buFont typeface="Arial"/>
              <a:buNone/>
            </a:pPr>
            <a:r>
              <a:rPr lang="de"/>
              <a:t>Pour chaque particule de matière, il existe une particule d'antimatière.</a:t>
            </a:r>
            <a:endParaRPr/>
          </a:p>
          <a:p>
            <a:pPr marL="0" lvl="0" indent="0" algn="l" rtl="0">
              <a:spcBef>
                <a:spcPts val="0"/>
              </a:spcBef>
              <a:spcAft>
                <a:spcPts val="0"/>
              </a:spcAft>
              <a:buClr>
                <a:schemeClr val="dk1"/>
              </a:buClr>
              <a:buSzPts val="1100"/>
              <a:buFont typeface="Arial"/>
              <a:buNone/>
            </a:pPr>
            <a:r>
              <a:rPr lang="de"/>
              <a:t>Elle a la même masse et, si elle est instable, la même durée de vie.</a:t>
            </a:r>
            <a:endParaRPr/>
          </a:p>
          <a:p>
            <a:pPr marL="0" lvl="0" indent="0" algn="l" rtl="0">
              <a:spcBef>
                <a:spcPts val="0"/>
              </a:spcBef>
              <a:spcAft>
                <a:spcPts val="0"/>
              </a:spcAft>
              <a:buClr>
                <a:schemeClr val="dk1"/>
              </a:buClr>
              <a:buSzPts val="1100"/>
              <a:buFont typeface="Arial"/>
              <a:buNone/>
            </a:pPr>
            <a:r>
              <a:rPr lang="de"/>
              <a:t>Mais toutes les charges, la charge électrique, la charge forte et la charge faible sont inversées.</a:t>
            </a:r>
            <a:endParaRPr/>
          </a:p>
          <a:p>
            <a:pPr marL="0" lvl="0" indent="0" algn="l" rtl="0">
              <a:spcBef>
                <a:spcPts val="0"/>
              </a:spcBef>
              <a:spcAft>
                <a:spcPts val="0"/>
              </a:spcAft>
              <a:buClr>
                <a:schemeClr val="dk1"/>
              </a:buClr>
              <a:buSzPts val="1100"/>
              <a:buFont typeface="Arial"/>
              <a:buNone/>
            </a:pPr>
            <a:r>
              <a:rPr lang="de"/>
              <a:t>Pour la charge électrique et la charge faible, les charges sont simplement négatives.</a:t>
            </a:r>
            <a:endParaRPr/>
          </a:p>
          <a:p>
            <a:pPr marL="0" lvl="0" indent="0" algn="l" rtl="0">
              <a:spcBef>
                <a:spcPts val="0"/>
              </a:spcBef>
              <a:spcAft>
                <a:spcPts val="0"/>
              </a:spcAft>
              <a:buNone/>
            </a:pPr>
            <a:r>
              <a:rPr lang="de"/>
              <a:t>Mais pour la charge de couleur, il y a alors anti-bleu, anti-rouge et anti-vert.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Vous avez des questions à ce sujet?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Jusqu'à présent, notre monde est encore très ennuyeux, parce qu'il ne se passe encore rien.</a:t>
            </a:r>
            <a:endParaRPr/>
          </a:p>
          <a:p>
            <a:pPr marL="0" lvl="0" indent="0" algn="l" rtl="0">
              <a:spcBef>
                <a:spcPts val="0"/>
              </a:spcBef>
              <a:spcAft>
                <a:spcPts val="0"/>
              </a:spcAft>
              <a:buNone/>
            </a:pPr>
            <a:r>
              <a:rPr lang="de"/>
              <a:t>Mais dans notre monde, il se passe beaucoup de choses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3b3f7df9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c3b3f7df9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Car les particules font beaucoup de choses et interagissent entre elles.</a:t>
            </a:r>
            <a:endParaRPr/>
          </a:p>
          <a:p>
            <a:pPr marL="0" lvl="0" indent="0" algn="l" rtl="0">
              <a:spcBef>
                <a:spcPts val="0"/>
              </a:spcBef>
              <a:spcAft>
                <a:spcPts val="0"/>
              </a:spcAft>
              <a:buClr>
                <a:schemeClr val="dk1"/>
              </a:buClr>
              <a:buSzPts val="1100"/>
              <a:buFont typeface="Arial"/>
              <a:buNone/>
            </a:pPr>
            <a:r>
              <a:rPr lang="de"/>
              <a:t>Lorsque des particules chargées se rencontrent, elles peuvent interagir.</a:t>
            </a:r>
            <a:endParaRPr/>
          </a:p>
          <a:p>
            <a:pPr marL="0" lvl="0" indent="0" algn="l" rtl="0">
              <a:spcBef>
                <a:spcPts val="0"/>
              </a:spcBef>
              <a:spcAft>
                <a:spcPts val="0"/>
              </a:spcAft>
              <a:buClr>
                <a:schemeClr val="dk1"/>
              </a:buClr>
              <a:buSzPts val="1100"/>
              <a:buFont typeface="Arial"/>
              <a:buNone/>
            </a:pPr>
            <a:r>
              <a:rPr lang="de"/>
              <a:t>Par exemple, elles peuvent s'attirer. Vous connaissez peut-être cela avec des charges électriques différentes qui s'attirent. Mais les particules peuvent aussi se repousser.</a:t>
            </a:r>
            <a:endParaRPr/>
          </a:p>
          <a:p>
            <a:pPr marL="0" lvl="0" indent="0" algn="l" rtl="0">
              <a:spcBef>
                <a:spcPts val="0"/>
              </a:spcBef>
              <a:spcAft>
                <a:spcPts val="0"/>
              </a:spcAft>
              <a:buClr>
                <a:schemeClr val="dk1"/>
              </a:buClr>
              <a:buSzPts val="1100"/>
              <a:buFont typeface="Arial"/>
              <a:buNone/>
            </a:pPr>
            <a:r>
              <a:rPr lang="de"/>
              <a:t>Mais nous pouvons aussi créer de nouvelles particules à partir de deux particules. On peut donc aussi trouver de nouvelles particules.</a:t>
            </a:r>
            <a:endParaRPr/>
          </a:p>
          <a:p>
            <a:pPr marL="0" lvl="0" indent="0" algn="l" rtl="0">
              <a:spcBef>
                <a:spcPts val="0"/>
              </a:spcBef>
              <a:spcAft>
                <a:spcPts val="0"/>
              </a:spcAft>
              <a:buClr>
                <a:schemeClr val="dk1"/>
              </a:buClr>
              <a:buSzPts val="1100"/>
              <a:buFont typeface="Arial"/>
              <a:buNone/>
            </a:pPr>
            <a:r>
              <a:rPr lang="de"/>
              <a:t>Et les particules peuvent se transformer en d'autres particules. Par exemple, lorsque des particules se désintègrent.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3b3f7df9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c3b3f7df9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Et pour que cela puisse être possible, nous avons quatre interactions élémentaires.</a:t>
            </a:r>
            <a:endParaRPr/>
          </a:p>
          <a:p>
            <a:pPr marL="0" lvl="0" indent="0" algn="l" rtl="0">
              <a:spcBef>
                <a:spcPts val="0"/>
              </a:spcBef>
              <a:spcAft>
                <a:spcPts val="0"/>
              </a:spcAft>
              <a:buNone/>
            </a:pPr>
            <a:endParaRPr/>
          </a:p>
          <a:p>
            <a:pPr marL="0" lvl="0" indent="0" algn="l" rtl="0">
              <a:spcBef>
                <a:spcPts val="0"/>
              </a:spcBef>
              <a:spcAft>
                <a:spcPts val="0"/>
              </a:spcAft>
              <a:buNone/>
            </a:pPr>
            <a:r>
              <a:rPr lang="de"/>
              <a:t>Chacune des quatre charges est associée à une i</a:t>
            </a:r>
            <a:r>
              <a:rPr lang="de">
                <a:solidFill>
                  <a:schemeClr val="dk1"/>
                </a:solidFill>
              </a:rPr>
              <a:t>nteraction élémentaire</a:t>
            </a:r>
            <a:r>
              <a:rPr lang="de"/>
              <a: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La première charge, que vous ne connaissez probablement pas en tant que charge, est la masse d'une particule.</a:t>
            </a:r>
            <a:endParaRPr/>
          </a:p>
          <a:p>
            <a:pPr marL="0" lvl="0" indent="0" algn="l" rtl="0">
              <a:spcBef>
                <a:spcPts val="0"/>
              </a:spcBef>
              <a:spcAft>
                <a:spcPts val="0"/>
              </a:spcAft>
              <a:buClr>
                <a:schemeClr val="dk1"/>
              </a:buClr>
              <a:buSzPts val="1100"/>
              <a:buFont typeface="Arial"/>
              <a:buNone/>
            </a:pPr>
            <a:r>
              <a:rPr lang="de"/>
              <a:t>L'interaction qui lui est associée est la gravitation.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Ensuite, nous avons la charge électrique. L'interaction électromagnétique en fait partie.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Jusque-là, tout va bien.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La charge forte est associée à l'interaction forte et la charge faible à l'interaction faible.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Génial.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Maintenant, nous ne sommes pas vraiment plus intelligents. Regardons quelques exemples.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3f6229e6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c3f6229e6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Regardons la gravitation :</a:t>
            </a:r>
            <a:endParaRPr/>
          </a:p>
          <a:p>
            <a:pPr marL="0" lvl="0" indent="0" algn="l" rtl="0">
              <a:spcBef>
                <a:spcPts val="0"/>
              </a:spcBef>
              <a:spcAft>
                <a:spcPts val="0"/>
              </a:spcAft>
              <a:buClr>
                <a:schemeClr val="dk1"/>
              </a:buClr>
              <a:buSzPts val="1100"/>
              <a:buFont typeface="Arial"/>
              <a:buNone/>
            </a:pPr>
            <a:r>
              <a:rPr lang="de"/>
              <a:t>La gravitation est responsable de l'attraction des particules qui ont une masse.</a:t>
            </a:r>
            <a:endParaRPr/>
          </a:p>
          <a:p>
            <a:pPr marL="0" lvl="0" indent="0" algn="l" rtl="0">
              <a:spcBef>
                <a:spcPts val="0"/>
              </a:spcBef>
              <a:spcAft>
                <a:spcPts val="0"/>
              </a:spcAft>
              <a:buClr>
                <a:schemeClr val="dk1"/>
              </a:buClr>
              <a:buSzPts val="1100"/>
              <a:buFont typeface="Arial"/>
              <a:buNone/>
            </a:pPr>
            <a:r>
              <a:rPr lang="de"/>
              <a:t>Elle est la cause de l'attraction terrestre.</a:t>
            </a:r>
            <a:endParaRPr/>
          </a:p>
          <a:p>
            <a:pPr marL="0" lvl="0" indent="0" algn="l" rtl="0">
              <a:spcBef>
                <a:spcPts val="0"/>
              </a:spcBef>
              <a:spcAft>
                <a:spcPts val="0"/>
              </a:spcAft>
              <a:buClr>
                <a:schemeClr val="dk1"/>
              </a:buClr>
              <a:buSzPts val="1100"/>
              <a:buFont typeface="Arial"/>
              <a:buNone/>
            </a:pPr>
            <a:r>
              <a:rPr lang="de"/>
              <a:t>C'est aussi grâce à elle que les planètes tournent autour du soleil.</a:t>
            </a:r>
            <a:endParaRPr/>
          </a:p>
          <a:p>
            <a:pPr marL="0" lvl="0" indent="0" algn="l" rtl="0">
              <a:spcBef>
                <a:spcPts val="0"/>
              </a:spcBef>
              <a:spcAft>
                <a:spcPts val="0"/>
              </a:spcAft>
              <a:buClr>
                <a:schemeClr val="dk1"/>
              </a:buClr>
              <a:buSzPts val="1100"/>
              <a:buFont typeface="Arial"/>
              <a:buNone/>
            </a:pPr>
            <a:r>
              <a:rPr lang="de"/>
              <a:t>Mais la gravitation est très faible ! Elle ne joue aucun rôle au niveau des particules élémentaires. On peut la négliger.</a:t>
            </a:r>
            <a:endParaRPr/>
          </a:p>
          <a:p>
            <a:pPr marL="0" lvl="0" indent="0" algn="l" rtl="0">
              <a:spcBef>
                <a:spcPts val="0"/>
              </a:spcBef>
              <a:spcAft>
                <a:spcPts val="0"/>
              </a:spcAft>
              <a:buClr>
                <a:schemeClr val="dk1"/>
              </a:buClr>
              <a:buSzPts val="1100"/>
              <a:buFont typeface="Arial"/>
              <a:buNone/>
            </a:pPr>
            <a:r>
              <a:rPr lang="de"/>
              <a:t>C'est très pratique, car si nous sommes honnêtes, nous n'avons pas vraiment compris la gravitation. Elle n'est pas incluse dans le modèle standard.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La force électromagnétique est très fréquente dans la vie quotidienne.</a:t>
            </a:r>
            <a:endParaRPr/>
          </a:p>
          <a:p>
            <a:pPr marL="0" lvl="0" indent="0" algn="l" rtl="0">
              <a:spcBef>
                <a:spcPts val="0"/>
              </a:spcBef>
              <a:spcAft>
                <a:spcPts val="0"/>
              </a:spcAft>
              <a:buClr>
                <a:schemeClr val="dk1"/>
              </a:buClr>
              <a:buSzPts val="1100"/>
              <a:buFont typeface="Arial"/>
              <a:buNone/>
            </a:pPr>
            <a:r>
              <a:rPr lang="de"/>
              <a:t>Elle se manifeste sous la forme d'ondes électromagnétiques. Par exemple, sous la forme de lumière, d'ondes radio, de micro-ondes pour réchauffer les aliments ou de rayons X. Ce sont toutes des ondes électromagnétiques de différentes longueurs d'onde.</a:t>
            </a:r>
            <a:endParaRPr/>
          </a:p>
          <a:p>
            <a:pPr marL="0" lvl="0" indent="0" algn="l" rtl="0">
              <a:spcBef>
                <a:spcPts val="0"/>
              </a:spcBef>
              <a:spcAft>
                <a:spcPts val="0"/>
              </a:spcAft>
              <a:buNone/>
            </a:pPr>
            <a:r>
              <a:rPr lang="de"/>
              <a:t>En outre, la force électromagnétique assure la cohésion des atomes et des molécules. En raison de la charge électrique des électrons et du noyau atomique  ceux-ci s'attirent.</a:t>
            </a:r>
            <a:endParaRPr/>
          </a:p>
          <a:p>
            <a:pPr marL="0" lvl="0" indent="0" algn="l" rtl="0">
              <a:spcBef>
                <a:spcPts val="0"/>
              </a:spcBef>
              <a:spcAft>
                <a:spcPts val="0"/>
              </a:spcAft>
              <a:buClr>
                <a:schemeClr val="dk1"/>
              </a:buClr>
              <a:buSzPts val="1100"/>
              <a:buFont typeface="Arial"/>
              <a:buNone/>
            </a:pPr>
            <a:r>
              <a:rPr lang="de"/>
              <a:t>C'est sur cette base que se construit toute la chimie !</a:t>
            </a:r>
            <a:endParaRPr/>
          </a:p>
          <a:p>
            <a:pPr marL="0" lvl="0" indent="0" algn="l" rtl="0">
              <a:spcBef>
                <a:spcPts val="0"/>
              </a:spcBef>
              <a:spcAft>
                <a:spcPts val="0"/>
              </a:spcAft>
              <a:buNone/>
            </a:pPr>
            <a:r>
              <a:rPr lang="de"/>
              <a:t>De plus, sans la force électromagnétique, il n'y aurait pas d'aimants.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Vous n'avez probablement pas encore entendu parler de l'interaction forte.</a:t>
            </a:r>
            <a:endParaRPr/>
          </a:p>
          <a:p>
            <a:pPr marL="0" lvl="0" indent="0" algn="l" rtl="0">
              <a:spcBef>
                <a:spcPts val="0"/>
              </a:spcBef>
              <a:spcAft>
                <a:spcPts val="0"/>
              </a:spcAft>
              <a:buClr>
                <a:schemeClr val="dk1"/>
              </a:buClr>
              <a:buSzPts val="1100"/>
              <a:buFont typeface="Arial"/>
              <a:buNone/>
            </a:pPr>
            <a:r>
              <a:rPr lang="de"/>
              <a:t>L'interaction forte fait en sorte que les quarks restent ensemble en tant que hadrons. Par exemple, sous forme de protons et de neutrons.</a:t>
            </a:r>
            <a:endParaRPr/>
          </a:p>
          <a:p>
            <a:pPr marL="0" lvl="0" indent="0" algn="l" rtl="0">
              <a:spcBef>
                <a:spcPts val="0"/>
              </a:spcBef>
              <a:spcAft>
                <a:spcPts val="0"/>
              </a:spcAft>
              <a:buNone/>
            </a:pPr>
            <a:r>
              <a:rPr lang="de"/>
              <a:t>Les protons et les neutrons restent également ensemble dans le noyau atomique en raison de l'interaction forte, bien qu'ils se repoussent en raison de leur charge électrique.</a:t>
            </a:r>
            <a:endParaRPr/>
          </a:p>
          <a:p>
            <a:pPr marL="0" lvl="0" indent="0" algn="l" rtl="0">
              <a:spcBef>
                <a:spcPts val="0"/>
              </a:spcBef>
              <a:spcAft>
                <a:spcPts val="0"/>
              </a:spcAft>
              <a:buNone/>
            </a:pPr>
            <a:r>
              <a:rPr lang="de"/>
              <a:t>C'est pourquoi on l'appelle l´interaction forte, car c'est l´interaction la plus forte.</a:t>
            </a:r>
            <a:r>
              <a:rPr lang="de">
                <a:solidFill>
                  <a:srgbClr val="9E9E9E"/>
                </a:solidFill>
              </a:rPr>
              <a:t> Alors que la gravitation s'étend très loin et que la Terre est attirée par le Soleil, l'interaction forte ne s'étend que sur une très très courte distance.</a:t>
            </a:r>
            <a:endParaRPr>
              <a:solidFill>
                <a:srgbClr val="9E9E9E"/>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L'interaction faible est certes appelée force faible, mais elle n'est pas aussi faible que la gravitation.</a:t>
            </a:r>
            <a:endParaRPr/>
          </a:p>
          <a:p>
            <a:pPr marL="0" lvl="0" indent="0" algn="l" rtl="0">
              <a:spcBef>
                <a:spcPts val="0"/>
              </a:spcBef>
              <a:spcAft>
                <a:spcPts val="0"/>
              </a:spcAft>
              <a:buClr>
                <a:schemeClr val="dk1"/>
              </a:buClr>
              <a:buSzPts val="1100"/>
              <a:buFont typeface="Arial"/>
              <a:buNone/>
            </a:pPr>
            <a:r>
              <a:rPr lang="de"/>
              <a:t>Elle fait en sorte que les éléments se transforment en d'autres éléments par la désintégration bêta.</a:t>
            </a:r>
            <a:endParaRPr/>
          </a:p>
          <a:p>
            <a:pPr marL="0" lvl="0" indent="0" algn="l" rtl="0">
              <a:spcBef>
                <a:spcPts val="0"/>
              </a:spcBef>
              <a:spcAft>
                <a:spcPts val="0"/>
              </a:spcAft>
              <a:buClr>
                <a:schemeClr val="dk1"/>
              </a:buClr>
              <a:buSzPts val="1100"/>
              <a:buFont typeface="Arial"/>
              <a:buNone/>
            </a:pPr>
            <a:r>
              <a:rPr lang="de"/>
              <a:t>Elle est également importante pour la production de neutrons dans le Soleil.  Ainsi, des éléments plus lourds peuvent être formés dans le Soleil.</a:t>
            </a:r>
            <a:endParaRPr/>
          </a:p>
          <a:p>
            <a:pPr marL="0" lvl="0" indent="0" algn="l" rtl="0">
              <a:spcBef>
                <a:spcPts val="0"/>
              </a:spcBef>
              <a:spcAft>
                <a:spcPts val="0"/>
              </a:spcAft>
              <a:buClr>
                <a:schemeClr val="dk1"/>
              </a:buClr>
              <a:buSzPts val="1100"/>
              <a:buFont typeface="Arial"/>
              <a:buNone/>
            </a:pPr>
            <a:r>
              <a:rPr lang="de"/>
              <a:t>En général, l'interaction faible est la seule interaction qui peut transformer des quarks en leptons et des leptons en quarks.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3f6229e6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3f6229e6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Vous pouvez vous représenter une interaction entre deux particules de matière comme ceci : </a:t>
            </a:r>
            <a:endParaRPr/>
          </a:p>
          <a:p>
            <a:pPr marL="0" lvl="0" indent="0" algn="l" rtl="0">
              <a:spcBef>
                <a:spcPts val="0"/>
              </a:spcBef>
              <a:spcAft>
                <a:spcPts val="0"/>
              </a:spcAft>
              <a:buNone/>
            </a:pPr>
            <a:r>
              <a:rPr lang="de"/>
              <a:t>Voici les particules de matière sur les bateaux. Pour interagir, elles se lancent une balle. </a:t>
            </a:r>
            <a:endParaRPr/>
          </a:p>
          <a:p>
            <a:pPr marL="0" lvl="0" indent="0" algn="l" rtl="0">
              <a:spcBef>
                <a:spcPts val="0"/>
              </a:spcBef>
              <a:spcAft>
                <a:spcPts val="0"/>
              </a:spcAft>
              <a:buClr>
                <a:schemeClr val="dk1"/>
              </a:buClr>
              <a:buSzPts val="1100"/>
              <a:buFont typeface="Arial"/>
              <a:buNone/>
            </a:pPr>
            <a:r>
              <a:rPr lang="de"/>
              <a:t>Selon les particules qui interagissent et l'interaction qui se produit, les particules échangent une balle différente.</a:t>
            </a:r>
            <a:endParaRPr/>
          </a:p>
          <a:p>
            <a:pPr marL="0" lvl="0" indent="0" algn="l" rtl="0">
              <a:spcBef>
                <a:spcPts val="0"/>
              </a:spcBef>
              <a:spcAft>
                <a:spcPts val="0"/>
              </a:spcAft>
              <a:buNone/>
            </a:pPr>
            <a:r>
              <a:rPr lang="de"/>
              <a:t>Et ces balles sont les particules qu'il vous reste comme cartes!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3f6229e6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c3f6229e6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Pour la gravitation, on ne connaît pas du tout la particule qui transmet l'interaction.</a:t>
            </a:r>
            <a:endParaRPr/>
          </a:p>
          <a:p>
            <a:pPr marL="0" lvl="0" indent="0" algn="l" rtl="0">
              <a:spcBef>
                <a:spcPts val="0"/>
              </a:spcBef>
              <a:spcAft>
                <a:spcPts val="0"/>
              </a:spcAft>
              <a:buNone/>
            </a:pPr>
            <a:r>
              <a:rPr lang="de"/>
              <a:t>Nous avons une bonne idée du fonctionnement de la gravitation à l'échelle de l'univers.</a:t>
            </a:r>
            <a:endParaRPr/>
          </a:p>
          <a:p>
            <a:pPr marL="0" lvl="0" indent="0" algn="l" rtl="0">
              <a:spcBef>
                <a:spcPts val="0"/>
              </a:spcBef>
              <a:spcAft>
                <a:spcPts val="0"/>
              </a:spcAft>
              <a:buNone/>
            </a:pPr>
            <a:r>
              <a:rPr lang="de"/>
              <a:t>Mais si nous considérons les particules les plus petites, notre description mathématique ne fonctionne pas aussi bien.</a:t>
            </a:r>
            <a:endParaRPr/>
          </a:p>
          <a:p>
            <a:pPr marL="0" lvl="0" indent="0" algn="l" rtl="0">
              <a:spcBef>
                <a:spcPts val="0"/>
              </a:spcBef>
              <a:spcAft>
                <a:spcPts val="0"/>
              </a:spcAft>
              <a:buNone/>
            </a:pPr>
            <a:r>
              <a:rPr lang="de"/>
              <a:t>C'est une question ouverte qui fait l'objet de recherches.</a:t>
            </a:r>
            <a:endParaRPr/>
          </a:p>
          <a:p>
            <a:pPr marL="0" lvl="0" indent="0" algn="l" rtl="0">
              <a:spcBef>
                <a:spcPts val="0"/>
              </a:spcBef>
              <a:spcAft>
                <a:spcPts val="0"/>
              </a:spcAft>
              <a:buNone/>
            </a:pPr>
            <a:endParaRPr/>
          </a:p>
          <a:p>
            <a:pPr marL="0" lvl="0" indent="0" algn="l" rtl="0">
              <a:spcBef>
                <a:spcPts val="0"/>
              </a:spcBef>
              <a:spcAft>
                <a:spcPts val="0"/>
              </a:spcAft>
              <a:buNone/>
            </a:pPr>
            <a:r>
              <a:rPr lang="de"/>
              <a:t>Ce que nous connaissons bien, c'est l'interaction électromagnétique. </a:t>
            </a:r>
            <a:endParaRPr/>
          </a:p>
          <a:p>
            <a:pPr marL="0" lvl="0" indent="0" algn="l" rtl="0">
              <a:spcBef>
                <a:spcPts val="0"/>
              </a:spcBef>
              <a:spcAft>
                <a:spcPts val="0"/>
              </a:spcAft>
              <a:buNone/>
            </a:pPr>
            <a:r>
              <a:rPr lang="de"/>
              <a:t>Pour deux particules chargées qui se repoussent, cette boule est un photon, la particule de l'interaction électromagnétique.</a:t>
            </a:r>
            <a:endParaRPr/>
          </a:p>
          <a:p>
            <a:pPr marL="0" lvl="0" indent="0" algn="l" rtl="0">
              <a:spcBef>
                <a:spcPts val="0"/>
              </a:spcBef>
              <a:spcAft>
                <a:spcPts val="0"/>
              </a:spcAft>
              <a:buNone/>
            </a:pPr>
            <a:r>
              <a:rPr lang="de"/>
              <a:t>La lumière est également un photon que nous pouvons voir lorsqu'il interagit avec les molécules de notre œil.</a:t>
            </a:r>
            <a:endParaRPr/>
          </a:p>
          <a:p>
            <a:pPr marL="0" lvl="0" indent="0" algn="l" rtl="0">
              <a:spcBef>
                <a:spcPts val="0"/>
              </a:spcBef>
              <a:spcAft>
                <a:spcPts val="0"/>
              </a:spcAft>
              <a:buNone/>
            </a:pPr>
            <a:endParaRPr/>
          </a:p>
          <a:p>
            <a:pPr marL="0" lvl="0" indent="0" algn="l" rtl="0">
              <a:spcBef>
                <a:spcPts val="0"/>
              </a:spcBef>
              <a:spcAft>
                <a:spcPts val="0"/>
              </a:spcAft>
              <a:buNone/>
            </a:pPr>
            <a:r>
              <a:rPr lang="de"/>
              <a:t>Des gluons sont échangés entre les quarks d'un hadron. Gluon comme le mot anglais glue qui signifie colle.</a:t>
            </a:r>
            <a:endParaRPr/>
          </a:p>
          <a:p>
            <a:pPr marL="0" lvl="0" indent="0" algn="l" rtl="0">
              <a:spcBef>
                <a:spcPts val="0"/>
              </a:spcBef>
              <a:spcAft>
                <a:spcPts val="0"/>
              </a:spcAft>
              <a:buNone/>
            </a:pPr>
            <a:r>
              <a:rPr lang="de"/>
              <a:t>Parce que les gluons 'collent' les quarks dans les hadrons.</a:t>
            </a:r>
            <a:endParaRPr/>
          </a:p>
          <a:p>
            <a:pPr marL="0" lvl="0" indent="0" algn="l" rtl="0">
              <a:spcBef>
                <a:spcPts val="0"/>
              </a:spcBef>
              <a:spcAft>
                <a:spcPts val="0"/>
              </a:spcAft>
              <a:buNone/>
            </a:pPr>
            <a:r>
              <a:rPr lang="de"/>
              <a:t>Sur votre carte, vous voyez huit gluons de différentes couleurs.</a:t>
            </a:r>
            <a:endParaRPr/>
          </a:p>
          <a:p>
            <a:pPr marL="0" lvl="0" indent="0" algn="l" rtl="0">
              <a:spcBef>
                <a:spcPts val="0"/>
              </a:spcBef>
              <a:spcAft>
                <a:spcPts val="0"/>
              </a:spcAft>
              <a:buNone/>
            </a:pPr>
            <a:r>
              <a:rPr lang="de"/>
              <a:t>Les gluons peuvent en effet interagir avec les quarks et avec eux-mêmes.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
              <a:t>Les bosons W (‘double Weh”)+ , W- et Z font partie de l'interaction faible.</a:t>
            </a:r>
            <a:endParaRPr/>
          </a:p>
          <a:p>
            <a:pPr marL="0" lvl="0" indent="0" algn="l" rtl="0">
              <a:spcBef>
                <a:spcPts val="0"/>
              </a:spcBef>
              <a:spcAft>
                <a:spcPts val="0"/>
              </a:spcAft>
              <a:buNone/>
            </a:pPr>
            <a:r>
              <a:rPr lang="de"/>
              <a:t>Contrairement aux photons et aux gluons, les bosons W et Z ont une masse.</a:t>
            </a:r>
            <a:endParaRPr/>
          </a:p>
          <a:p>
            <a:pPr marL="0" lvl="0" indent="0" algn="l" rtl="0">
              <a:spcBef>
                <a:spcPts val="0"/>
              </a:spcBef>
              <a:spcAft>
                <a:spcPts val="0"/>
              </a:spcAft>
              <a:buClr>
                <a:schemeClr val="dk1"/>
              </a:buClr>
              <a:buSzPts val="1100"/>
              <a:buFont typeface="Arial"/>
              <a:buNone/>
            </a:pPr>
            <a:r>
              <a:rPr lang="de"/>
              <a:t>De plus, les bosons W ont une charge électrique. Ainsi, lors d'une interaction, la charge électrique peut également changer et les quarks peuvent se transformer en leptons.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3f6229e6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3f6229e6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Nous pouvons ainsi compléter notre tableau.</a:t>
            </a:r>
            <a:endParaRPr/>
          </a:p>
          <a:p>
            <a:pPr marL="0" lvl="0" indent="0" algn="l" rtl="0">
              <a:spcBef>
                <a:spcPts val="0"/>
              </a:spcBef>
              <a:spcAft>
                <a:spcPts val="0"/>
              </a:spcAft>
              <a:buClr>
                <a:schemeClr val="dk1"/>
              </a:buClr>
              <a:buSzPts val="1100"/>
              <a:buFont typeface="Arial"/>
              <a:buNone/>
            </a:pPr>
            <a:r>
              <a:rPr lang="de"/>
              <a:t>Pour chaque charge des particules élémentaires, il existe une interaction qui est transmise par une particule messagère.</a:t>
            </a:r>
            <a:endParaRPr/>
          </a:p>
          <a:p>
            <a:pPr marL="0" lvl="0" indent="0" algn="l" rtl="0">
              <a:spcBef>
                <a:spcPts val="0"/>
              </a:spcBef>
              <a:spcAft>
                <a:spcPts val="0"/>
              </a:spcAft>
              <a:buClr>
                <a:schemeClr val="dk1"/>
              </a:buClr>
              <a:buSzPts val="1100"/>
              <a:buFont typeface="Arial"/>
              <a:buNone/>
            </a:pPr>
            <a:r>
              <a:rPr lang="de"/>
              <a:t>Au total, nous connaissons ces quatre interactions.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3b3f7df9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3b3f7df9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La premier question que nous nous posons est: de quoi est fait le monde qui nous entoure?</a:t>
            </a:r>
            <a:endParaRPr/>
          </a:p>
          <a:p>
            <a:pPr marL="0" lvl="0" indent="0" algn="l" rtl="0">
              <a:spcBef>
                <a:spcPts val="0"/>
              </a:spcBef>
              <a:spcAft>
                <a:spcPts val="0"/>
              </a:spcAft>
              <a:buNone/>
            </a:pPr>
            <a:r>
              <a:rPr lang="de"/>
              <a:t>Par example: De quoi est faite cette goutte d'eau?</a:t>
            </a:r>
            <a:endParaRPr/>
          </a:p>
          <a:p>
            <a:pPr marL="0" lvl="0" indent="0" algn="l" rtl="0">
              <a:spcBef>
                <a:spcPts val="0"/>
              </a:spcBef>
              <a:spcAft>
                <a:spcPts val="0"/>
              </a:spcAft>
              <a:buNone/>
            </a:pPr>
            <a:r>
              <a:rPr lang="de"/>
              <a:t>Question stupide: de l'eau.</a:t>
            </a:r>
            <a:endParaRPr/>
          </a:p>
          <a:p>
            <a:pPr marL="0" lvl="0" indent="0" algn="l" rtl="0">
              <a:spcBef>
                <a:spcPts val="0"/>
              </a:spcBef>
              <a:spcAft>
                <a:spcPts val="0"/>
              </a:spcAft>
              <a:buNone/>
            </a:pPr>
            <a:r>
              <a:rPr lang="de"/>
              <a:t>Mais si nous regardons de plus près, ou en faisant des expériences scientifiques, nous constatons qu'une telle goutte d'eau est composée de molécules d'eau.</a:t>
            </a:r>
            <a:endParaRPr/>
          </a:p>
          <a:p>
            <a:pPr marL="0" lvl="0" indent="0" algn="l" rtl="0">
              <a:spcBef>
                <a:spcPts val="0"/>
              </a:spcBef>
              <a:spcAft>
                <a:spcPts val="0"/>
              </a:spcAft>
              <a:buNone/>
            </a:pPr>
            <a:r>
              <a:rPr lang="de"/>
              <a:t>Une molécule d'eau est la plus petite unité que l'eau puisse avoir.</a:t>
            </a:r>
            <a:endParaRPr/>
          </a:p>
          <a:p>
            <a:pPr marL="0" lvl="0" indent="0" algn="l" rtl="0">
              <a:spcBef>
                <a:spcPts val="0"/>
              </a:spcBef>
              <a:spcAft>
                <a:spcPts val="0"/>
              </a:spcAft>
              <a:buNone/>
            </a:pPr>
            <a:endParaRPr/>
          </a:p>
          <a:p>
            <a:pPr marL="0" lvl="0" indent="0" algn="l" rtl="0">
              <a:spcBef>
                <a:spcPts val="0"/>
              </a:spcBef>
              <a:spcAft>
                <a:spcPts val="0"/>
              </a:spcAft>
              <a:buNone/>
            </a:pPr>
            <a:r>
              <a:rPr lang="de"/>
              <a:t>Qést-ce-que vous pensez? </a:t>
            </a:r>
            <a:endParaRPr/>
          </a:p>
          <a:p>
            <a:pPr marL="0" lvl="0" indent="0" algn="l" rtl="0">
              <a:spcBef>
                <a:spcPts val="0"/>
              </a:spcBef>
              <a:spcAft>
                <a:spcPts val="0"/>
              </a:spcAft>
              <a:buNone/>
            </a:pPr>
            <a:r>
              <a:rPr lang="de"/>
              <a:t>Combien de molécules d'eau y a-t-il dans une goutte d'eau ?</a:t>
            </a:r>
            <a:endParaRPr/>
          </a:p>
          <a:p>
            <a:pPr marL="0" lvl="0" indent="0" algn="l" rtl="0">
              <a:spcBef>
                <a:spcPts val="0"/>
              </a:spcBef>
              <a:spcAft>
                <a:spcPts val="0"/>
              </a:spcAft>
              <a:buNone/>
            </a:pPr>
            <a:endParaRPr/>
          </a:p>
          <a:p>
            <a:pPr marL="0" lvl="0" indent="0" algn="l" rtl="0">
              <a:spcBef>
                <a:spcPts val="0"/>
              </a:spcBef>
              <a:spcAft>
                <a:spcPts val="0"/>
              </a:spcAft>
              <a:buNone/>
            </a:pPr>
            <a:r>
              <a:rPr lang="de"/>
              <a:t>15 -&gt; quinze</a:t>
            </a:r>
            <a:endParaRPr/>
          </a:p>
          <a:p>
            <a:pPr marL="0" lvl="0" indent="0" algn="l" rtl="0">
              <a:spcBef>
                <a:spcPts val="0"/>
              </a:spcBef>
              <a:spcAft>
                <a:spcPts val="0"/>
              </a:spcAft>
              <a:buNone/>
            </a:pPr>
            <a:r>
              <a:rPr lang="de"/>
              <a:t>1,500 -&gt; mille cinq cents</a:t>
            </a:r>
            <a:endParaRPr/>
          </a:p>
          <a:p>
            <a:pPr marL="0" lvl="0" indent="0" algn="l" rtl="0">
              <a:spcBef>
                <a:spcPts val="0"/>
              </a:spcBef>
              <a:spcAft>
                <a:spcPts val="0"/>
              </a:spcAft>
              <a:buNone/>
            </a:pPr>
            <a:r>
              <a:rPr lang="de"/>
              <a:t>15,000,000 -&gt; quinze millions</a:t>
            </a:r>
            <a:endParaRPr/>
          </a:p>
          <a:p>
            <a:pPr marL="0" lvl="0" indent="0" algn="l" rtl="0">
              <a:spcBef>
                <a:spcPts val="0"/>
              </a:spcBef>
              <a:spcAft>
                <a:spcPts val="0"/>
              </a:spcAft>
              <a:buNone/>
            </a:pPr>
            <a:r>
              <a:rPr lang="de"/>
              <a:t>1,500,000,000,000,000,000,000 -&gt; Un quintillion cinq cent mille milliards</a:t>
            </a:r>
            <a:endParaRPr/>
          </a:p>
          <a:p>
            <a:pPr marL="0" lvl="0" indent="0" algn="l" rtl="0">
              <a:spcBef>
                <a:spcPts val="0"/>
              </a:spcBef>
              <a:spcAft>
                <a:spcPts val="0"/>
              </a:spcAft>
              <a:buNone/>
            </a:pPr>
            <a:endParaRPr/>
          </a:p>
          <a:p>
            <a:pPr marL="0" lvl="0" indent="0" algn="l" rtl="0">
              <a:spcBef>
                <a:spcPts val="0"/>
              </a:spcBef>
              <a:spcAft>
                <a:spcPts val="0"/>
              </a:spcAft>
              <a:buNone/>
            </a:pPr>
            <a:r>
              <a:rPr lang="de"/>
              <a:t>Qui pense c’est quinze, Levez vos mains s’il vous plaît.</a:t>
            </a:r>
            <a:endParaRPr/>
          </a:p>
          <a:p>
            <a:pPr marL="0" lvl="0" indent="0" algn="l" rtl="0">
              <a:spcBef>
                <a:spcPts val="0"/>
              </a:spcBef>
              <a:spcAft>
                <a:spcPts val="0"/>
              </a:spcAft>
              <a:buNone/>
            </a:pPr>
            <a:endParaRPr/>
          </a:p>
          <a:p>
            <a:pPr marL="0" lvl="0" indent="0" algn="l" rtl="0">
              <a:spcBef>
                <a:spcPts val="0"/>
              </a:spcBef>
              <a:spcAft>
                <a:spcPts val="0"/>
              </a:spcAft>
              <a:buNone/>
            </a:pPr>
            <a:r>
              <a:rPr lang="de"/>
              <a:t>Qui pense c’est </a:t>
            </a:r>
            <a:r>
              <a:rPr lang="de">
                <a:solidFill>
                  <a:schemeClr val="dk1"/>
                </a:solidFill>
              </a:rPr>
              <a:t>mille cinq cents?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Qui pense il y a quinze millions molécules d’eau dans une goutte d’eau?</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Et qui pense c’est un quintillion cinq cent mille milliards?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Oui vous êtes correcte. Il y a vraiment beaucoup des molécules d’eau dans une goutte d’eau!</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Ehh, c'est trop difficile à prononcer. Mais nous aurons souvent affaire à des nombres très petits ou très grands.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C'est pourquoi on a adopté l'écriture scientifique. On écrit les nombres en puissances de dix. </a:t>
            </a:r>
            <a:endParaRPr>
              <a:solidFill>
                <a:schemeClr val="dk1"/>
              </a:solidFill>
            </a:endParaRPr>
          </a:p>
          <a:p>
            <a:pPr marL="0" lvl="0" indent="0" algn="l" rtl="0">
              <a:spcBef>
                <a:spcPts val="0"/>
              </a:spcBef>
              <a:spcAft>
                <a:spcPts val="0"/>
              </a:spcAft>
              <a:buNone/>
            </a:pPr>
            <a:r>
              <a:rPr lang="de">
                <a:solidFill>
                  <a:schemeClr val="dk1"/>
                </a:solidFill>
              </a:rPr>
              <a:t>Et le nombre en haut est le nombre auquel la virgule est déplacée vers la droite.</a:t>
            </a:r>
            <a:endParaRPr>
              <a:solidFill>
                <a:schemeClr val="dk1"/>
              </a:solidFill>
            </a:endParaRPr>
          </a:p>
          <a:p>
            <a:pPr marL="0" lvl="0" indent="0" algn="l" rtl="0">
              <a:spcBef>
                <a:spcPts val="0"/>
              </a:spcBef>
              <a:spcAft>
                <a:spcPts val="0"/>
              </a:spcAft>
              <a:buNone/>
            </a:pPr>
            <a:r>
              <a:rPr lang="de">
                <a:solidFill>
                  <a:schemeClr val="dk1"/>
                </a:solidFill>
              </a:rPr>
              <a:t>Si le nombre est négatif on déplace la virgule à gauche.</a:t>
            </a:r>
            <a:endParaRPr>
              <a:solidFill>
                <a:schemeClr val="dk1"/>
              </a:solidFill>
            </a:endParaRPr>
          </a:p>
          <a:p>
            <a:pPr marL="0" lvl="0" indent="0" algn="l" rtl="0">
              <a:spcBef>
                <a:spcPts val="0"/>
              </a:spcBef>
              <a:spcAft>
                <a:spcPts val="0"/>
              </a:spcAft>
              <a:buNone/>
            </a:pPr>
            <a:r>
              <a:rPr lang="de">
                <a:solidFill>
                  <a:schemeClr val="dk1"/>
                </a:solidFill>
              </a:rPr>
              <a:t>On peut dire </a:t>
            </a:r>
            <a:r>
              <a:rPr lang="de" b="1">
                <a:solidFill>
                  <a:schemeClr val="dk1"/>
                </a:solidFill>
              </a:rPr>
              <a:t>un virgule cinq fois dix puissance vingt et un.</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de">
                <a:solidFill>
                  <a:schemeClr val="dk1"/>
                </a:solidFill>
              </a:rPr>
              <a:t>Mais il y a quelque chose plus petite de la molécule d’eau?</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c3f6229e6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c3f6229e6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Quiz, if we have time.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Maintenant, je vous ai expliqué beaucoup de choses.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Voici un petit quiz pour vous. Nous avons ici différentes situations et la question est de savoir laquelle des quatre interactions est principalement responsable du phénomène.</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Qui a une idée ?</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Le gaz dans le soleil est maintenu ensemble par la gravitation. Au centre, la pression est telle que les protons se transforment en neutrons et que la fusion nucléaire se produit. Ce processus produit également de la lumière, que nous voyons ensuite ici sur Terre.</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9de373b2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c9de373b2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Ici, j'ai deux exemples d'interactions.</a:t>
            </a:r>
            <a:endParaRPr/>
          </a:p>
          <a:p>
            <a:pPr marL="0" lvl="0" indent="0" algn="l" rtl="0">
              <a:spcBef>
                <a:spcPts val="0"/>
              </a:spcBef>
              <a:spcAft>
                <a:spcPts val="0"/>
              </a:spcAft>
              <a:buNone/>
            </a:pPr>
            <a:r>
              <a:rPr lang="de"/>
              <a:t>A gauche, nous avons deux électrons qui se dirigent l'un vers l'autre. </a:t>
            </a:r>
            <a:endParaRPr/>
          </a:p>
          <a:p>
            <a:pPr marL="0" lvl="0" indent="0" algn="l" rtl="0">
              <a:spcBef>
                <a:spcPts val="0"/>
              </a:spcBef>
              <a:spcAft>
                <a:spcPts val="0"/>
              </a:spcAft>
              <a:buNone/>
            </a:pPr>
            <a:r>
              <a:rPr lang="de"/>
              <a:t>Mais comme ils ont une charge électrique différente, ils se repoussent.</a:t>
            </a:r>
            <a:endParaRPr/>
          </a:p>
          <a:p>
            <a:pPr marL="0" lvl="0" indent="0" algn="l" rtl="0">
              <a:spcBef>
                <a:spcPts val="0"/>
              </a:spcBef>
              <a:spcAft>
                <a:spcPts val="0"/>
              </a:spcAft>
              <a:buNone/>
            </a:pPr>
            <a:r>
              <a:rPr lang="de"/>
              <a:t>Ce faisant, ils échangent un photon.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Ici, à droite, nous avons une désintégration bêta. </a:t>
            </a:r>
            <a:endParaRPr/>
          </a:p>
          <a:p>
            <a:pPr marL="0" lvl="0" indent="0" algn="l" rtl="0">
              <a:spcBef>
                <a:spcPts val="0"/>
              </a:spcBef>
              <a:spcAft>
                <a:spcPts val="0"/>
              </a:spcAft>
              <a:buClr>
                <a:schemeClr val="dk1"/>
              </a:buClr>
              <a:buSzPts val="1100"/>
              <a:buFont typeface="Arial"/>
              <a:buNone/>
            </a:pPr>
            <a:r>
              <a:rPr lang="de"/>
              <a:t>Un down-quarks dans un neutron se transforme en up-quark en émettant un boson W. Le boson W se transforme ensuite en un électron et un neutrino anti-électron.</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3f6229e6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c3f6229e6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Enfin, il vous reste une carte : le boson de Higgs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Il n'a ni charge électrique ni charge de couleur.</a:t>
            </a:r>
            <a:endParaRPr/>
          </a:p>
          <a:p>
            <a:pPr marL="0" lvl="0" indent="0" algn="l" rtl="0">
              <a:spcBef>
                <a:spcPts val="0"/>
              </a:spcBef>
              <a:spcAft>
                <a:spcPts val="0"/>
              </a:spcAft>
              <a:buClr>
                <a:schemeClr val="dk1"/>
              </a:buClr>
              <a:buSzPts val="1100"/>
              <a:buFont typeface="Arial"/>
              <a:buNone/>
            </a:pPr>
            <a:r>
              <a:rPr lang="de"/>
              <a:t>il se couple à la masse, (mais il n'est pas responsable de la gravitation !)</a:t>
            </a:r>
            <a:endParaRPr/>
          </a:p>
          <a:p>
            <a:pPr marL="0" lvl="0" indent="0" algn="l" rtl="0">
              <a:spcBef>
                <a:spcPts val="0"/>
              </a:spcBef>
              <a:spcAft>
                <a:spcPts val="0"/>
              </a:spcAft>
              <a:buClr>
                <a:schemeClr val="dk1"/>
              </a:buClr>
              <a:buSzPts val="1100"/>
              <a:buFont typeface="Arial"/>
              <a:buNone/>
            </a:pPr>
            <a:r>
              <a:rPr lang="de"/>
              <a:t>il est responsable du fait que les particules ONT une masse, (et non qu'elles s'attirent.)</a:t>
            </a:r>
            <a:endParaRPr/>
          </a:p>
          <a:p>
            <a:pPr marL="0" lvl="0" indent="0" algn="l" rtl="0">
              <a:spcBef>
                <a:spcPts val="0"/>
              </a:spcBef>
              <a:spcAft>
                <a:spcPts val="0"/>
              </a:spcAft>
              <a:buClr>
                <a:schemeClr val="dk1"/>
              </a:buClr>
              <a:buSzPts val="1100"/>
              <a:buFont typeface="Arial"/>
              <a:buNone/>
            </a:pPr>
            <a:r>
              <a:rPr lang="de"/>
              <a:t>Il a été prédit théoriquement pour la première fois en 1964 (</a:t>
            </a:r>
            <a:endParaRPr/>
          </a:p>
          <a:p>
            <a:pPr marL="0" lvl="0" indent="0" algn="l" rtl="0">
              <a:spcBef>
                <a:spcPts val="0"/>
              </a:spcBef>
              <a:spcAft>
                <a:spcPts val="0"/>
              </a:spcAft>
              <a:buClr>
                <a:schemeClr val="dk1"/>
              </a:buClr>
              <a:buSzPts val="1100"/>
              <a:buFont typeface="Arial"/>
              <a:buNone/>
            </a:pPr>
            <a:r>
              <a:rPr lang="de"/>
              <a:t>dix-neuf cent soixante-quatre).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solidFill>
                  <a:schemeClr val="dk1"/>
                </a:solidFill>
              </a:rPr>
              <a:t>Throwing stuff together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Accelerating particles, using accelerators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Energy of particles (fraises)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Energy -&gt; new particles (other fruits)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Need detectors to measure these particles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Creation of particles random. </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statistical process, we can not influence  what is created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How statistic works you will learn now…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8372c7dd6_4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c8372c7dd6_4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Pour trouver la particule de Higgs, les physiciens construisent la plus grande machine jamais construite par l'homme.</a:t>
            </a:r>
            <a:endParaRPr/>
          </a:p>
          <a:p>
            <a:pPr marL="0" lvl="0" indent="0" algn="l" rtl="0">
              <a:spcBef>
                <a:spcPts val="0"/>
              </a:spcBef>
              <a:spcAft>
                <a:spcPts val="0"/>
              </a:spcAft>
              <a:buClr>
                <a:schemeClr val="dk1"/>
              </a:buClr>
              <a:buSzPts val="1100"/>
              <a:buFont typeface="Arial"/>
              <a:buNone/>
            </a:pPr>
            <a:r>
              <a:rPr lang="de"/>
              <a:t>Un énorme accélérateur au CERN près de Genève. L'accélérateur de particules, le "Grand collisionneur de hadrons" (LHC), se trouve à environ 100 m sous terre et a une circonférence de 27 km.</a:t>
            </a:r>
            <a:endParaRPr/>
          </a:p>
          <a:p>
            <a:pPr marL="0" lvl="0" indent="0" algn="l" rtl="0">
              <a:spcBef>
                <a:spcPts val="0"/>
              </a:spcBef>
              <a:spcAft>
                <a:spcPts val="0"/>
              </a:spcAft>
              <a:buNone/>
            </a:pPr>
            <a:r>
              <a:rPr lang="de"/>
              <a:t>Avec cette machine, les protons sont accélérés et entrent en collision au milieu de l'un des quatre détecteurs pour créer de nouvelles particules. Par exemple, le boson de Higgs.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Vous pouvez imaginer vos protons comme des fraises.</a:t>
            </a:r>
            <a:endParaRPr/>
          </a:p>
          <a:p>
            <a:pPr marL="0" lvl="0" indent="0" algn="l" rtl="0">
              <a:spcBef>
                <a:spcPts val="0"/>
              </a:spcBef>
              <a:spcAft>
                <a:spcPts val="0"/>
              </a:spcAft>
              <a:buNone/>
            </a:pPr>
            <a:r>
              <a:rPr lang="de"/>
              <a:t>Vous les accélérez et, en accélérant, ils acquièrent de l'énergie. </a:t>
            </a:r>
            <a:endParaRPr/>
          </a:p>
          <a:p>
            <a:pPr marL="0" lvl="0" indent="0" algn="l" rtl="0">
              <a:spcBef>
                <a:spcPts val="0"/>
              </a:spcBef>
              <a:spcAft>
                <a:spcPts val="0"/>
              </a:spcAft>
              <a:buNone/>
            </a:pPr>
            <a:r>
              <a:rPr lang="de"/>
              <a:t>Lorsqu'ils s'entrechoquent, leur énergie est transformée en nouvelles particules. Toute une salade de fruits de nouvelles particules est créée.</a:t>
            </a:r>
            <a:endParaRPr/>
          </a:p>
          <a:p>
            <a:pPr marL="0" lvl="0" indent="0" algn="l" rtl="0">
              <a:spcBef>
                <a:spcPts val="0"/>
              </a:spcBef>
              <a:spcAft>
                <a:spcPts val="0"/>
              </a:spcAft>
              <a:buClr>
                <a:schemeClr val="dk1"/>
              </a:buClr>
              <a:buSzPts val="1100"/>
              <a:buFont typeface="Arial"/>
              <a:buNone/>
            </a:pPr>
            <a:r>
              <a:rPr lang="de"/>
              <a:t>J'aime bien l'imaginer avec des fruits, car c'est tellement bizarre.</a:t>
            </a:r>
            <a:endParaRPr/>
          </a:p>
          <a:p>
            <a:pPr marL="0" lvl="0" indent="0" algn="l" rtl="0">
              <a:spcBef>
                <a:spcPts val="0"/>
              </a:spcBef>
              <a:spcAft>
                <a:spcPts val="0"/>
              </a:spcAft>
              <a:buNone/>
            </a:pPr>
            <a:r>
              <a:rPr lang="de"/>
              <a:t>Le problème est que nous ne savons pas quel type de fruit - ou de particule - sera créé, et certains sont plus probables, d'autres beaucoup moins.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Nous devons donc examiner un grand nombre de collisions pour éventuellement détecter un boson de Higgs dans notre salade de fruits.</a:t>
            </a:r>
            <a:endParaRPr/>
          </a:p>
          <a:p>
            <a:pPr marL="0" lvl="0" indent="0" algn="l" rtl="0">
              <a:spcBef>
                <a:spcPts val="0"/>
              </a:spcBef>
              <a:spcAft>
                <a:spcPts val="0"/>
              </a:spcAft>
              <a:buClr>
                <a:schemeClr val="dk1"/>
              </a:buClr>
              <a:buSzPts val="1100"/>
              <a:buFont typeface="Arial"/>
              <a:buNone/>
            </a:pPr>
            <a:r>
              <a:rPr lang="de"/>
              <a:t>Mais finalement, en 2012, les physiciens du CERN ont collecté suffisamment de data pour découvrir le boson de Higgs. Tout le monde était heureux et enthousiaste.</a:t>
            </a:r>
            <a:endParaRPr/>
          </a:p>
          <a:p>
            <a:pPr marL="0" lvl="0" indent="0" algn="l" rtl="0">
              <a:spcBef>
                <a:spcPts val="0"/>
              </a:spcBef>
              <a:spcAft>
                <a:spcPts val="0"/>
              </a:spcAft>
              <a:buNone/>
            </a:pPr>
            <a:r>
              <a:rPr lang="de"/>
              <a:t>Peter Higgs et Francoit Englert, qui ont prédit la particule de Higgs, ont reçu le prix Nobel de physique en 2013 (deuz mille treize ) pour la prédiction correcte.</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bef7c104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cbef7c104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La premier question que nous nous posons est: de quoi est fait le monde qui nous entoure?</a:t>
            </a:r>
            <a:endParaRPr/>
          </a:p>
          <a:p>
            <a:pPr marL="0" lvl="0" indent="0" algn="l" rtl="0">
              <a:spcBef>
                <a:spcPts val="0"/>
              </a:spcBef>
              <a:spcAft>
                <a:spcPts val="0"/>
              </a:spcAft>
              <a:buNone/>
            </a:pPr>
            <a:r>
              <a:rPr lang="de"/>
              <a:t>Par example: De quoi est faite cette goutte d'eau?</a:t>
            </a:r>
            <a:endParaRPr/>
          </a:p>
          <a:p>
            <a:pPr marL="0" lvl="0" indent="0" algn="l" rtl="0">
              <a:spcBef>
                <a:spcPts val="0"/>
              </a:spcBef>
              <a:spcAft>
                <a:spcPts val="0"/>
              </a:spcAft>
              <a:buNone/>
            </a:pPr>
            <a:r>
              <a:rPr lang="de"/>
              <a:t>Question stupide: de l'eau.</a:t>
            </a:r>
            <a:endParaRPr/>
          </a:p>
          <a:p>
            <a:pPr marL="0" lvl="0" indent="0" algn="l" rtl="0">
              <a:spcBef>
                <a:spcPts val="0"/>
              </a:spcBef>
              <a:spcAft>
                <a:spcPts val="0"/>
              </a:spcAft>
              <a:buNone/>
            </a:pPr>
            <a:r>
              <a:rPr lang="de"/>
              <a:t>Mais si nous regardons de plus près, ou en faisant des expériences scientifiques, nous constatons qu'une telle goutte d'eau est composée de molécules d'eau.</a:t>
            </a:r>
            <a:endParaRPr/>
          </a:p>
          <a:p>
            <a:pPr marL="0" lvl="0" indent="0" algn="l" rtl="0">
              <a:spcBef>
                <a:spcPts val="0"/>
              </a:spcBef>
              <a:spcAft>
                <a:spcPts val="0"/>
              </a:spcAft>
              <a:buNone/>
            </a:pPr>
            <a:r>
              <a:rPr lang="de"/>
              <a:t>Une molécule d'eau est la plus petite unité que l'eau puisse avoir.</a:t>
            </a:r>
            <a:endParaRPr/>
          </a:p>
          <a:p>
            <a:pPr marL="0" lvl="0" indent="0" algn="l" rtl="0">
              <a:spcBef>
                <a:spcPts val="0"/>
              </a:spcBef>
              <a:spcAft>
                <a:spcPts val="0"/>
              </a:spcAft>
              <a:buNone/>
            </a:pPr>
            <a:endParaRPr/>
          </a:p>
          <a:p>
            <a:pPr marL="0" lvl="0" indent="0" algn="l" rtl="0">
              <a:spcBef>
                <a:spcPts val="0"/>
              </a:spcBef>
              <a:spcAft>
                <a:spcPts val="0"/>
              </a:spcAft>
              <a:buNone/>
            </a:pPr>
            <a:r>
              <a:rPr lang="de"/>
              <a:t>Qést-ce-que vous pensez? </a:t>
            </a:r>
            <a:endParaRPr/>
          </a:p>
          <a:p>
            <a:pPr marL="0" lvl="0" indent="0" algn="l" rtl="0">
              <a:spcBef>
                <a:spcPts val="0"/>
              </a:spcBef>
              <a:spcAft>
                <a:spcPts val="0"/>
              </a:spcAft>
              <a:buNone/>
            </a:pPr>
            <a:r>
              <a:rPr lang="de"/>
              <a:t>Combien de molécules d'eau y a-t-il dans une goutte d'eau ?</a:t>
            </a:r>
            <a:endParaRPr/>
          </a:p>
          <a:p>
            <a:pPr marL="0" lvl="0" indent="0" algn="l" rtl="0">
              <a:spcBef>
                <a:spcPts val="0"/>
              </a:spcBef>
              <a:spcAft>
                <a:spcPts val="0"/>
              </a:spcAft>
              <a:buNone/>
            </a:pPr>
            <a:endParaRPr/>
          </a:p>
          <a:p>
            <a:pPr marL="0" lvl="0" indent="0" algn="l" rtl="0">
              <a:spcBef>
                <a:spcPts val="0"/>
              </a:spcBef>
              <a:spcAft>
                <a:spcPts val="0"/>
              </a:spcAft>
              <a:buNone/>
            </a:pPr>
            <a:r>
              <a:rPr lang="de"/>
              <a:t>15 -&gt; quinze</a:t>
            </a:r>
            <a:endParaRPr/>
          </a:p>
          <a:p>
            <a:pPr marL="0" lvl="0" indent="0" algn="l" rtl="0">
              <a:spcBef>
                <a:spcPts val="0"/>
              </a:spcBef>
              <a:spcAft>
                <a:spcPts val="0"/>
              </a:spcAft>
              <a:buNone/>
            </a:pPr>
            <a:r>
              <a:rPr lang="de"/>
              <a:t>1,500 -&gt; mille cinq cents</a:t>
            </a:r>
            <a:endParaRPr/>
          </a:p>
          <a:p>
            <a:pPr marL="0" lvl="0" indent="0" algn="l" rtl="0">
              <a:spcBef>
                <a:spcPts val="0"/>
              </a:spcBef>
              <a:spcAft>
                <a:spcPts val="0"/>
              </a:spcAft>
              <a:buNone/>
            </a:pPr>
            <a:r>
              <a:rPr lang="de"/>
              <a:t>15,000,000 -&gt; quinze millions</a:t>
            </a:r>
            <a:endParaRPr/>
          </a:p>
          <a:p>
            <a:pPr marL="0" lvl="0" indent="0" algn="l" rtl="0">
              <a:spcBef>
                <a:spcPts val="0"/>
              </a:spcBef>
              <a:spcAft>
                <a:spcPts val="0"/>
              </a:spcAft>
              <a:buNone/>
            </a:pPr>
            <a:r>
              <a:rPr lang="de"/>
              <a:t>1,500,000,000,000,000,000,000 -&gt; Un quintillion cinq cent mille milliards</a:t>
            </a:r>
            <a:endParaRPr/>
          </a:p>
          <a:p>
            <a:pPr marL="0" lvl="0" indent="0" algn="l" rtl="0">
              <a:spcBef>
                <a:spcPts val="0"/>
              </a:spcBef>
              <a:spcAft>
                <a:spcPts val="0"/>
              </a:spcAft>
              <a:buNone/>
            </a:pPr>
            <a:endParaRPr/>
          </a:p>
          <a:p>
            <a:pPr marL="0" lvl="0" indent="0" algn="l" rtl="0">
              <a:spcBef>
                <a:spcPts val="0"/>
              </a:spcBef>
              <a:spcAft>
                <a:spcPts val="0"/>
              </a:spcAft>
              <a:buNone/>
            </a:pPr>
            <a:r>
              <a:rPr lang="de"/>
              <a:t>Qui pense c’est quinze, Levez vos mains s’il vous plaît.</a:t>
            </a:r>
            <a:endParaRPr/>
          </a:p>
          <a:p>
            <a:pPr marL="0" lvl="0" indent="0" algn="l" rtl="0">
              <a:spcBef>
                <a:spcPts val="0"/>
              </a:spcBef>
              <a:spcAft>
                <a:spcPts val="0"/>
              </a:spcAft>
              <a:buNone/>
            </a:pPr>
            <a:endParaRPr/>
          </a:p>
          <a:p>
            <a:pPr marL="0" lvl="0" indent="0" algn="l" rtl="0">
              <a:spcBef>
                <a:spcPts val="0"/>
              </a:spcBef>
              <a:spcAft>
                <a:spcPts val="0"/>
              </a:spcAft>
              <a:buNone/>
            </a:pPr>
            <a:r>
              <a:rPr lang="de"/>
              <a:t>Qui pense c’est </a:t>
            </a:r>
            <a:r>
              <a:rPr lang="de">
                <a:solidFill>
                  <a:schemeClr val="dk1"/>
                </a:solidFill>
              </a:rPr>
              <a:t>mille cinq cents?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Qui pense il y a quinze millions molécules d’eau dans une goutte d’eau?</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Et qui pense c’est un quintillion cinq cent mille milliards?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Oui vous êtes correcte. Il y a vraiment beaucoup des molécules d’eau dans une goutte d’eau!</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Ehh, c'est trop difficile à prononcer. Mais nous aurons souvent affaire à des nombres très petits ou très grands.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C'est pourquoi on a adopté l'écriture scientifique. On écrit les nombres en puissances de dix. </a:t>
            </a:r>
            <a:endParaRPr>
              <a:solidFill>
                <a:schemeClr val="dk1"/>
              </a:solidFill>
            </a:endParaRPr>
          </a:p>
          <a:p>
            <a:pPr marL="0" lvl="0" indent="0" algn="l" rtl="0">
              <a:spcBef>
                <a:spcPts val="0"/>
              </a:spcBef>
              <a:spcAft>
                <a:spcPts val="0"/>
              </a:spcAft>
              <a:buNone/>
            </a:pPr>
            <a:r>
              <a:rPr lang="de">
                <a:solidFill>
                  <a:schemeClr val="dk1"/>
                </a:solidFill>
              </a:rPr>
              <a:t>Et le nombre en haut est le nombre auquel la virgule est déplacée vers la droite.</a:t>
            </a:r>
            <a:endParaRPr>
              <a:solidFill>
                <a:schemeClr val="dk1"/>
              </a:solidFill>
            </a:endParaRPr>
          </a:p>
          <a:p>
            <a:pPr marL="0" lvl="0" indent="0" algn="l" rtl="0">
              <a:spcBef>
                <a:spcPts val="0"/>
              </a:spcBef>
              <a:spcAft>
                <a:spcPts val="0"/>
              </a:spcAft>
              <a:buNone/>
            </a:pPr>
            <a:r>
              <a:rPr lang="de">
                <a:solidFill>
                  <a:schemeClr val="dk1"/>
                </a:solidFill>
              </a:rPr>
              <a:t>Si le nombre est négatif on déplace la virgule à gauche.</a:t>
            </a:r>
            <a:endParaRPr>
              <a:solidFill>
                <a:schemeClr val="dk1"/>
              </a:solidFill>
            </a:endParaRPr>
          </a:p>
          <a:p>
            <a:pPr marL="0" lvl="0" indent="0" algn="l" rtl="0">
              <a:spcBef>
                <a:spcPts val="0"/>
              </a:spcBef>
              <a:spcAft>
                <a:spcPts val="0"/>
              </a:spcAft>
              <a:buNone/>
            </a:pPr>
            <a:r>
              <a:rPr lang="de">
                <a:solidFill>
                  <a:schemeClr val="dk1"/>
                </a:solidFill>
              </a:rPr>
              <a:t>On peut dire </a:t>
            </a:r>
            <a:r>
              <a:rPr lang="de" b="1">
                <a:solidFill>
                  <a:schemeClr val="dk1"/>
                </a:solidFill>
              </a:rPr>
              <a:t>un virgule cinq fois dix puissance vingt et un.</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de">
                <a:solidFill>
                  <a:schemeClr val="dk1"/>
                </a:solidFill>
              </a:rPr>
              <a:t>Mais il y a quelque chose plus petite de la molécule d’eau?</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7ee5a223e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7ee5a223e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Oui, C’est le cas. </a:t>
            </a:r>
            <a:endParaRPr>
              <a:solidFill>
                <a:schemeClr val="dk1"/>
              </a:solidFill>
            </a:endParaRPr>
          </a:p>
          <a:p>
            <a:pPr marL="0" lvl="0" indent="0" algn="l" rtl="0">
              <a:spcBef>
                <a:spcPts val="0"/>
              </a:spcBef>
              <a:spcAft>
                <a:spcPts val="0"/>
              </a:spcAft>
              <a:buNone/>
            </a:pPr>
            <a:r>
              <a:rPr lang="de">
                <a:solidFill>
                  <a:schemeClr val="dk1"/>
                </a:solidFill>
              </a:rPr>
              <a:t>Notre molécule de l’eau est composée de deux éléments différents: Il a deux atomes d'hydrogène et d'un atome d'oxygène. </a:t>
            </a:r>
            <a:endParaRPr>
              <a:solidFill>
                <a:schemeClr val="dk1"/>
              </a:solidFill>
            </a:endParaRPr>
          </a:p>
          <a:p>
            <a:pPr marL="0" lvl="0" indent="0" algn="l" rtl="0">
              <a:spcBef>
                <a:spcPts val="0"/>
              </a:spcBef>
              <a:spcAft>
                <a:spcPts val="0"/>
              </a:spcAft>
              <a:buNone/>
            </a:pPr>
            <a:r>
              <a:rPr lang="de">
                <a:solidFill>
                  <a:schemeClr val="dk1"/>
                </a:solidFill>
              </a:rPr>
              <a:t>C'est pourquoi l'eau est aussi connue sous le nom de H2O.</a:t>
            </a:r>
            <a:endParaRPr>
              <a:solidFill>
                <a:schemeClr val="dk1"/>
              </a:solidFill>
            </a:endParaRPr>
          </a:p>
          <a:p>
            <a:pPr marL="0" lvl="0" indent="0" algn="l" rtl="0">
              <a:spcBef>
                <a:spcPts val="0"/>
              </a:spcBef>
              <a:spcAft>
                <a:spcPts val="0"/>
              </a:spcAft>
              <a:buNone/>
            </a:pPr>
            <a:r>
              <a:rPr lang="de">
                <a:solidFill>
                  <a:schemeClr val="dk1"/>
                </a:solidFill>
              </a:rPr>
              <a:t>En général, les molécules sont composées d'atomes.</a:t>
            </a:r>
            <a:endParaRPr>
              <a:solidFill>
                <a:schemeClr val="dk1"/>
              </a:solidFill>
            </a:endParaRPr>
          </a:p>
          <a:p>
            <a:pPr marL="0" lvl="0" indent="0" algn="l" rtl="0">
              <a:spcBef>
                <a:spcPts val="0"/>
              </a:spcBef>
              <a:spcAft>
                <a:spcPts val="0"/>
              </a:spcAft>
              <a:buNone/>
            </a:pPr>
            <a:r>
              <a:rPr lang="de">
                <a:solidFill>
                  <a:schemeClr val="dk1"/>
                </a:solidFill>
              </a:rPr>
              <a:t>Il y a beaucoup de molécules différentes et ils sont composées de différents atomes.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Voici quelques molécules dont vous avez peut-être déjà entendu parler: Il y a dioxygène, composé de deux atomes d'oxygène, d´eau. </a:t>
            </a:r>
            <a:endParaRPr>
              <a:solidFill>
                <a:schemeClr val="dk1"/>
              </a:solidFill>
            </a:endParaRPr>
          </a:p>
          <a:p>
            <a:pPr marL="0" lvl="0" indent="0" algn="l" rtl="0">
              <a:spcBef>
                <a:spcPts val="0"/>
              </a:spcBef>
              <a:spcAft>
                <a:spcPts val="0"/>
              </a:spcAft>
              <a:buNone/>
            </a:pPr>
            <a:r>
              <a:rPr lang="de">
                <a:solidFill>
                  <a:schemeClr val="dk1"/>
                </a:solidFill>
              </a:rPr>
              <a:t>Et le dioxyde de carbone et le méthane, qui contribuent au réchauffement de la planète.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Mais il y a des molecules plus compliques. Par example le glucose.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Quand on casse des molécules, on se retrouve avec des atomes isolés.</a:t>
            </a:r>
            <a:endParaRPr>
              <a:solidFill>
                <a:schemeClr val="dk1"/>
              </a:solidFill>
            </a:endParaRPr>
          </a:p>
          <a:p>
            <a:pPr marL="0" lvl="0" indent="0" algn="l" rtl="0">
              <a:spcBef>
                <a:spcPts val="0"/>
              </a:spcBef>
              <a:spcAft>
                <a:spcPts val="0"/>
              </a:spcAft>
              <a:buNone/>
            </a:pPr>
            <a:r>
              <a:rPr lang="de">
                <a:solidFill>
                  <a:schemeClr val="dk1"/>
                </a:solidFill>
              </a:rPr>
              <a:t>Mais les atomes n'aiment pas être seuls et vont alors chercher d'autres atomes avec lesquels ils peuvent former de nouvelles molécules.</a:t>
            </a:r>
            <a:endParaRPr>
              <a:solidFill>
                <a:schemeClr val="dk1"/>
              </a:solidFill>
            </a:endParaRPr>
          </a:p>
          <a:p>
            <a:pPr marL="0" lvl="0" indent="0" algn="l" rtl="0">
              <a:spcBef>
                <a:spcPts val="0"/>
              </a:spcBef>
              <a:spcAft>
                <a:spcPts val="0"/>
              </a:spcAft>
              <a:buNone/>
            </a:pPr>
            <a:r>
              <a:rPr lang="de">
                <a:solidFill>
                  <a:schemeClr val="dk1"/>
                </a:solidFill>
              </a:rPr>
              <a:t>C'est de ces processus que s'occupe la chimie.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7cfd4d7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7cfd4d7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Qui parmi vous a déjà vu ce tableau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Dans le tableau périodique des éléments, on a classé tous les atomes qu'on connaît, en fonction de leurs propriétés.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Ils sont classés en fonction de leur masse. Plus un élément se trouve en bas, plus il est lourd.</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Les éléments qui se trouvent dans une colonne ont des propriétés similaires.</a:t>
            </a: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Les gaz rares de la dernière colonne, par exemple, ne réagissent pas du tout avec d'autres éléments et aiment être seuls.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de">
                <a:solidFill>
                  <a:schemeClr val="dk1"/>
                </a:solidFill>
              </a:rPr>
              <a:t>Mais les elements dans la colonne de 'hydrogène réagissent très volontiers avec d'autres éléments.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Peut-on diviser encore plus les atomes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a6f42d584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a6f42d584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Oui on peut le faire!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Un atome se compose d'un noyau atomique compact et d'électrons autour de l'enveloppe atomique.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L'électron lui-même ne peut pas être divisé davantage. On dit qu'il est élémentaire ou qu'il s'agit d'une particule élémentaire.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Le noyau de l'atome est composé de particules encore plus petites. Il s'agit de protons et de neutrons.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En fonction du nombre de protons dans le noyau, nous avons différents éléments. Les protons dans le noyau atomique sont chargés positivement. Les électrons de l'enveloppe ont une charge négative. C'est la plus petite unité de charge que nous pouvons avoir : une charge élémentaire. Pour qu'un atome ne soit donc pas chargé, les charges électriques des électrons et des protons se compensent. Nous avons alors le même nombre d'électrons et de protons dans un atome.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Mais les protons et les neutrons ne sont pas encore des particules élémentaires non plus.</a:t>
            </a:r>
            <a:endParaRPr/>
          </a:p>
          <a:p>
            <a:pPr marL="0" lvl="0" indent="0" algn="l" rtl="0">
              <a:spcBef>
                <a:spcPts val="0"/>
              </a:spcBef>
              <a:spcAft>
                <a:spcPts val="0"/>
              </a:spcAft>
              <a:buClr>
                <a:schemeClr val="dk1"/>
              </a:buClr>
              <a:buSzPts val="1100"/>
              <a:buFont typeface="Arial"/>
              <a:buNone/>
            </a:pPr>
            <a:r>
              <a:rPr lang="de"/>
              <a:t>Ils sont constitués de up quarks et de down quarks.</a:t>
            </a:r>
            <a:endParaRPr/>
          </a:p>
          <a:p>
            <a:pPr marL="0" lvl="0" indent="0" algn="l" rtl="0">
              <a:spcBef>
                <a:spcPts val="0"/>
              </a:spcBef>
              <a:spcAft>
                <a:spcPts val="0"/>
              </a:spcAft>
              <a:buClr>
                <a:schemeClr val="dk1"/>
              </a:buClr>
              <a:buSzPts val="1100"/>
              <a:buFont typeface="Arial"/>
              <a:buNone/>
            </a:pPr>
            <a:r>
              <a:rPr lang="de"/>
              <a:t>Le proton est composé de deux up quarks et d'un down quark.</a:t>
            </a:r>
            <a:endParaRPr/>
          </a:p>
          <a:p>
            <a:pPr marL="0" lvl="0" indent="0" algn="l" rtl="0">
              <a:spcBef>
                <a:spcPts val="0"/>
              </a:spcBef>
              <a:spcAft>
                <a:spcPts val="0"/>
              </a:spcAft>
              <a:buNone/>
            </a:pPr>
            <a:r>
              <a:rPr lang="de"/>
              <a:t>Le neutron est composé d'un up quark et de deux down quarks.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Et alors, ces quarks sont des particules élémentaires aussi!</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82f94f8e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82f94f8e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C'est super. Car on peut assembler tous les éléments du tableau périodique à partir de ces trois particules élémentaires: électron, up-quark et down-quark</a:t>
            </a:r>
            <a:endParaRPr/>
          </a:p>
          <a:p>
            <a:pPr marL="0" lvl="0" indent="0" algn="l" rtl="0">
              <a:spcBef>
                <a:spcPts val="0"/>
              </a:spcBef>
              <a:spcAft>
                <a:spcPts val="0"/>
              </a:spcAft>
              <a:buNone/>
            </a:pPr>
            <a:endParaRPr/>
          </a:p>
          <a:p>
            <a:pPr marL="0" lvl="0" indent="0" algn="l" rtl="0">
              <a:spcBef>
                <a:spcPts val="0"/>
              </a:spcBef>
              <a:spcAft>
                <a:spcPts val="0"/>
              </a:spcAft>
              <a:buNone/>
            </a:pPr>
            <a:r>
              <a:rPr lang="de"/>
              <a:t>Et donc aussi toutes les molécules et tout ce qui nous entoure !</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
                <a:solidFill>
                  <a:schemeClr val="dk1"/>
                </a:solidFill>
              </a:rPr>
              <a:t>Y a-t-il des questions à ce sujet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de"/>
              <a:t>C’ est tout! </a:t>
            </a:r>
            <a:endParaRPr/>
          </a:p>
          <a:p>
            <a:pPr marL="0" lvl="0" indent="0" algn="l" rtl="0">
              <a:spcBef>
                <a:spcPts val="0"/>
              </a:spcBef>
              <a:spcAft>
                <a:spcPts val="0"/>
              </a:spcAft>
              <a:buNone/>
            </a:pPr>
            <a:endParaRPr/>
          </a:p>
          <a:p>
            <a:pPr marL="0" lvl="0" indent="0" algn="l" rtl="0">
              <a:spcBef>
                <a:spcPts val="0"/>
              </a:spcBef>
              <a:spcAft>
                <a:spcPts val="0"/>
              </a:spcAft>
              <a:buNone/>
            </a:pPr>
            <a:r>
              <a:rPr lang="de">
                <a:solidFill>
                  <a:schemeClr val="dk1"/>
                </a:solidFill>
              </a:rPr>
              <a:t>C’ est vraiment tout?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Non. Il y a beaucoup plus!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Les physiciens ont découvert beaucoup plus de particules élémentaires au cours des cent dernières années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3b3f7df9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3b3f7df9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Et maintenant c’est à vous!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Formez des groupes de 4 avec les élèves à côté de vous.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Chaque groupe reçoit une pile de cartes</a:t>
            </a:r>
            <a:endParaRPr/>
          </a:p>
          <a:p>
            <a:pPr marL="0" lvl="0" indent="0" algn="l" rtl="0">
              <a:spcBef>
                <a:spcPts val="0"/>
              </a:spcBef>
              <a:spcAft>
                <a:spcPts val="0"/>
              </a:spcAft>
              <a:buClr>
                <a:schemeClr val="dk1"/>
              </a:buClr>
              <a:buSzPts val="1100"/>
              <a:buFont typeface="Arial"/>
              <a:buNone/>
            </a:pPr>
            <a:r>
              <a:rPr lang="de"/>
              <a:t>Chaque carte représente une particule élémentaire découverte par les physiciens</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de"/>
              <a:t>Observez les cartes et discutez en groupes</a:t>
            </a:r>
            <a:endParaRPr/>
          </a:p>
          <a:p>
            <a:pPr marL="0" lvl="0" indent="0" algn="l" rtl="0">
              <a:lnSpc>
                <a:spcPct val="115000"/>
              </a:lnSpc>
              <a:spcBef>
                <a:spcPts val="1200"/>
              </a:spcBef>
              <a:spcAft>
                <a:spcPts val="0"/>
              </a:spcAft>
              <a:buNone/>
            </a:pPr>
            <a:r>
              <a:rPr lang="de"/>
              <a:t>- Quelles sont les particules existantes ?</a:t>
            </a:r>
            <a:endParaRPr/>
          </a:p>
          <a:p>
            <a:pPr marL="0" lvl="0" indent="0" algn="l" rtl="0">
              <a:lnSpc>
                <a:spcPct val="115000"/>
              </a:lnSpc>
              <a:spcBef>
                <a:spcPts val="1200"/>
              </a:spcBef>
              <a:spcAft>
                <a:spcPts val="0"/>
              </a:spcAft>
              <a:buNone/>
            </a:pPr>
            <a:r>
              <a:rPr lang="de"/>
              <a:t>- Quelles sont les propriétés des particules ?</a:t>
            </a:r>
            <a:endParaRPr/>
          </a:p>
          <a:p>
            <a:pPr marL="0" lvl="0" indent="0" algn="l" rtl="0">
              <a:lnSpc>
                <a:spcPct val="115000"/>
              </a:lnSpc>
              <a:spcBef>
                <a:spcPts val="1200"/>
              </a:spcBef>
              <a:spcAft>
                <a:spcPts val="0"/>
              </a:spcAft>
              <a:buNone/>
            </a:pPr>
            <a:r>
              <a:rPr lang="de"/>
              <a:t>- Pouvez-vous former des groupes de particules ?</a:t>
            </a:r>
            <a:endParaRPr/>
          </a:p>
          <a:p>
            <a:pPr marL="0" lvl="0" indent="0" algn="l" rtl="0">
              <a:lnSpc>
                <a:spcPct val="115000"/>
              </a:lnSpc>
              <a:spcBef>
                <a:spcPts val="1200"/>
              </a:spcBef>
              <a:spcAft>
                <a:spcPts val="0"/>
              </a:spcAft>
              <a:buNone/>
            </a:pPr>
            <a:r>
              <a:rPr lang="de"/>
              <a:t>Pensez à l'ordre du tableau périodique des éléments.</a:t>
            </a:r>
            <a:endParaRPr/>
          </a:p>
          <a:p>
            <a:pPr marL="0" lvl="0" indent="0" algn="l" rtl="0">
              <a:lnSpc>
                <a:spcPct val="115000"/>
              </a:lnSpc>
              <a:spcBef>
                <a:spcPts val="1200"/>
              </a:spcBef>
              <a:spcAft>
                <a:spcPts val="0"/>
              </a:spcAft>
              <a:buNone/>
            </a:pPr>
            <a:r>
              <a:rPr lang="de"/>
              <a:t>Il n'y a pas de bonne ou de mauvaise triage!</a:t>
            </a:r>
            <a:endParaRPr/>
          </a:p>
          <a:p>
            <a:pPr marL="0" lvl="0" indent="0" algn="l" rtl="0">
              <a:lnSpc>
                <a:spcPct val="115000"/>
              </a:lnSpc>
              <a:spcBef>
                <a:spcPts val="1200"/>
              </a:spcBef>
              <a:spcAft>
                <a:spcPts val="0"/>
              </a:spcAft>
              <a:buNone/>
            </a:pPr>
            <a:r>
              <a:rPr lang="de"/>
              <a:t>Vous avez trente minutes pour le faire (jusqu'à xxx)</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r>
              <a:rPr lang="de" b="1"/>
              <a:t>Stuff to say: </a:t>
            </a:r>
            <a:endParaRPr b="1"/>
          </a:p>
          <a:p>
            <a:pPr marL="0" lvl="0" indent="0" algn="l" rtl="0">
              <a:lnSpc>
                <a:spcPct val="115000"/>
              </a:lnSpc>
              <a:spcBef>
                <a:spcPts val="1200"/>
              </a:spcBef>
              <a:spcAft>
                <a:spcPts val="0"/>
              </a:spcAft>
              <a:buNone/>
            </a:pPr>
            <a:r>
              <a:rPr lang="de"/>
              <a:t>Ça a l'air bien !</a:t>
            </a:r>
            <a:endParaRPr/>
          </a:p>
          <a:p>
            <a:pPr marL="0" lvl="0" indent="0" algn="l" rtl="0">
              <a:lnSpc>
                <a:spcPct val="115000"/>
              </a:lnSpc>
              <a:spcBef>
                <a:spcPts val="1200"/>
              </a:spcBef>
              <a:spcAft>
                <a:spcPts val="0"/>
              </a:spcAft>
              <a:buNone/>
            </a:pPr>
            <a:r>
              <a:rPr lang="de"/>
              <a:t>C'est déjà bien.</a:t>
            </a:r>
            <a:endParaRPr/>
          </a:p>
          <a:p>
            <a:pPr marL="0" lvl="0" indent="0" algn="l" rtl="0">
              <a:lnSpc>
                <a:spcPct val="115000"/>
              </a:lnSpc>
              <a:spcBef>
                <a:spcPts val="1200"/>
              </a:spcBef>
              <a:spcAft>
                <a:spcPts val="0"/>
              </a:spcAft>
              <a:buNone/>
            </a:pPr>
            <a:r>
              <a:rPr lang="de"/>
              <a:t>Comparez les charges!</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de"/>
              <a:t>Très bien !</a:t>
            </a:r>
            <a:endParaRPr/>
          </a:p>
          <a:p>
            <a:pPr marL="0" lvl="0" indent="0" algn="l" rtl="0">
              <a:lnSpc>
                <a:spcPct val="115000"/>
              </a:lnSpc>
              <a:spcBef>
                <a:spcPts val="1200"/>
              </a:spcBef>
              <a:spcAft>
                <a:spcPts val="0"/>
              </a:spcAft>
              <a:buClr>
                <a:schemeClr val="dk1"/>
              </a:buClr>
              <a:buSzPts val="1100"/>
              <a:buFont typeface="Arial"/>
              <a:buNone/>
            </a:pPr>
            <a:r>
              <a:rPr lang="de"/>
              <a:t>Alors, parlons-en.</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3b3f7df9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c3b3f7df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Tout d'abord, vous avez les quarks.</a:t>
            </a:r>
            <a:endParaRPr/>
          </a:p>
          <a:p>
            <a:pPr marL="0" lvl="0" indent="0" algn="l" rtl="0">
              <a:spcBef>
                <a:spcPts val="0"/>
              </a:spcBef>
              <a:spcAft>
                <a:spcPts val="0"/>
              </a:spcAft>
              <a:buClr>
                <a:schemeClr val="dk1"/>
              </a:buClr>
              <a:buSzPts val="1100"/>
              <a:buFont typeface="Arial"/>
              <a:buNone/>
            </a:pPr>
            <a:r>
              <a:rPr lang="de"/>
              <a:t>Il y en a six.</a:t>
            </a:r>
            <a:endParaRPr/>
          </a:p>
          <a:p>
            <a:pPr marL="0" lvl="0" indent="0" algn="l" rtl="0">
              <a:spcBef>
                <a:spcPts val="0"/>
              </a:spcBef>
              <a:spcAft>
                <a:spcPts val="0"/>
              </a:spcAft>
              <a:buClr>
                <a:schemeClr val="dk1"/>
              </a:buClr>
              <a:buSzPts val="1100"/>
              <a:buFont typeface="Arial"/>
              <a:buNone/>
            </a:pPr>
            <a:r>
              <a:rPr lang="de"/>
              <a:t>Ils ont une charge électrique de plus deux tiers ou de moins un tiers de la charge élémentaire.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Mais la charge élémentaire est la plus petite unité de charge qui existe !  Cés pourqui on l'appelle chare ELEMENTAIRE.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
              <a:t>Et maintenant, nous avons des particules qui ont une charge électrique inférieure à la charge élémentaire ?</a:t>
            </a:r>
            <a:endParaRPr/>
          </a:p>
          <a:p>
            <a:pPr marL="0" lvl="0" indent="0" algn="l" rtl="0">
              <a:spcBef>
                <a:spcPts val="0"/>
              </a:spcBef>
              <a:spcAft>
                <a:spcPts val="0"/>
              </a:spcAft>
              <a:buClr>
                <a:schemeClr val="dk1"/>
              </a:buClr>
              <a:buSzPts val="1100"/>
              <a:buFont typeface="Arial"/>
              <a:buNone/>
            </a:pPr>
            <a:r>
              <a:rPr lang="de"/>
              <a:t>Comment est-ce possible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de"/>
              <a:t>C'est possible parce que les quarks n'existent pas seuls, mais se présentent toujours en groupes!</a:t>
            </a:r>
            <a:endParaRPr/>
          </a:p>
          <a:p>
            <a:pPr marL="0" lvl="0" indent="0" algn="l" rtl="0">
              <a:spcBef>
                <a:spcPts val="0"/>
              </a:spcBef>
              <a:spcAft>
                <a:spcPts val="0"/>
              </a:spcAft>
              <a:buNone/>
            </a:pPr>
            <a:endParaRPr/>
          </a:p>
          <a:p>
            <a:pPr marL="0" lvl="0" indent="0" algn="l" rtl="0">
              <a:spcBef>
                <a:spcPts val="0"/>
              </a:spcBef>
              <a:spcAft>
                <a:spcPts val="0"/>
              </a:spcAft>
              <a:buNone/>
            </a:pPr>
            <a:r>
              <a:rPr lang="de"/>
              <a:t>Ils ont aussi ce qu'on appelle une charge forte ou une charge de couleur:</a:t>
            </a:r>
            <a:endParaRPr/>
          </a:p>
          <a:p>
            <a:pPr marL="0" lvl="0" indent="0" algn="l" rtl="0">
              <a:spcBef>
                <a:spcPts val="0"/>
              </a:spcBef>
              <a:spcAft>
                <a:spcPts val="0"/>
              </a:spcAft>
              <a:buNone/>
            </a:pPr>
            <a:r>
              <a:rPr lang="de"/>
              <a:t>Bleu, rouge ou vert.</a:t>
            </a:r>
            <a:endParaRPr/>
          </a:p>
          <a:p>
            <a:pPr marL="0" lvl="0" indent="0" algn="l" rtl="0">
              <a:spcBef>
                <a:spcPts val="0"/>
              </a:spcBef>
              <a:spcAft>
                <a:spcPts val="0"/>
              </a:spcAft>
              <a:buNone/>
            </a:pPr>
            <a:r>
              <a:rPr lang="de"/>
              <a:t>Cela n'a rien à voir avec les couleurs visibles ! Ce sont seulement des noms de propriétés.</a:t>
            </a:r>
            <a:endParaRPr/>
          </a:p>
          <a:p>
            <a:pPr marL="0" lvl="0" indent="0" algn="l" rtl="0">
              <a:spcBef>
                <a:spcPts val="0"/>
              </a:spcBef>
              <a:spcAft>
                <a:spcPts val="0"/>
              </a:spcAft>
              <a:buNone/>
            </a:pPr>
            <a:endParaRPr/>
          </a:p>
          <a:p>
            <a:pPr marL="0" lvl="0" indent="0" algn="l" rtl="0">
              <a:spcBef>
                <a:spcPts val="0"/>
              </a:spcBef>
              <a:spcAft>
                <a:spcPts val="0"/>
              </a:spcAft>
              <a:buNone/>
            </a:pPr>
            <a:r>
              <a:rPr lang="de"/>
              <a:t>Tout comme le plus et le moins ne sont que des noms pour des charges électriques.</a:t>
            </a:r>
            <a:endParaRPr/>
          </a:p>
          <a:p>
            <a:pPr marL="0" lvl="0" indent="0" algn="l" rtl="0">
              <a:spcBef>
                <a:spcPts val="0"/>
              </a:spcBef>
              <a:spcAft>
                <a:spcPts val="0"/>
              </a:spcAft>
              <a:buNone/>
            </a:pPr>
            <a:endParaRPr/>
          </a:p>
          <a:p>
            <a:pPr marL="0" lvl="0" indent="0" algn="l" rtl="0">
              <a:spcBef>
                <a:spcPts val="0"/>
              </a:spcBef>
              <a:spcAft>
                <a:spcPts val="0"/>
              </a:spcAft>
              <a:buNone/>
            </a:pPr>
            <a:r>
              <a:rPr lang="de"/>
              <a:t>De plus, les quarks ont une charge faible de plus ou moins un et demi.</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de"/>
              <a:t>Les quarks forment toujours ensemble des hadrons. Les hadrons ont au total une charge électrique entière et une charge forte "blanche"</a:t>
            </a:r>
            <a:endParaRPr/>
          </a:p>
          <a:p>
            <a:pPr marL="0" lvl="0" indent="0" algn="l" rtl="0">
              <a:spcBef>
                <a:spcPts val="0"/>
              </a:spcBef>
              <a:spcAft>
                <a:spcPts val="0"/>
              </a:spcAft>
              <a:buNone/>
            </a:pPr>
            <a:endParaRPr/>
          </a:p>
          <a:p>
            <a:pPr marL="0" lvl="0" indent="0" algn="l" rtl="0">
              <a:spcBef>
                <a:spcPts val="0"/>
              </a:spcBef>
              <a:spcAft>
                <a:spcPts val="0"/>
              </a:spcAft>
              <a:buNone/>
            </a:pPr>
            <a:r>
              <a:rPr lang="de"/>
              <a:t>Par example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1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comments" Target="../comments/comment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93229" y="2834125"/>
            <a:ext cx="8770196" cy="1510994"/>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Clr>
                <a:schemeClr val="dk1"/>
              </a:buClr>
              <a:buSzPts val="523"/>
              <a:buFont typeface="Arial"/>
              <a:buNone/>
            </a:pPr>
            <a:r>
              <a:rPr lang="en-US" sz="5100" dirty="0">
                <a:solidFill>
                  <a:schemeClr val="dk1"/>
                </a:solidFill>
              </a:rPr>
              <a:t>A</a:t>
            </a:r>
            <a:r>
              <a:rPr lang="de" sz="5100" dirty="0">
                <a:solidFill>
                  <a:schemeClr val="dk1"/>
                </a:solidFill>
              </a:rPr>
              <a:t>dapted from 2024 African School of Physics </a:t>
            </a:r>
            <a:br>
              <a:rPr lang="de" sz="5100" dirty="0">
                <a:solidFill>
                  <a:schemeClr val="dk1"/>
                </a:solidFill>
              </a:rPr>
            </a:br>
            <a:r>
              <a:rPr lang="de" sz="5100" dirty="0">
                <a:solidFill>
                  <a:schemeClr val="dk1"/>
                </a:solidFill>
              </a:rPr>
              <a:t>High School Learners Program</a:t>
            </a:r>
          </a:p>
          <a:p>
            <a:pPr marL="0" lvl="0" indent="0" algn="ctr" rtl="0">
              <a:spcBef>
                <a:spcPts val="0"/>
              </a:spcBef>
              <a:spcAft>
                <a:spcPts val="0"/>
              </a:spcAft>
              <a:buClr>
                <a:schemeClr val="dk1"/>
              </a:buClr>
              <a:buSzPts val="523"/>
              <a:buFont typeface="Arial"/>
              <a:buNone/>
            </a:pPr>
            <a:r>
              <a:rPr lang="de" sz="5100" dirty="0">
                <a:solidFill>
                  <a:schemeClr val="dk1"/>
                </a:solidFill>
              </a:rPr>
              <a:t>Thanks and apologies to Janna Vischer, University of Erlangen</a:t>
            </a:r>
          </a:p>
          <a:p>
            <a:pPr marL="0" lvl="0" indent="0" algn="ctr" rtl="0">
              <a:spcBef>
                <a:spcPts val="0"/>
              </a:spcBef>
              <a:spcAft>
                <a:spcPts val="0"/>
              </a:spcAft>
              <a:buClr>
                <a:schemeClr val="dk1"/>
              </a:buClr>
              <a:buSzPts val="523"/>
              <a:buFont typeface="Arial"/>
              <a:buNone/>
            </a:pPr>
            <a:endParaRPr lang="de" sz="4555" dirty="0">
              <a:solidFill>
                <a:schemeClr val="dk1"/>
              </a:solidFill>
            </a:endParaRPr>
          </a:p>
        </p:txBody>
      </p:sp>
      <p:pic>
        <p:nvPicPr>
          <p:cNvPr id="55" name="Google Shape;55;p13"/>
          <p:cNvPicPr preferRelativeResize="0"/>
          <p:nvPr/>
        </p:nvPicPr>
        <p:blipFill>
          <a:blip r:embed="rId3">
            <a:alphaModFix/>
          </a:blip>
          <a:stretch>
            <a:fillRect/>
          </a:stretch>
        </p:blipFill>
        <p:spPr>
          <a:xfrm>
            <a:off x="654250" y="645075"/>
            <a:ext cx="514350" cy="466725"/>
          </a:xfrm>
          <a:prstGeom prst="rect">
            <a:avLst/>
          </a:prstGeom>
          <a:noFill/>
          <a:ln>
            <a:noFill/>
          </a:ln>
        </p:spPr>
      </p:pic>
      <p:pic>
        <p:nvPicPr>
          <p:cNvPr id="56" name="Google Shape;56;p13"/>
          <p:cNvPicPr preferRelativeResize="0"/>
          <p:nvPr/>
        </p:nvPicPr>
        <p:blipFill>
          <a:blip r:embed="rId4">
            <a:alphaModFix/>
          </a:blip>
          <a:stretch>
            <a:fillRect/>
          </a:stretch>
        </p:blipFill>
        <p:spPr>
          <a:xfrm>
            <a:off x="6612963" y="195988"/>
            <a:ext cx="2219325" cy="1571625"/>
          </a:xfrm>
          <a:prstGeom prst="rect">
            <a:avLst/>
          </a:prstGeom>
          <a:noFill/>
          <a:ln>
            <a:noFill/>
          </a:ln>
        </p:spPr>
      </p:pic>
      <p:pic>
        <p:nvPicPr>
          <p:cNvPr id="57" name="Google Shape;57;p13"/>
          <p:cNvPicPr preferRelativeResize="0"/>
          <p:nvPr/>
        </p:nvPicPr>
        <p:blipFill>
          <a:blip r:embed="rId5">
            <a:alphaModFix/>
          </a:blip>
          <a:stretch>
            <a:fillRect/>
          </a:stretch>
        </p:blipFill>
        <p:spPr>
          <a:xfrm>
            <a:off x="544043" y="3871013"/>
            <a:ext cx="1030375" cy="1139437"/>
          </a:xfrm>
          <a:prstGeom prst="rect">
            <a:avLst/>
          </a:prstGeom>
          <a:noFill/>
          <a:ln>
            <a:noFill/>
          </a:ln>
        </p:spPr>
      </p:pic>
      <p:pic>
        <p:nvPicPr>
          <p:cNvPr id="58" name="Google Shape;58;p13"/>
          <p:cNvPicPr preferRelativeResize="0"/>
          <p:nvPr/>
        </p:nvPicPr>
        <p:blipFill>
          <a:blip r:embed="rId6">
            <a:alphaModFix/>
          </a:blip>
          <a:stretch>
            <a:fillRect/>
          </a:stretch>
        </p:blipFill>
        <p:spPr>
          <a:xfrm>
            <a:off x="4057638" y="511950"/>
            <a:ext cx="514350" cy="542925"/>
          </a:xfrm>
          <a:prstGeom prst="rect">
            <a:avLst/>
          </a:prstGeom>
          <a:noFill/>
          <a:ln>
            <a:noFill/>
          </a:ln>
        </p:spPr>
      </p:pic>
      <p:pic>
        <p:nvPicPr>
          <p:cNvPr id="59" name="Google Shape;59;p13"/>
          <p:cNvPicPr preferRelativeResize="0"/>
          <p:nvPr/>
        </p:nvPicPr>
        <p:blipFill>
          <a:blip r:embed="rId7">
            <a:alphaModFix/>
          </a:blip>
          <a:stretch>
            <a:fillRect/>
          </a:stretch>
        </p:blipFill>
        <p:spPr>
          <a:xfrm>
            <a:off x="2273853" y="4020774"/>
            <a:ext cx="504825" cy="533400"/>
          </a:xfrm>
          <a:prstGeom prst="rect">
            <a:avLst/>
          </a:prstGeom>
          <a:noFill/>
          <a:ln>
            <a:noFill/>
          </a:ln>
        </p:spPr>
      </p:pic>
      <p:pic>
        <p:nvPicPr>
          <p:cNvPr id="60" name="Google Shape;60;p13"/>
          <p:cNvPicPr preferRelativeResize="0"/>
          <p:nvPr/>
        </p:nvPicPr>
        <p:blipFill>
          <a:blip r:embed="rId8">
            <a:alphaModFix/>
          </a:blip>
          <a:stretch>
            <a:fillRect/>
          </a:stretch>
        </p:blipFill>
        <p:spPr>
          <a:xfrm>
            <a:off x="2388763" y="366688"/>
            <a:ext cx="590550" cy="619125"/>
          </a:xfrm>
          <a:prstGeom prst="rect">
            <a:avLst/>
          </a:prstGeom>
          <a:noFill/>
          <a:ln>
            <a:noFill/>
          </a:ln>
        </p:spPr>
      </p:pic>
      <p:pic>
        <p:nvPicPr>
          <p:cNvPr id="61" name="Google Shape;61;p13"/>
          <p:cNvPicPr preferRelativeResize="0"/>
          <p:nvPr/>
        </p:nvPicPr>
        <p:blipFill>
          <a:blip r:embed="rId9">
            <a:alphaModFix/>
          </a:blip>
          <a:stretch>
            <a:fillRect/>
          </a:stretch>
        </p:blipFill>
        <p:spPr>
          <a:xfrm>
            <a:off x="8011613" y="2571750"/>
            <a:ext cx="581025" cy="533400"/>
          </a:xfrm>
          <a:prstGeom prst="rect">
            <a:avLst/>
          </a:prstGeom>
          <a:noFill/>
          <a:ln>
            <a:noFill/>
          </a:ln>
        </p:spPr>
      </p:pic>
      <p:pic>
        <p:nvPicPr>
          <p:cNvPr id="62" name="Google Shape;62;p13"/>
          <p:cNvPicPr preferRelativeResize="0"/>
          <p:nvPr/>
        </p:nvPicPr>
        <p:blipFill>
          <a:blip r:embed="rId10">
            <a:alphaModFix/>
          </a:blip>
          <a:stretch>
            <a:fillRect/>
          </a:stretch>
        </p:blipFill>
        <p:spPr>
          <a:xfrm>
            <a:off x="4138863" y="3947669"/>
            <a:ext cx="2023619" cy="1046568"/>
          </a:xfrm>
          <a:prstGeom prst="rect">
            <a:avLst/>
          </a:prstGeom>
          <a:noFill/>
          <a:ln>
            <a:noFill/>
          </a:ln>
        </p:spPr>
      </p:pic>
      <p:pic>
        <p:nvPicPr>
          <p:cNvPr id="63" name="Google Shape;63;p13"/>
          <p:cNvPicPr preferRelativeResize="0"/>
          <p:nvPr/>
        </p:nvPicPr>
        <p:blipFill>
          <a:blip r:embed="rId11">
            <a:alphaModFix/>
          </a:blip>
          <a:stretch>
            <a:fillRect/>
          </a:stretch>
        </p:blipFill>
        <p:spPr>
          <a:xfrm>
            <a:off x="7325813" y="3947669"/>
            <a:ext cx="1030375" cy="1062781"/>
          </a:xfrm>
          <a:prstGeom prst="rect">
            <a:avLst/>
          </a:prstGeom>
          <a:noFill/>
          <a:ln>
            <a:noFill/>
          </a:ln>
        </p:spPr>
      </p:pic>
      <p:pic>
        <p:nvPicPr>
          <p:cNvPr id="64" name="Google Shape;64;p13"/>
          <p:cNvPicPr preferRelativeResize="0"/>
          <p:nvPr/>
        </p:nvPicPr>
        <p:blipFill>
          <a:blip r:embed="rId12">
            <a:alphaModFix/>
          </a:blip>
          <a:stretch>
            <a:fillRect/>
          </a:stretch>
        </p:blipFill>
        <p:spPr>
          <a:xfrm>
            <a:off x="93229" y="2053955"/>
            <a:ext cx="965550" cy="750546"/>
          </a:xfrm>
          <a:prstGeom prst="rect">
            <a:avLst/>
          </a:prstGeom>
          <a:noFill/>
          <a:ln>
            <a:noFill/>
          </a:ln>
        </p:spPr>
      </p:pic>
      <p:sp>
        <p:nvSpPr>
          <p:cNvPr id="65" name="Google Shape;65;p13"/>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e" dirty="0"/>
              <a:t>Physique des particules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Hadrons</a:t>
            </a:r>
            <a:endParaRPr/>
          </a:p>
        </p:txBody>
      </p:sp>
      <p:sp>
        <p:nvSpPr>
          <p:cNvPr id="185" name="Google Shape;185;p23"/>
          <p:cNvSpPr txBox="1">
            <a:spLocks noGrp="1"/>
          </p:cNvSpPr>
          <p:nvPr>
            <p:ph type="body" idx="1"/>
          </p:nvPr>
        </p:nvSpPr>
        <p:spPr>
          <a:xfrm>
            <a:off x="311700" y="865325"/>
            <a:ext cx="3999900" cy="4028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000" dirty="0"/>
              <a:t>Charge électric de Proton: </a:t>
            </a:r>
            <a:endParaRPr sz="2000" dirty="0"/>
          </a:p>
          <a:p>
            <a:pPr marL="457200" lvl="0" indent="0" algn="l" rtl="0">
              <a:spcBef>
                <a:spcPts val="1200"/>
              </a:spcBef>
              <a:spcAft>
                <a:spcPts val="0"/>
              </a:spcAft>
              <a:buNone/>
            </a:pPr>
            <a:r>
              <a:rPr lang="de" sz="2000" dirty="0"/>
              <a:t>⅔ +⅔ -⅓ = 1</a:t>
            </a:r>
            <a:endParaRPr sz="2000" dirty="0"/>
          </a:p>
          <a:p>
            <a:pPr marL="457200" lvl="0" indent="0" algn="l" rtl="0">
              <a:spcBef>
                <a:spcPts val="1200"/>
              </a:spcBef>
              <a:spcAft>
                <a:spcPts val="0"/>
              </a:spcAft>
              <a:buNone/>
            </a:pPr>
            <a:r>
              <a:rPr lang="de" sz="2000" dirty="0"/>
              <a:t>u + u + d</a:t>
            </a:r>
            <a:endParaRPr sz="2000" dirty="0"/>
          </a:p>
          <a:p>
            <a:pPr marL="0" lvl="0" indent="0" algn="l" rtl="0">
              <a:spcBef>
                <a:spcPts val="1200"/>
              </a:spcBef>
              <a:spcAft>
                <a:spcPts val="0"/>
              </a:spcAft>
              <a:buNone/>
            </a:pPr>
            <a:r>
              <a:rPr lang="de" sz="2000" dirty="0"/>
              <a:t>Charge électric de Neutron: </a:t>
            </a:r>
            <a:endParaRPr sz="2000" dirty="0"/>
          </a:p>
          <a:p>
            <a:pPr marL="0" lvl="0" indent="0" algn="l" rtl="0">
              <a:spcBef>
                <a:spcPts val="1200"/>
              </a:spcBef>
              <a:spcAft>
                <a:spcPts val="0"/>
              </a:spcAft>
              <a:buNone/>
            </a:pPr>
            <a:r>
              <a:rPr lang="de" sz="2000" dirty="0"/>
              <a:t>	⅔ -⅓ -⅓ = 0</a:t>
            </a:r>
            <a:endParaRPr sz="2000" dirty="0"/>
          </a:p>
          <a:p>
            <a:pPr marL="0" lvl="0" indent="0" algn="l" rtl="0">
              <a:spcBef>
                <a:spcPts val="1200"/>
              </a:spcBef>
              <a:spcAft>
                <a:spcPts val="0"/>
              </a:spcAft>
              <a:buNone/>
            </a:pPr>
            <a:r>
              <a:rPr lang="de" sz="2000" dirty="0"/>
              <a:t>	u + d + d</a:t>
            </a:r>
            <a:endParaRPr sz="2000" dirty="0"/>
          </a:p>
          <a:p>
            <a:pPr marL="0" lvl="0" indent="0" algn="l" rtl="0">
              <a:lnSpc>
                <a:spcPct val="100000"/>
              </a:lnSpc>
              <a:spcBef>
                <a:spcPts val="1200"/>
              </a:spcBef>
              <a:spcAft>
                <a:spcPts val="0"/>
              </a:spcAft>
              <a:buClr>
                <a:schemeClr val="dk1"/>
              </a:buClr>
              <a:buSzPts val="1100"/>
              <a:buFont typeface="Arial"/>
              <a:buNone/>
            </a:pPr>
            <a:r>
              <a:rPr lang="de" sz="2000" dirty="0">
                <a:solidFill>
                  <a:schemeClr val="tx1"/>
                </a:solidFill>
              </a:rPr>
              <a:t>Strong charge for each:</a:t>
            </a:r>
          </a:p>
          <a:p>
            <a:pPr marL="0" lvl="0" indent="0" algn="l" rtl="0">
              <a:lnSpc>
                <a:spcPct val="100000"/>
              </a:lnSpc>
              <a:spcBef>
                <a:spcPts val="1200"/>
              </a:spcBef>
              <a:spcAft>
                <a:spcPts val="0"/>
              </a:spcAft>
              <a:buClr>
                <a:schemeClr val="dk1"/>
              </a:buClr>
              <a:buSzPts val="1100"/>
              <a:buFont typeface="Arial"/>
              <a:buNone/>
            </a:pPr>
            <a:r>
              <a:rPr lang="de" sz="2000" dirty="0">
                <a:solidFill>
                  <a:srgbClr val="0000FF"/>
                </a:solidFill>
              </a:rPr>
              <a:t>blue</a:t>
            </a:r>
            <a:r>
              <a:rPr lang="de" sz="2000" dirty="0"/>
              <a:t> + </a:t>
            </a:r>
            <a:r>
              <a:rPr lang="de" sz="2000" dirty="0">
                <a:solidFill>
                  <a:srgbClr val="FF0000"/>
                </a:solidFill>
              </a:rPr>
              <a:t>red</a:t>
            </a:r>
            <a:r>
              <a:rPr lang="de" sz="2000" dirty="0"/>
              <a:t> + </a:t>
            </a:r>
            <a:r>
              <a:rPr lang="de" sz="2000" dirty="0">
                <a:solidFill>
                  <a:srgbClr val="38761D"/>
                </a:solidFill>
              </a:rPr>
              <a:t>green</a:t>
            </a:r>
            <a:r>
              <a:rPr lang="de" sz="2000" dirty="0"/>
              <a:t> = neutral</a:t>
            </a:r>
            <a:endParaRPr sz="2000" dirty="0"/>
          </a:p>
        </p:txBody>
      </p:sp>
      <p:pic>
        <p:nvPicPr>
          <p:cNvPr id="186" name="Google Shape;186;p23"/>
          <p:cNvPicPr preferRelativeResize="0"/>
          <p:nvPr/>
        </p:nvPicPr>
        <p:blipFill rotWithShape="1">
          <a:blip r:embed="rId3">
            <a:alphaModFix/>
          </a:blip>
          <a:srcRect l="10144"/>
          <a:stretch/>
        </p:blipFill>
        <p:spPr>
          <a:xfrm>
            <a:off x="6054399" y="4750"/>
            <a:ext cx="3089600" cy="5133975"/>
          </a:xfrm>
          <a:prstGeom prst="rect">
            <a:avLst/>
          </a:prstGeom>
          <a:noFill/>
          <a:ln>
            <a:noFill/>
          </a:ln>
        </p:spPr>
      </p:pic>
      <p:pic>
        <p:nvPicPr>
          <p:cNvPr id="187" name="Google Shape;187;p23"/>
          <p:cNvPicPr preferRelativeResize="0"/>
          <p:nvPr/>
        </p:nvPicPr>
        <p:blipFill>
          <a:blip r:embed="rId4">
            <a:alphaModFix/>
          </a:blip>
          <a:stretch>
            <a:fillRect/>
          </a:stretch>
        </p:blipFill>
        <p:spPr>
          <a:xfrm>
            <a:off x="11552400" y="2733825"/>
            <a:ext cx="2041050" cy="2104500"/>
          </a:xfrm>
          <a:prstGeom prst="rect">
            <a:avLst/>
          </a:prstGeom>
          <a:noFill/>
          <a:ln>
            <a:noFill/>
          </a:ln>
        </p:spPr>
      </p:pic>
      <p:pic>
        <p:nvPicPr>
          <p:cNvPr id="188" name="Google Shape;188;p23"/>
          <p:cNvPicPr preferRelativeResize="0"/>
          <p:nvPr/>
        </p:nvPicPr>
        <p:blipFill rotWithShape="1">
          <a:blip r:embed="rId5">
            <a:alphaModFix/>
          </a:blip>
          <a:srcRect l="73174" t="11394"/>
          <a:stretch/>
        </p:blipFill>
        <p:spPr>
          <a:xfrm>
            <a:off x="3631875" y="446850"/>
            <a:ext cx="2422525" cy="4446625"/>
          </a:xfrm>
          <a:prstGeom prst="rect">
            <a:avLst/>
          </a:prstGeom>
          <a:noFill/>
          <a:ln>
            <a:noFill/>
          </a:ln>
        </p:spPr>
      </p:pic>
      <p:cxnSp>
        <p:nvCxnSpPr>
          <p:cNvPr id="189" name="Google Shape;189;p23"/>
          <p:cNvCxnSpPr/>
          <p:nvPr/>
        </p:nvCxnSpPr>
        <p:spPr>
          <a:xfrm rot="10800000" flipH="1">
            <a:off x="12440925" y="3777338"/>
            <a:ext cx="264000" cy="173400"/>
          </a:xfrm>
          <a:prstGeom prst="straightConnector1">
            <a:avLst/>
          </a:prstGeom>
          <a:noFill/>
          <a:ln w="28575" cap="flat" cmpd="sng">
            <a:solidFill>
              <a:srgbClr val="FF0000"/>
            </a:solidFill>
            <a:prstDash val="solid"/>
            <a:round/>
            <a:headEnd type="none" w="med" len="med"/>
            <a:tailEnd type="stealth" w="med" len="med"/>
          </a:ln>
        </p:spPr>
      </p:cxnSp>
      <p:cxnSp>
        <p:nvCxnSpPr>
          <p:cNvPr id="190" name="Google Shape;190;p23"/>
          <p:cNvCxnSpPr/>
          <p:nvPr/>
        </p:nvCxnSpPr>
        <p:spPr>
          <a:xfrm flipH="1">
            <a:off x="12436000" y="3621513"/>
            <a:ext cx="2400" cy="329100"/>
          </a:xfrm>
          <a:prstGeom prst="straightConnector1">
            <a:avLst/>
          </a:prstGeom>
          <a:noFill/>
          <a:ln w="28575" cap="flat" cmpd="sng">
            <a:solidFill>
              <a:srgbClr val="1C4587"/>
            </a:solidFill>
            <a:prstDash val="solid"/>
            <a:round/>
            <a:headEnd type="none" w="med" len="med"/>
            <a:tailEnd type="stealth" w="med" len="med"/>
          </a:ln>
        </p:spPr>
      </p:cxnSp>
      <p:cxnSp>
        <p:nvCxnSpPr>
          <p:cNvPr id="191" name="Google Shape;191;p23"/>
          <p:cNvCxnSpPr/>
          <p:nvPr/>
        </p:nvCxnSpPr>
        <p:spPr>
          <a:xfrm rot="10800000">
            <a:off x="12435800" y="3616563"/>
            <a:ext cx="271500" cy="168300"/>
          </a:xfrm>
          <a:prstGeom prst="straightConnector1">
            <a:avLst/>
          </a:prstGeom>
          <a:noFill/>
          <a:ln w="28575" cap="flat" cmpd="sng">
            <a:solidFill>
              <a:srgbClr val="6AA84F"/>
            </a:solidFill>
            <a:prstDash val="solid"/>
            <a:round/>
            <a:headEnd type="none" w="med" len="med"/>
            <a:tailEnd type="stealth"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Leptons</a:t>
            </a:r>
            <a:endParaRPr/>
          </a:p>
        </p:txBody>
      </p:sp>
      <p:sp>
        <p:nvSpPr>
          <p:cNvPr id="197" name="Google Shape;197;p24"/>
          <p:cNvSpPr txBox="1">
            <a:spLocks noGrp="1"/>
          </p:cNvSpPr>
          <p:nvPr>
            <p:ph type="body" idx="1"/>
          </p:nvPr>
        </p:nvSpPr>
        <p:spPr>
          <a:xfrm>
            <a:off x="311700" y="865325"/>
            <a:ext cx="5394706" cy="3703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000" dirty="0"/>
              <a:t>Electron, Muon, and Tau:</a:t>
            </a:r>
            <a:endParaRPr sz="2000" dirty="0"/>
          </a:p>
          <a:p>
            <a:pPr marL="457200" lvl="0" indent="-317500" algn="l" rtl="0">
              <a:spcBef>
                <a:spcPts val="1200"/>
              </a:spcBef>
              <a:spcAft>
                <a:spcPts val="0"/>
              </a:spcAft>
              <a:buSzPts val="1400"/>
              <a:buChar char="●"/>
            </a:pPr>
            <a:r>
              <a:rPr lang="de" sz="2000" dirty="0"/>
              <a:t>No strong charge</a:t>
            </a:r>
            <a:endParaRPr lang="fr-FR" sz="2000" dirty="0"/>
          </a:p>
          <a:p>
            <a:pPr marL="457200" lvl="0" indent="-317500" algn="l" rtl="0">
              <a:spcBef>
                <a:spcPts val="0"/>
              </a:spcBef>
              <a:spcAft>
                <a:spcPts val="0"/>
              </a:spcAft>
              <a:buSzPts val="1400"/>
              <a:buChar char="●"/>
            </a:pPr>
            <a:r>
              <a:rPr lang="fr-FR" sz="2000" dirty="0" err="1"/>
              <a:t>Negative</a:t>
            </a:r>
            <a:r>
              <a:rPr lang="fr-FR" sz="2000" dirty="0"/>
              <a:t> </a:t>
            </a:r>
            <a:r>
              <a:rPr lang="fr-FR" sz="2000" dirty="0" err="1"/>
              <a:t>electric</a:t>
            </a:r>
            <a:r>
              <a:rPr lang="fr-FR" sz="2000" dirty="0"/>
              <a:t> charge</a:t>
            </a:r>
          </a:p>
          <a:p>
            <a:pPr marL="457200" lvl="0" indent="-317500" algn="l" rtl="0">
              <a:spcBef>
                <a:spcPts val="0"/>
              </a:spcBef>
              <a:spcAft>
                <a:spcPts val="0"/>
              </a:spcAft>
              <a:buSzPts val="1400"/>
              <a:buChar char="●"/>
            </a:pPr>
            <a:r>
              <a:rPr lang="en-US" sz="2000" dirty="0"/>
              <a:t>Weak charge</a:t>
            </a:r>
            <a:endParaRPr sz="2000" dirty="0"/>
          </a:p>
          <a:p>
            <a:pPr marL="0" lvl="0" indent="0" algn="l" rtl="0">
              <a:spcBef>
                <a:spcPts val="1200"/>
              </a:spcBef>
              <a:spcAft>
                <a:spcPts val="0"/>
              </a:spcAft>
              <a:buNone/>
            </a:pPr>
            <a:r>
              <a:rPr lang="de" sz="2000" dirty="0"/>
              <a:t>Neutrinos :</a:t>
            </a:r>
            <a:endParaRPr sz="2000" dirty="0"/>
          </a:p>
          <a:p>
            <a:pPr marL="457200" lvl="0" indent="-317500" algn="l" rtl="0">
              <a:spcBef>
                <a:spcPts val="1200"/>
              </a:spcBef>
              <a:spcAft>
                <a:spcPts val="0"/>
              </a:spcAft>
              <a:buSzPts val="1400"/>
              <a:buChar char="●"/>
            </a:pPr>
            <a:r>
              <a:rPr lang="de" sz="2000" dirty="0"/>
              <a:t>No strong charge</a:t>
            </a:r>
            <a:endParaRPr lang="fr-FR" sz="2000" dirty="0"/>
          </a:p>
          <a:p>
            <a:pPr marL="457200" lvl="0" indent="-317500" algn="l" rtl="0">
              <a:spcBef>
                <a:spcPts val="0"/>
              </a:spcBef>
              <a:spcAft>
                <a:spcPts val="0"/>
              </a:spcAft>
              <a:buSzPts val="1400"/>
              <a:buChar char="●"/>
            </a:pPr>
            <a:r>
              <a:rPr lang="en-US" sz="2000" dirty="0"/>
              <a:t>No electric charge</a:t>
            </a:r>
            <a:endParaRPr sz="2000" dirty="0"/>
          </a:p>
          <a:p>
            <a:pPr marL="457200" lvl="0" indent="-317500" algn="l" rtl="0">
              <a:spcBef>
                <a:spcPts val="0"/>
              </a:spcBef>
              <a:spcAft>
                <a:spcPts val="0"/>
              </a:spcAft>
              <a:buSzPts val="1400"/>
              <a:buChar char="●"/>
            </a:pPr>
            <a:r>
              <a:rPr lang="en-US" sz="2000" dirty="0"/>
              <a:t>Weak charge</a:t>
            </a:r>
            <a:endParaRPr sz="2000" dirty="0"/>
          </a:p>
          <a:p>
            <a:pPr marL="457200" lvl="0" indent="-317500" algn="l" rtl="0">
              <a:spcBef>
                <a:spcPts val="0"/>
              </a:spcBef>
              <a:spcAft>
                <a:spcPts val="0"/>
              </a:spcAft>
              <a:buSzPts val="1400"/>
              <a:buChar char="●"/>
            </a:pPr>
            <a:r>
              <a:rPr lang="de" sz="2000" i="1" dirty="0"/>
              <a:t>Really</a:t>
            </a:r>
            <a:r>
              <a:rPr lang="de" sz="2000" dirty="0"/>
              <a:t> low mass</a:t>
            </a:r>
            <a:endParaRPr sz="2000" dirty="0"/>
          </a:p>
        </p:txBody>
      </p:sp>
      <p:pic>
        <p:nvPicPr>
          <p:cNvPr id="199" name="Google Shape;199;p24"/>
          <p:cNvPicPr preferRelativeResize="0"/>
          <p:nvPr/>
        </p:nvPicPr>
        <p:blipFill rotWithShape="1">
          <a:blip r:embed="rId3">
            <a:alphaModFix/>
          </a:blip>
          <a:srcRect l="9321"/>
          <a:stretch/>
        </p:blipFill>
        <p:spPr>
          <a:xfrm>
            <a:off x="5879225" y="4750"/>
            <a:ext cx="3264775" cy="5133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Les Trois Générations</a:t>
            </a:r>
            <a:endParaRPr dirty="0"/>
          </a:p>
        </p:txBody>
      </p:sp>
      <p:sp>
        <p:nvSpPr>
          <p:cNvPr id="205" name="Google Shape;205;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2000" dirty="0"/>
              <a:t>Our world is essentially made up of the 1</a:t>
            </a:r>
            <a:r>
              <a:rPr lang="en-US" sz="2000" baseline="30000" dirty="0"/>
              <a:t>st</a:t>
            </a:r>
            <a:r>
              <a:rPr lang="en-US" sz="2000" dirty="0"/>
              <a:t> generation</a:t>
            </a:r>
            <a:endParaRPr sz="2000" dirty="0"/>
          </a:p>
          <a:p>
            <a:pPr marL="0" lvl="0" indent="0" algn="l" rtl="0">
              <a:spcBef>
                <a:spcPts val="1200"/>
              </a:spcBef>
              <a:spcAft>
                <a:spcPts val="0"/>
              </a:spcAft>
              <a:buNone/>
            </a:pPr>
            <a:r>
              <a:rPr lang="en-US" sz="2000" dirty="0"/>
              <a:t>The 2</a:t>
            </a:r>
            <a:r>
              <a:rPr lang="en-US" sz="2000" baseline="30000" dirty="0"/>
              <a:t>nd</a:t>
            </a:r>
            <a:r>
              <a:rPr lang="en-US" sz="2000" dirty="0"/>
              <a:t> and 3</a:t>
            </a:r>
            <a:r>
              <a:rPr lang="en-US" sz="2000" baseline="30000" dirty="0"/>
              <a:t>rd</a:t>
            </a:r>
            <a:r>
              <a:rPr lang="en-US" sz="2000" dirty="0"/>
              <a:t> generations are like heavier copies</a:t>
            </a:r>
            <a:endParaRPr sz="2000" dirty="0"/>
          </a:p>
          <a:p>
            <a:pPr marL="0" lvl="0" indent="0" algn="l" rtl="0">
              <a:spcBef>
                <a:spcPts val="1200"/>
              </a:spcBef>
              <a:spcAft>
                <a:spcPts val="1200"/>
              </a:spcAft>
              <a:buNone/>
            </a:pPr>
            <a:r>
              <a:rPr lang="de" sz="2000" dirty="0"/>
              <a:t>Heavier particles can </a:t>
            </a:r>
            <a:r>
              <a:rPr lang="de" sz="2000" i="1" dirty="0"/>
              <a:t>decay</a:t>
            </a:r>
            <a:r>
              <a:rPr lang="de" sz="2000" dirty="0"/>
              <a:t> into lighter particles</a:t>
            </a:r>
            <a:endParaRPr sz="2000" dirty="0">
              <a:solidFill>
                <a:srgbClr val="FF0000"/>
              </a:solidFill>
            </a:endParaRPr>
          </a:p>
        </p:txBody>
      </p:sp>
      <p:sp>
        <p:nvSpPr>
          <p:cNvPr id="206" name="Google Shape;206;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7" name="Google Shape;207;p25"/>
          <p:cNvPicPr preferRelativeResize="0"/>
          <p:nvPr/>
        </p:nvPicPr>
        <p:blipFill>
          <a:blip r:embed="rId3">
            <a:alphaModFix/>
          </a:blip>
          <a:stretch>
            <a:fillRect/>
          </a:stretch>
        </p:blipFill>
        <p:spPr>
          <a:xfrm>
            <a:off x="4572000" y="705390"/>
            <a:ext cx="4320000" cy="3732719"/>
          </a:xfrm>
          <a:prstGeom prst="rect">
            <a:avLst/>
          </a:prstGeom>
          <a:noFill/>
          <a:ln>
            <a:noFill/>
          </a:ln>
        </p:spPr>
      </p:pic>
      <p:sp>
        <p:nvSpPr>
          <p:cNvPr id="208" name="Google Shape;208;p25"/>
          <p:cNvSpPr txBox="1"/>
          <p:nvPr/>
        </p:nvSpPr>
        <p:spPr>
          <a:xfrm>
            <a:off x="5608850" y="627675"/>
            <a:ext cx="7089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Quarks</a:t>
            </a:r>
            <a:endParaRPr sz="1200">
              <a:solidFill>
                <a:schemeClr val="dk2"/>
              </a:solidFill>
              <a:highlight>
                <a:schemeClr val="lt1"/>
              </a:highlight>
            </a:endParaRPr>
          </a:p>
        </p:txBody>
      </p:sp>
      <p:sp>
        <p:nvSpPr>
          <p:cNvPr id="209" name="Google Shape;209;p25"/>
          <p:cNvSpPr txBox="1"/>
          <p:nvPr/>
        </p:nvSpPr>
        <p:spPr>
          <a:xfrm>
            <a:off x="7544325" y="627675"/>
            <a:ext cx="87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 Leptons </a:t>
            </a:r>
            <a:endParaRPr sz="1200">
              <a:solidFill>
                <a:schemeClr val="dk2"/>
              </a:solidFill>
              <a:highlight>
                <a:schemeClr val="lt1"/>
              </a:highlight>
            </a:endParaRPr>
          </a:p>
        </p:txBody>
      </p:sp>
      <p:sp>
        <p:nvSpPr>
          <p:cNvPr id="210" name="Google Shape;210;p25"/>
          <p:cNvSpPr txBox="1"/>
          <p:nvPr/>
        </p:nvSpPr>
        <p:spPr>
          <a:xfrm rot="-5400000">
            <a:off x="4109480" y="2322500"/>
            <a:ext cx="12384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3 Générations</a:t>
            </a:r>
            <a:endParaRPr sz="1200">
              <a:solidFill>
                <a:schemeClr val="dk2"/>
              </a:solidFill>
              <a:highlight>
                <a:schemeClr val="lt1"/>
              </a:highlight>
            </a:endParaRPr>
          </a:p>
        </p:txBody>
      </p:sp>
      <p:sp>
        <p:nvSpPr>
          <p:cNvPr id="211" name="Google Shape;211;p25"/>
          <p:cNvSpPr/>
          <p:nvPr/>
        </p:nvSpPr>
        <p:spPr>
          <a:xfrm>
            <a:off x="4937475" y="901350"/>
            <a:ext cx="2976600" cy="1074000"/>
          </a:xfrm>
          <a:prstGeom prst="rect">
            <a:avLst/>
          </a:prstGeom>
          <a:noFill/>
          <a:ln w="38100" cap="flat" cmpd="sng">
            <a:solidFill>
              <a:srgbClr val="52B92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Antiparticles</a:t>
            </a:r>
            <a:endParaRPr dirty="0"/>
          </a:p>
        </p:txBody>
      </p:sp>
      <p:sp>
        <p:nvSpPr>
          <p:cNvPr id="217" name="Google Shape;217;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000" dirty="0"/>
              <a:t>For each particle there is an antiparticle with…</a:t>
            </a:r>
            <a:endParaRPr sz="2000" dirty="0"/>
          </a:p>
          <a:p>
            <a:pPr marL="457200" lvl="0" indent="-317500" algn="l" rtl="0">
              <a:spcBef>
                <a:spcPts val="1200"/>
              </a:spcBef>
              <a:spcAft>
                <a:spcPts val="0"/>
              </a:spcAft>
              <a:buSzPts val="1400"/>
              <a:buChar char="●"/>
            </a:pPr>
            <a:r>
              <a:rPr lang="en-US" sz="2000" dirty="0"/>
              <a:t>Same mass</a:t>
            </a:r>
            <a:endParaRPr sz="2000" dirty="0"/>
          </a:p>
          <a:p>
            <a:pPr marL="457200" lvl="0" indent="-317500" algn="l" rtl="0">
              <a:spcBef>
                <a:spcPts val="0"/>
              </a:spcBef>
              <a:spcAft>
                <a:spcPts val="0"/>
              </a:spcAft>
              <a:buSzPts val="1400"/>
              <a:buChar char="●"/>
            </a:pPr>
            <a:r>
              <a:rPr lang="en-US" sz="2000" dirty="0"/>
              <a:t>Same lifetime</a:t>
            </a:r>
            <a:endParaRPr sz="2000" dirty="0"/>
          </a:p>
          <a:p>
            <a:pPr marL="457200" lvl="0" indent="-317500" algn="l" rtl="0">
              <a:spcBef>
                <a:spcPts val="0"/>
              </a:spcBef>
              <a:spcAft>
                <a:spcPts val="0"/>
              </a:spcAft>
              <a:buSzPts val="1400"/>
              <a:buChar char="●"/>
            </a:pPr>
            <a:r>
              <a:rPr lang="en-US" sz="2000" dirty="0"/>
              <a:t>Inverse charges:</a:t>
            </a:r>
            <a:endParaRPr sz="2000" dirty="0"/>
          </a:p>
          <a:p>
            <a:pPr marL="914400" lvl="1" indent="-304800" algn="l" rtl="0">
              <a:spcBef>
                <a:spcPts val="0"/>
              </a:spcBef>
              <a:spcAft>
                <a:spcPts val="0"/>
              </a:spcAft>
              <a:buSzPts val="1200"/>
              <a:buChar char="○"/>
            </a:pPr>
            <a:r>
              <a:rPr lang="en-US" sz="2000" dirty="0"/>
              <a:t>Electric</a:t>
            </a:r>
            <a:endParaRPr sz="2000" dirty="0"/>
          </a:p>
          <a:p>
            <a:pPr marL="914400" lvl="1" indent="-304800" algn="l" rtl="0">
              <a:spcBef>
                <a:spcPts val="0"/>
              </a:spcBef>
              <a:spcAft>
                <a:spcPts val="0"/>
              </a:spcAft>
              <a:buSzPts val="1200"/>
              <a:buChar char="○"/>
            </a:pPr>
            <a:r>
              <a:rPr lang="en-US" sz="2000" dirty="0"/>
              <a:t>Strong</a:t>
            </a:r>
            <a:endParaRPr sz="2000" dirty="0"/>
          </a:p>
          <a:p>
            <a:pPr marL="914400" lvl="1" indent="-304800" algn="l" rtl="0">
              <a:spcBef>
                <a:spcPts val="0"/>
              </a:spcBef>
              <a:spcAft>
                <a:spcPts val="0"/>
              </a:spcAft>
              <a:buSzPts val="1200"/>
              <a:buChar char="○"/>
            </a:pPr>
            <a:r>
              <a:rPr lang="de" sz="2000" dirty="0"/>
              <a:t>Weak</a:t>
            </a:r>
            <a:endParaRPr sz="2000" dirty="0"/>
          </a:p>
        </p:txBody>
      </p:sp>
      <p:sp>
        <p:nvSpPr>
          <p:cNvPr id="218" name="Google Shape;218;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9" name="Google Shape;219;p26"/>
          <p:cNvPicPr preferRelativeResize="0"/>
          <p:nvPr/>
        </p:nvPicPr>
        <p:blipFill>
          <a:blip r:embed="rId3">
            <a:alphaModFix/>
          </a:blip>
          <a:stretch>
            <a:fillRect/>
          </a:stretch>
        </p:blipFill>
        <p:spPr>
          <a:xfrm>
            <a:off x="4572000" y="671953"/>
            <a:ext cx="4320000" cy="3799593"/>
          </a:xfrm>
          <a:prstGeom prst="rect">
            <a:avLst/>
          </a:prstGeom>
          <a:noFill/>
          <a:ln>
            <a:noFill/>
          </a:ln>
        </p:spPr>
      </p:pic>
      <p:sp>
        <p:nvSpPr>
          <p:cNvPr id="220" name="Google Shape;220;p26"/>
          <p:cNvSpPr txBox="1"/>
          <p:nvPr/>
        </p:nvSpPr>
        <p:spPr>
          <a:xfrm>
            <a:off x="5466700" y="627675"/>
            <a:ext cx="9459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Antiquarks</a:t>
            </a:r>
            <a:endParaRPr sz="1200">
              <a:solidFill>
                <a:schemeClr val="dk2"/>
              </a:solidFill>
              <a:highlight>
                <a:schemeClr val="lt1"/>
              </a:highlight>
            </a:endParaRPr>
          </a:p>
        </p:txBody>
      </p:sp>
      <p:sp>
        <p:nvSpPr>
          <p:cNvPr id="221" name="Google Shape;221;p26"/>
          <p:cNvSpPr txBox="1"/>
          <p:nvPr/>
        </p:nvSpPr>
        <p:spPr>
          <a:xfrm>
            <a:off x="7404544" y="627675"/>
            <a:ext cx="10773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 Antileptons </a:t>
            </a:r>
            <a:endParaRPr sz="1200">
              <a:solidFill>
                <a:schemeClr val="dk2"/>
              </a:solidFill>
              <a:highlight>
                <a:schemeClr val="lt1"/>
              </a:highlight>
            </a:endParaRPr>
          </a:p>
        </p:txBody>
      </p:sp>
      <p:sp>
        <p:nvSpPr>
          <p:cNvPr id="222" name="Google Shape;222;p26"/>
          <p:cNvSpPr txBox="1"/>
          <p:nvPr/>
        </p:nvSpPr>
        <p:spPr>
          <a:xfrm rot="-5400000">
            <a:off x="4109480" y="2322500"/>
            <a:ext cx="12384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highlight>
                  <a:schemeClr val="lt1"/>
                </a:highlight>
              </a:rPr>
              <a:t>3 Générations</a:t>
            </a:r>
            <a:endParaRPr sz="1200">
              <a:solidFill>
                <a:schemeClr val="dk2"/>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solidFill>
                  <a:srgbClr val="000000"/>
                </a:solidFill>
              </a:rPr>
              <a:t>Interactions</a:t>
            </a:r>
            <a:endParaRPr>
              <a:solidFill>
                <a:srgbClr val="000000"/>
              </a:solidFill>
            </a:endParaRPr>
          </a:p>
        </p:txBody>
      </p:sp>
      <p:sp>
        <p:nvSpPr>
          <p:cNvPr id="228" name="Google Shape;228;p27"/>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de" sz="2150" dirty="0">
                <a:solidFill>
                  <a:srgbClr val="000000"/>
                </a:solidFill>
              </a:rPr>
              <a:t>These things can happen when particles interact:</a:t>
            </a:r>
            <a:endParaRPr sz="2400" dirty="0">
              <a:solidFill>
                <a:srgbClr val="000000"/>
              </a:solidFill>
            </a:endParaRPr>
          </a:p>
          <a:p>
            <a:pPr marL="457200" lvl="0" indent="-355600" algn="l" rtl="0">
              <a:lnSpc>
                <a:spcPct val="90000"/>
              </a:lnSpc>
              <a:spcBef>
                <a:spcPts val="500"/>
              </a:spcBef>
              <a:spcAft>
                <a:spcPts val="0"/>
              </a:spcAft>
              <a:buClr>
                <a:srgbClr val="000000"/>
              </a:buClr>
              <a:buSzPts val="2000"/>
              <a:buChar char="●"/>
            </a:pPr>
            <a:r>
              <a:rPr lang="de" sz="2000" dirty="0">
                <a:solidFill>
                  <a:srgbClr val="000000"/>
                </a:solidFill>
              </a:rPr>
              <a:t>Attraction</a:t>
            </a:r>
            <a:endParaRPr sz="2000" dirty="0">
              <a:solidFill>
                <a:srgbClr val="000000"/>
              </a:solidFill>
            </a:endParaRPr>
          </a:p>
          <a:p>
            <a:pPr marL="457200" lvl="0" indent="-355600" algn="l" rtl="0">
              <a:lnSpc>
                <a:spcPct val="90000"/>
              </a:lnSpc>
              <a:spcBef>
                <a:spcPts val="0"/>
              </a:spcBef>
              <a:spcAft>
                <a:spcPts val="0"/>
              </a:spcAft>
              <a:buClr>
                <a:srgbClr val="000000"/>
              </a:buClr>
              <a:buSzPts val="2000"/>
              <a:buChar char="●"/>
            </a:pPr>
            <a:r>
              <a:rPr lang="de" sz="2000" dirty="0">
                <a:solidFill>
                  <a:srgbClr val="000000"/>
                </a:solidFill>
              </a:rPr>
              <a:t>Repulsion</a:t>
            </a:r>
            <a:endParaRPr sz="2000" dirty="0">
              <a:solidFill>
                <a:srgbClr val="000000"/>
              </a:solidFill>
            </a:endParaRPr>
          </a:p>
          <a:p>
            <a:pPr marL="457200" lvl="0" indent="-355600" algn="l" rtl="0">
              <a:lnSpc>
                <a:spcPct val="90000"/>
              </a:lnSpc>
              <a:spcBef>
                <a:spcPts val="0"/>
              </a:spcBef>
              <a:spcAft>
                <a:spcPts val="0"/>
              </a:spcAft>
              <a:buClr>
                <a:srgbClr val="000000"/>
              </a:buClr>
              <a:buSzPts val="2000"/>
              <a:buChar char="●"/>
            </a:pPr>
            <a:r>
              <a:rPr lang="de" sz="2000" dirty="0">
                <a:solidFill>
                  <a:srgbClr val="000000"/>
                </a:solidFill>
              </a:rPr>
              <a:t>Production of particles</a:t>
            </a:r>
            <a:endParaRPr sz="2000" dirty="0">
              <a:solidFill>
                <a:srgbClr val="000000"/>
              </a:solidFill>
            </a:endParaRPr>
          </a:p>
          <a:p>
            <a:pPr marL="457200" lvl="0" indent="-355600" algn="l" rtl="0">
              <a:lnSpc>
                <a:spcPct val="90000"/>
              </a:lnSpc>
              <a:spcBef>
                <a:spcPts val="0"/>
              </a:spcBef>
              <a:spcAft>
                <a:spcPts val="0"/>
              </a:spcAft>
              <a:buClr>
                <a:srgbClr val="000000"/>
              </a:buClr>
              <a:buSzPts val="2000"/>
              <a:buChar char="●"/>
            </a:pPr>
            <a:r>
              <a:rPr lang="de" sz="2000" dirty="0">
                <a:solidFill>
                  <a:srgbClr val="000000"/>
                </a:solidFill>
              </a:rPr>
              <a:t>Transformation of particles</a:t>
            </a:r>
            <a:endParaRPr sz="2000" dirty="0">
              <a:solidFill>
                <a:srgbClr val="000000"/>
              </a:solidFill>
            </a:endParaRPr>
          </a:p>
          <a:p>
            <a:pPr marL="0" lvl="0" indent="0" algn="l" rtl="0">
              <a:lnSpc>
                <a:spcPct val="90000"/>
              </a:lnSpc>
              <a:spcBef>
                <a:spcPts val="500"/>
              </a:spcBef>
              <a:spcAft>
                <a:spcPts val="0"/>
              </a:spcAft>
              <a:buNone/>
            </a:pPr>
            <a:endParaRPr sz="2000" dirty="0">
              <a:solidFill>
                <a:srgbClr val="000000"/>
              </a:solidFill>
            </a:endParaRPr>
          </a:p>
          <a:p>
            <a:pPr marL="0" lvl="0" indent="0" algn="l" rtl="0">
              <a:lnSpc>
                <a:spcPct val="90000"/>
              </a:lnSpc>
              <a:spcBef>
                <a:spcPts val="500"/>
              </a:spcBef>
              <a:spcAft>
                <a:spcPts val="0"/>
              </a:spcAft>
              <a:buNone/>
            </a:pPr>
            <a:endParaRPr sz="2000" dirty="0">
              <a:solidFill>
                <a:srgbClr val="000000"/>
              </a:solidFill>
            </a:endParaRPr>
          </a:p>
          <a:p>
            <a:pPr marL="0" lvl="0" indent="0" algn="l" rtl="0">
              <a:spcBef>
                <a:spcPts val="0"/>
              </a:spcBef>
              <a:spcAft>
                <a:spcPts val="12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8"/>
          <p:cNvPicPr preferRelativeResize="0"/>
          <p:nvPr/>
        </p:nvPicPr>
        <p:blipFill rotWithShape="1">
          <a:blip r:embed="rId3">
            <a:alphaModFix/>
          </a:blip>
          <a:srcRect l="75680"/>
          <a:stretch/>
        </p:blipFill>
        <p:spPr>
          <a:xfrm>
            <a:off x="136375" y="1901150"/>
            <a:ext cx="385300" cy="399450"/>
          </a:xfrm>
          <a:prstGeom prst="rect">
            <a:avLst/>
          </a:prstGeom>
          <a:noFill/>
          <a:ln>
            <a:noFill/>
          </a:ln>
        </p:spPr>
      </p:pic>
      <p:pic>
        <p:nvPicPr>
          <p:cNvPr id="234" name="Google Shape;234;p28"/>
          <p:cNvPicPr preferRelativeResize="0"/>
          <p:nvPr/>
        </p:nvPicPr>
        <p:blipFill rotWithShape="1">
          <a:blip r:embed="rId3">
            <a:alphaModFix/>
          </a:blip>
          <a:srcRect l="49781" r="25899"/>
          <a:stretch/>
        </p:blipFill>
        <p:spPr>
          <a:xfrm>
            <a:off x="136375" y="3089750"/>
            <a:ext cx="385300" cy="399450"/>
          </a:xfrm>
          <a:prstGeom prst="rect">
            <a:avLst/>
          </a:prstGeom>
          <a:noFill/>
          <a:ln>
            <a:noFill/>
          </a:ln>
        </p:spPr>
      </p:pic>
      <p:pic>
        <p:nvPicPr>
          <p:cNvPr id="235" name="Google Shape;235;p28"/>
          <p:cNvPicPr preferRelativeResize="0"/>
          <p:nvPr/>
        </p:nvPicPr>
        <p:blipFill rotWithShape="1">
          <a:blip r:embed="rId3">
            <a:alphaModFix/>
          </a:blip>
          <a:srcRect l="24465" r="51214"/>
          <a:stretch/>
        </p:blipFill>
        <p:spPr>
          <a:xfrm>
            <a:off x="136375" y="2295725"/>
            <a:ext cx="385300" cy="399450"/>
          </a:xfrm>
          <a:prstGeom prst="rect">
            <a:avLst/>
          </a:prstGeom>
          <a:noFill/>
          <a:ln>
            <a:noFill/>
          </a:ln>
        </p:spPr>
      </p:pic>
      <p:pic>
        <p:nvPicPr>
          <p:cNvPr id="236" name="Google Shape;236;p28"/>
          <p:cNvPicPr preferRelativeResize="0"/>
          <p:nvPr/>
        </p:nvPicPr>
        <p:blipFill rotWithShape="1">
          <a:blip r:embed="rId3">
            <a:alphaModFix/>
          </a:blip>
          <a:srcRect l="-689" r="75151" b="-10"/>
          <a:stretch/>
        </p:blipFill>
        <p:spPr>
          <a:xfrm>
            <a:off x="128787" y="2693538"/>
            <a:ext cx="400475" cy="399446"/>
          </a:xfrm>
          <a:prstGeom prst="rect">
            <a:avLst/>
          </a:prstGeom>
          <a:noFill/>
          <a:ln>
            <a:noFill/>
          </a:ln>
        </p:spPr>
      </p:pic>
      <p:sp>
        <p:nvSpPr>
          <p:cNvPr id="237" name="Google Shape;237;p2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solidFill>
                  <a:srgbClr val="000000"/>
                </a:solidFill>
              </a:rPr>
              <a:t>Les Quatre Interactions Élémentaires</a:t>
            </a:r>
            <a:endParaRPr>
              <a:solidFill>
                <a:srgbClr val="000000"/>
              </a:solidFill>
            </a:endParaRPr>
          </a:p>
        </p:txBody>
      </p:sp>
      <p:sp>
        <p:nvSpPr>
          <p:cNvPr id="238" name="Google Shape;238;p28"/>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de" sz="2150">
                <a:solidFill>
                  <a:schemeClr val="dk1"/>
                </a:solidFill>
              </a:rPr>
              <a:t>A chaque type de charge correspond un type d'interaction:</a:t>
            </a: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spcBef>
                <a:spcPts val="0"/>
              </a:spcBef>
              <a:spcAft>
                <a:spcPts val="1200"/>
              </a:spcAft>
              <a:buNone/>
            </a:pPr>
            <a:endParaRPr/>
          </a:p>
        </p:txBody>
      </p:sp>
      <p:graphicFrame>
        <p:nvGraphicFramePr>
          <p:cNvPr id="239" name="Google Shape;239;p28"/>
          <p:cNvGraphicFramePr/>
          <p:nvPr/>
        </p:nvGraphicFramePr>
        <p:xfrm>
          <a:off x="136375" y="1504950"/>
          <a:ext cx="8845275" cy="1981050"/>
        </p:xfrm>
        <a:graphic>
          <a:graphicData uri="http://schemas.openxmlformats.org/drawingml/2006/table">
            <a:tbl>
              <a:tblPr>
                <a:noFill/>
                <a:tableStyleId>{35E41234-2923-4178-8B83-7D9EA780F876}</a:tableStyleId>
              </a:tblPr>
              <a:tblGrid>
                <a:gridCol w="386900">
                  <a:extLst>
                    <a:ext uri="{9D8B030D-6E8A-4147-A177-3AD203B41FA5}">
                      <a16:colId xmlns:a16="http://schemas.microsoft.com/office/drawing/2014/main" val="20000"/>
                    </a:ext>
                  </a:extLst>
                </a:gridCol>
                <a:gridCol w="3010275">
                  <a:extLst>
                    <a:ext uri="{9D8B030D-6E8A-4147-A177-3AD203B41FA5}">
                      <a16:colId xmlns:a16="http://schemas.microsoft.com/office/drawing/2014/main" val="20001"/>
                    </a:ext>
                  </a:extLst>
                </a:gridCol>
                <a:gridCol w="2600100">
                  <a:extLst>
                    <a:ext uri="{9D8B030D-6E8A-4147-A177-3AD203B41FA5}">
                      <a16:colId xmlns:a16="http://schemas.microsoft.com/office/drawing/2014/main" val="20002"/>
                    </a:ext>
                  </a:extLst>
                </a:gridCol>
                <a:gridCol w="28480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r>
                        <a:rPr lang="de" b="1"/>
                        <a:t>Charge</a:t>
                      </a:r>
                      <a:endParaRPr b="1"/>
                    </a:p>
                  </a:txBody>
                  <a:tcPr marL="91425" marR="91425" marT="91425" marB="91425"/>
                </a:tc>
                <a:tc>
                  <a:txBody>
                    <a:bodyPr/>
                    <a:lstStyle/>
                    <a:p>
                      <a:pPr marL="0" lvl="0" indent="0" algn="l" rtl="0">
                        <a:spcBef>
                          <a:spcPts val="0"/>
                        </a:spcBef>
                        <a:spcAft>
                          <a:spcPts val="0"/>
                        </a:spcAft>
                        <a:buNone/>
                      </a:pPr>
                      <a:r>
                        <a:rPr lang="de" b="1"/>
                        <a:t>Interaction</a:t>
                      </a:r>
                      <a:endParaRPr b="1"/>
                    </a:p>
                  </a:txBody>
                  <a:tcPr marL="91425" marR="91425" marT="91425" marB="91425"/>
                </a:tc>
                <a:tc>
                  <a:txBody>
                    <a:bodyPr/>
                    <a:lstStyle/>
                    <a:p>
                      <a:pPr marL="0" lvl="0" indent="0" algn="l" rtl="0">
                        <a:spcBef>
                          <a:spcPts val="0"/>
                        </a:spcBef>
                        <a:spcAft>
                          <a:spcPts val="0"/>
                        </a:spcAft>
                        <a:buNone/>
                      </a:pP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Mass (Masse)</a:t>
                      </a:r>
                      <a:endParaRPr/>
                    </a:p>
                  </a:txBody>
                  <a:tcPr marL="91425" marR="91425" marT="91425" marB="91425"/>
                </a:tc>
                <a:tc>
                  <a:txBody>
                    <a:bodyPr/>
                    <a:lstStyle/>
                    <a:p>
                      <a:pPr marL="0" lvl="0" indent="0" algn="l" rtl="0">
                        <a:spcBef>
                          <a:spcPts val="0"/>
                        </a:spcBef>
                        <a:spcAft>
                          <a:spcPts val="0"/>
                        </a:spcAft>
                        <a:buNone/>
                      </a:pPr>
                      <a:r>
                        <a:rPr lang="de"/>
                        <a:t>Gravitation</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Electric Charge (Charge électrique)</a:t>
                      </a:r>
                      <a:endParaRPr/>
                    </a:p>
                  </a:txBody>
                  <a:tcPr marL="91425" marR="91425" marT="91425" marB="91425"/>
                </a:tc>
                <a:tc>
                  <a:txBody>
                    <a:bodyPr/>
                    <a:lstStyle/>
                    <a:p>
                      <a:pPr marL="0" lvl="0" indent="0" algn="l" rtl="0">
                        <a:spcBef>
                          <a:spcPts val="0"/>
                        </a:spcBef>
                        <a:spcAft>
                          <a:spcPts val="0"/>
                        </a:spcAft>
                        <a:buNone/>
                      </a:pPr>
                      <a:r>
                        <a:rPr lang="de"/>
                        <a:t>Interaction électromagnétique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Strong Charge (Charge forte)</a:t>
                      </a:r>
                      <a:endParaRPr/>
                    </a:p>
                  </a:txBody>
                  <a:tcPr marL="91425" marR="91425" marT="91425" marB="91425"/>
                </a:tc>
                <a:tc>
                  <a:txBody>
                    <a:bodyPr/>
                    <a:lstStyle/>
                    <a:p>
                      <a:pPr marL="0" lvl="0" indent="0" algn="l" rtl="0">
                        <a:spcBef>
                          <a:spcPts val="0"/>
                        </a:spcBef>
                        <a:spcAft>
                          <a:spcPts val="0"/>
                        </a:spcAft>
                        <a:buNone/>
                      </a:pPr>
                      <a:r>
                        <a:rPr lang="de"/>
                        <a:t>Interaction forte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Weak Charge (Charge faible)</a:t>
                      </a:r>
                      <a:endParaRPr/>
                    </a:p>
                  </a:txBody>
                  <a:tcPr marL="91425" marR="91425" marT="91425" marB="91425"/>
                </a:tc>
                <a:tc>
                  <a:txBody>
                    <a:bodyPr/>
                    <a:lstStyle/>
                    <a:p>
                      <a:pPr marL="0" lvl="0" indent="0" algn="l" rtl="0">
                        <a:spcBef>
                          <a:spcPts val="0"/>
                        </a:spcBef>
                        <a:spcAft>
                          <a:spcPts val="0"/>
                        </a:spcAft>
                        <a:buNone/>
                      </a:pPr>
                      <a:r>
                        <a:rPr lang="de"/>
                        <a:t>Interaction faible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a:t>Les Quatre Interactions Élémentaires</a:t>
            </a:r>
            <a:endParaRPr/>
          </a:p>
        </p:txBody>
      </p:sp>
      <p:sp>
        <p:nvSpPr>
          <p:cNvPr id="245" name="Google Shape;245;p29"/>
          <p:cNvSpPr txBox="1">
            <a:spLocks noGrp="1"/>
          </p:cNvSpPr>
          <p:nvPr>
            <p:ph type="body" idx="1"/>
          </p:nvPr>
        </p:nvSpPr>
        <p:spPr>
          <a:xfrm>
            <a:off x="1031675" y="1152475"/>
            <a:ext cx="3279900" cy="1711500"/>
          </a:xfrm>
          <a:prstGeom prst="rect">
            <a:avLst/>
          </a:prstGeom>
        </p:spPr>
        <p:txBody>
          <a:bodyPr spcFirstLastPara="1" wrap="square" lIns="91425" tIns="90000" rIns="91425" bIns="90000" anchor="t" anchorCtr="0">
            <a:noAutofit/>
          </a:bodyPr>
          <a:lstStyle/>
          <a:p>
            <a:pPr marL="0" lvl="0" indent="0" algn="l" rtl="0">
              <a:lnSpc>
                <a:spcPct val="100000"/>
              </a:lnSpc>
              <a:spcBef>
                <a:spcPts val="0"/>
              </a:spcBef>
              <a:spcAft>
                <a:spcPts val="0"/>
              </a:spcAft>
              <a:buNone/>
            </a:pPr>
            <a:r>
              <a:rPr lang="de" sz="1600" b="1">
                <a:solidFill>
                  <a:srgbClr val="999999"/>
                </a:solidFill>
              </a:rPr>
              <a:t>Gravitation</a:t>
            </a:r>
            <a:endParaRPr sz="1600" b="1">
              <a:solidFill>
                <a:srgbClr val="999999"/>
              </a:solidFill>
            </a:endParaRPr>
          </a:p>
          <a:p>
            <a:pPr marL="457200" lvl="0" indent="-304800" algn="l" rtl="0">
              <a:lnSpc>
                <a:spcPct val="100000"/>
              </a:lnSpc>
              <a:spcBef>
                <a:spcPts val="500"/>
              </a:spcBef>
              <a:spcAft>
                <a:spcPts val="0"/>
              </a:spcAft>
              <a:buClr>
                <a:srgbClr val="999999"/>
              </a:buClr>
              <a:buSzPts val="1200"/>
              <a:buChar char="●"/>
            </a:pPr>
            <a:r>
              <a:rPr lang="de" sz="1200">
                <a:solidFill>
                  <a:srgbClr val="999999"/>
                </a:solidFill>
              </a:rPr>
              <a:t>Attraction entre particules avec des masses</a:t>
            </a:r>
            <a:endParaRPr sz="1200">
              <a:solidFill>
                <a:srgbClr val="999999"/>
              </a:solidFill>
            </a:endParaRPr>
          </a:p>
          <a:p>
            <a:pPr marL="457200" lvl="0" indent="-304800" algn="l" rtl="0">
              <a:lnSpc>
                <a:spcPct val="100000"/>
              </a:lnSpc>
              <a:spcBef>
                <a:spcPts val="0"/>
              </a:spcBef>
              <a:spcAft>
                <a:spcPts val="0"/>
              </a:spcAft>
              <a:buClr>
                <a:srgbClr val="999999"/>
              </a:buClr>
              <a:buSzPts val="1200"/>
              <a:buChar char="●"/>
            </a:pPr>
            <a:r>
              <a:rPr lang="de" sz="1200">
                <a:solidFill>
                  <a:srgbClr val="999999"/>
                </a:solidFill>
              </a:rPr>
              <a:t>Gravité terrestre</a:t>
            </a:r>
            <a:endParaRPr sz="1200">
              <a:solidFill>
                <a:srgbClr val="999999"/>
              </a:solidFill>
            </a:endParaRPr>
          </a:p>
          <a:p>
            <a:pPr marL="457200" lvl="0" indent="-304800" algn="l" rtl="0">
              <a:lnSpc>
                <a:spcPct val="100000"/>
              </a:lnSpc>
              <a:spcBef>
                <a:spcPts val="0"/>
              </a:spcBef>
              <a:spcAft>
                <a:spcPts val="0"/>
              </a:spcAft>
              <a:buClr>
                <a:srgbClr val="999999"/>
              </a:buClr>
              <a:buSzPts val="1200"/>
              <a:buChar char="●"/>
            </a:pPr>
            <a:r>
              <a:rPr lang="de" sz="1200">
                <a:solidFill>
                  <a:srgbClr val="999999"/>
                </a:solidFill>
              </a:rPr>
              <a:t>Orbites des planètes</a:t>
            </a:r>
            <a:endParaRPr sz="1200">
              <a:solidFill>
                <a:srgbClr val="999999"/>
              </a:solidFill>
            </a:endParaRPr>
          </a:p>
          <a:p>
            <a:pPr marL="457200" lvl="0" indent="-304800" algn="l" rtl="0">
              <a:lnSpc>
                <a:spcPct val="100000"/>
              </a:lnSpc>
              <a:spcBef>
                <a:spcPts val="0"/>
              </a:spcBef>
              <a:spcAft>
                <a:spcPts val="0"/>
              </a:spcAft>
              <a:buClr>
                <a:srgbClr val="999999"/>
              </a:buClr>
              <a:buSzPts val="1200"/>
              <a:buChar char="●"/>
            </a:pPr>
            <a:r>
              <a:rPr lang="de" sz="1200">
                <a:solidFill>
                  <a:srgbClr val="999999"/>
                </a:solidFill>
              </a:rPr>
              <a:t>Très faible: ne joue aucun rôle pour la physique des particules élémentaires</a:t>
            </a:r>
            <a:endParaRPr sz="1200">
              <a:solidFill>
                <a:srgbClr val="999999"/>
              </a:solidFill>
            </a:endParaRPr>
          </a:p>
          <a:p>
            <a:pPr marL="457200" lvl="0" indent="-304800" algn="l" rtl="0">
              <a:lnSpc>
                <a:spcPct val="100000"/>
              </a:lnSpc>
              <a:spcBef>
                <a:spcPts val="0"/>
              </a:spcBef>
              <a:spcAft>
                <a:spcPts val="0"/>
              </a:spcAft>
              <a:buClr>
                <a:srgbClr val="999999"/>
              </a:buClr>
              <a:buSzPts val="1200"/>
              <a:buChar char="●"/>
            </a:pPr>
            <a:r>
              <a:rPr lang="de" sz="1200">
                <a:solidFill>
                  <a:srgbClr val="999999"/>
                </a:solidFill>
              </a:rPr>
              <a:t>Pas inclus dans le modèle standard</a:t>
            </a:r>
            <a:endParaRPr sz="1200">
              <a:solidFill>
                <a:srgbClr val="999999"/>
              </a:solidFill>
            </a:endParaRPr>
          </a:p>
          <a:p>
            <a:pPr marL="0" lvl="0" indent="0" algn="l" rtl="0">
              <a:lnSpc>
                <a:spcPct val="100000"/>
              </a:lnSpc>
              <a:spcBef>
                <a:spcPts val="500"/>
              </a:spcBef>
              <a:spcAft>
                <a:spcPts val="0"/>
              </a:spcAft>
              <a:buNone/>
            </a:pPr>
            <a:endParaRPr sz="1200"/>
          </a:p>
          <a:p>
            <a:pPr marL="0" lvl="0" indent="0" algn="l" rtl="0">
              <a:lnSpc>
                <a:spcPct val="20000"/>
              </a:lnSpc>
              <a:spcBef>
                <a:spcPts val="500"/>
              </a:spcBef>
              <a:spcAft>
                <a:spcPts val="1200"/>
              </a:spcAft>
              <a:buNone/>
            </a:pPr>
            <a:endParaRPr sz="1200"/>
          </a:p>
        </p:txBody>
      </p:sp>
      <p:sp>
        <p:nvSpPr>
          <p:cNvPr id="246" name="Google Shape;246;p29"/>
          <p:cNvSpPr txBox="1">
            <a:spLocks noGrp="1"/>
          </p:cNvSpPr>
          <p:nvPr>
            <p:ph type="body" idx="2"/>
          </p:nvPr>
        </p:nvSpPr>
        <p:spPr>
          <a:xfrm>
            <a:off x="5552400" y="1152475"/>
            <a:ext cx="3279900" cy="17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1600" b="1">
                <a:solidFill>
                  <a:schemeClr val="dk1"/>
                </a:solidFill>
              </a:rPr>
              <a:t>Interaction forte</a:t>
            </a:r>
            <a:endParaRPr sz="1600" b="1">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Attraction entre les quarks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Relation entre les noyaux atomiques</a:t>
            </a:r>
            <a:endParaRPr sz="1200">
              <a:solidFill>
                <a:schemeClr val="dk1"/>
              </a:solidFill>
            </a:endParaRPr>
          </a:p>
        </p:txBody>
      </p:sp>
      <p:sp>
        <p:nvSpPr>
          <p:cNvPr id="247" name="Google Shape;247;p29"/>
          <p:cNvSpPr txBox="1">
            <a:spLocks noGrp="1"/>
          </p:cNvSpPr>
          <p:nvPr>
            <p:ph type="body" idx="1"/>
          </p:nvPr>
        </p:nvSpPr>
        <p:spPr>
          <a:xfrm>
            <a:off x="1031700" y="2857500"/>
            <a:ext cx="3279900" cy="1711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de" sz="1600" b="1">
                <a:solidFill>
                  <a:schemeClr val="dk1"/>
                </a:solidFill>
              </a:rPr>
              <a:t>Interaction électromagnétique</a:t>
            </a:r>
            <a:endParaRPr sz="1600" b="1">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Ondes électromagnétiques (Lumière, Radio, Micro-ondes, Rayons X)</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Cohésion des atomes et des molécules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Chimie</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Magnétisme</a:t>
            </a:r>
            <a:endParaRPr sz="1200">
              <a:solidFill>
                <a:schemeClr val="dk1"/>
              </a:solidFill>
            </a:endParaRPr>
          </a:p>
        </p:txBody>
      </p:sp>
      <p:sp>
        <p:nvSpPr>
          <p:cNvPr id="248" name="Google Shape;248;p29"/>
          <p:cNvSpPr txBox="1">
            <a:spLocks noGrp="1"/>
          </p:cNvSpPr>
          <p:nvPr>
            <p:ph type="body" idx="2"/>
          </p:nvPr>
        </p:nvSpPr>
        <p:spPr>
          <a:xfrm>
            <a:off x="5552400" y="2857375"/>
            <a:ext cx="3279900" cy="1711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de" sz="1600" b="1">
                <a:solidFill>
                  <a:schemeClr val="dk1"/>
                </a:solidFill>
              </a:rPr>
              <a:t>Interaction faible</a:t>
            </a:r>
            <a:endParaRPr sz="1600" b="1">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Désintégration bêta</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Production de neutrons dans le Soleil</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a:solidFill>
                  <a:schemeClr val="dk1"/>
                </a:solidFill>
              </a:rPr>
              <a:t>Transformation de quarks et de leptons</a:t>
            </a:r>
            <a:endParaRPr sz="1200">
              <a:solidFill>
                <a:schemeClr val="dk1"/>
              </a:solidFill>
            </a:endParaRPr>
          </a:p>
        </p:txBody>
      </p:sp>
      <p:pic>
        <p:nvPicPr>
          <p:cNvPr id="249" name="Google Shape;249;p29"/>
          <p:cNvPicPr preferRelativeResize="0"/>
          <p:nvPr/>
        </p:nvPicPr>
        <p:blipFill>
          <a:blip r:embed="rId3">
            <a:alphaModFix/>
          </a:blip>
          <a:stretch>
            <a:fillRect/>
          </a:stretch>
        </p:blipFill>
        <p:spPr>
          <a:xfrm>
            <a:off x="311688" y="1152463"/>
            <a:ext cx="720000" cy="720000"/>
          </a:xfrm>
          <a:prstGeom prst="rect">
            <a:avLst/>
          </a:prstGeom>
          <a:noFill/>
          <a:ln>
            <a:noFill/>
          </a:ln>
        </p:spPr>
      </p:pic>
      <p:pic>
        <p:nvPicPr>
          <p:cNvPr id="250" name="Google Shape;250;p29"/>
          <p:cNvPicPr preferRelativeResize="0"/>
          <p:nvPr/>
        </p:nvPicPr>
        <p:blipFill>
          <a:blip r:embed="rId4">
            <a:alphaModFix/>
          </a:blip>
          <a:stretch>
            <a:fillRect/>
          </a:stretch>
        </p:blipFill>
        <p:spPr>
          <a:xfrm>
            <a:off x="311688" y="2857363"/>
            <a:ext cx="720000" cy="720000"/>
          </a:xfrm>
          <a:prstGeom prst="rect">
            <a:avLst/>
          </a:prstGeom>
          <a:noFill/>
          <a:ln>
            <a:noFill/>
          </a:ln>
        </p:spPr>
      </p:pic>
      <p:pic>
        <p:nvPicPr>
          <p:cNvPr id="251" name="Google Shape;251;p29"/>
          <p:cNvPicPr preferRelativeResize="0"/>
          <p:nvPr/>
        </p:nvPicPr>
        <p:blipFill>
          <a:blip r:embed="rId5">
            <a:alphaModFix/>
          </a:blip>
          <a:stretch>
            <a:fillRect/>
          </a:stretch>
        </p:blipFill>
        <p:spPr>
          <a:xfrm>
            <a:off x="4832388" y="1152475"/>
            <a:ext cx="720000" cy="724645"/>
          </a:xfrm>
          <a:prstGeom prst="rect">
            <a:avLst/>
          </a:prstGeom>
          <a:noFill/>
          <a:ln>
            <a:noFill/>
          </a:ln>
        </p:spPr>
      </p:pic>
      <p:pic>
        <p:nvPicPr>
          <p:cNvPr id="252" name="Google Shape;252;p29"/>
          <p:cNvPicPr preferRelativeResize="0"/>
          <p:nvPr/>
        </p:nvPicPr>
        <p:blipFill>
          <a:blip r:embed="rId6">
            <a:alphaModFix/>
          </a:blip>
          <a:stretch>
            <a:fillRect/>
          </a:stretch>
        </p:blipFill>
        <p:spPr>
          <a:xfrm>
            <a:off x="4827638" y="2852613"/>
            <a:ext cx="720000" cy="7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0"/>
          <p:cNvPicPr preferRelativeResize="0"/>
          <p:nvPr/>
        </p:nvPicPr>
        <p:blipFill rotWithShape="1">
          <a:blip r:embed="rId3">
            <a:alphaModFix/>
          </a:blip>
          <a:srcRect l="75680"/>
          <a:stretch/>
        </p:blipFill>
        <p:spPr>
          <a:xfrm>
            <a:off x="136375" y="1901150"/>
            <a:ext cx="385300" cy="399450"/>
          </a:xfrm>
          <a:prstGeom prst="rect">
            <a:avLst/>
          </a:prstGeom>
          <a:noFill/>
          <a:ln>
            <a:noFill/>
          </a:ln>
        </p:spPr>
      </p:pic>
      <p:pic>
        <p:nvPicPr>
          <p:cNvPr id="258" name="Google Shape;258;p30"/>
          <p:cNvPicPr preferRelativeResize="0"/>
          <p:nvPr/>
        </p:nvPicPr>
        <p:blipFill rotWithShape="1">
          <a:blip r:embed="rId3">
            <a:alphaModFix/>
          </a:blip>
          <a:srcRect l="49781" r="25899"/>
          <a:stretch/>
        </p:blipFill>
        <p:spPr>
          <a:xfrm>
            <a:off x="136375" y="3089750"/>
            <a:ext cx="385300" cy="399450"/>
          </a:xfrm>
          <a:prstGeom prst="rect">
            <a:avLst/>
          </a:prstGeom>
          <a:noFill/>
          <a:ln>
            <a:noFill/>
          </a:ln>
        </p:spPr>
      </p:pic>
      <p:pic>
        <p:nvPicPr>
          <p:cNvPr id="259" name="Google Shape;259;p30"/>
          <p:cNvPicPr preferRelativeResize="0"/>
          <p:nvPr/>
        </p:nvPicPr>
        <p:blipFill rotWithShape="1">
          <a:blip r:embed="rId3">
            <a:alphaModFix/>
          </a:blip>
          <a:srcRect l="24465" r="51214"/>
          <a:stretch/>
        </p:blipFill>
        <p:spPr>
          <a:xfrm>
            <a:off x="136375" y="2295725"/>
            <a:ext cx="385300" cy="399450"/>
          </a:xfrm>
          <a:prstGeom prst="rect">
            <a:avLst/>
          </a:prstGeom>
          <a:noFill/>
          <a:ln>
            <a:noFill/>
          </a:ln>
        </p:spPr>
      </p:pic>
      <p:pic>
        <p:nvPicPr>
          <p:cNvPr id="260" name="Google Shape;260;p30"/>
          <p:cNvPicPr preferRelativeResize="0"/>
          <p:nvPr/>
        </p:nvPicPr>
        <p:blipFill rotWithShape="1">
          <a:blip r:embed="rId3">
            <a:alphaModFix/>
          </a:blip>
          <a:srcRect l="-689" r="75151" b="-10"/>
          <a:stretch/>
        </p:blipFill>
        <p:spPr>
          <a:xfrm>
            <a:off x="128787" y="2693538"/>
            <a:ext cx="400475" cy="399446"/>
          </a:xfrm>
          <a:prstGeom prst="rect">
            <a:avLst/>
          </a:prstGeom>
          <a:noFill/>
          <a:ln>
            <a:noFill/>
          </a:ln>
        </p:spPr>
      </p:pic>
      <p:sp>
        <p:nvSpPr>
          <p:cNvPr id="261" name="Google Shape;261;p3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solidFill>
                  <a:srgbClr val="000000"/>
                </a:solidFill>
              </a:rPr>
              <a:t>Les Quatre Interactions Élémentaires</a:t>
            </a:r>
            <a:endParaRPr>
              <a:solidFill>
                <a:srgbClr val="000000"/>
              </a:solidFill>
            </a:endParaRPr>
          </a:p>
        </p:txBody>
      </p:sp>
      <p:sp>
        <p:nvSpPr>
          <p:cNvPr id="262" name="Google Shape;262;p30"/>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de" sz="2150">
                <a:solidFill>
                  <a:schemeClr val="dk1"/>
                </a:solidFill>
              </a:rPr>
              <a:t>A chaque type de charge correspond un type d'interaction:</a:t>
            </a: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spcBef>
                <a:spcPts val="0"/>
              </a:spcBef>
              <a:spcAft>
                <a:spcPts val="1200"/>
              </a:spcAft>
              <a:buNone/>
            </a:pPr>
            <a:endParaRPr/>
          </a:p>
        </p:txBody>
      </p:sp>
      <p:graphicFrame>
        <p:nvGraphicFramePr>
          <p:cNvPr id="263" name="Google Shape;263;p30"/>
          <p:cNvGraphicFramePr/>
          <p:nvPr/>
        </p:nvGraphicFramePr>
        <p:xfrm>
          <a:off x="136375" y="1504950"/>
          <a:ext cx="8845275" cy="1981050"/>
        </p:xfrm>
        <a:graphic>
          <a:graphicData uri="http://schemas.openxmlformats.org/drawingml/2006/table">
            <a:tbl>
              <a:tblPr>
                <a:noFill/>
                <a:tableStyleId>{35E41234-2923-4178-8B83-7D9EA780F876}</a:tableStyleId>
              </a:tblPr>
              <a:tblGrid>
                <a:gridCol w="386900">
                  <a:extLst>
                    <a:ext uri="{9D8B030D-6E8A-4147-A177-3AD203B41FA5}">
                      <a16:colId xmlns:a16="http://schemas.microsoft.com/office/drawing/2014/main" val="20000"/>
                    </a:ext>
                  </a:extLst>
                </a:gridCol>
                <a:gridCol w="3010275">
                  <a:extLst>
                    <a:ext uri="{9D8B030D-6E8A-4147-A177-3AD203B41FA5}">
                      <a16:colId xmlns:a16="http://schemas.microsoft.com/office/drawing/2014/main" val="20001"/>
                    </a:ext>
                  </a:extLst>
                </a:gridCol>
                <a:gridCol w="2600100">
                  <a:extLst>
                    <a:ext uri="{9D8B030D-6E8A-4147-A177-3AD203B41FA5}">
                      <a16:colId xmlns:a16="http://schemas.microsoft.com/office/drawing/2014/main" val="20002"/>
                    </a:ext>
                  </a:extLst>
                </a:gridCol>
                <a:gridCol w="28480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r>
                        <a:rPr lang="de" b="1"/>
                        <a:t>Charge</a:t>
                      </a:r>
                      <a:endParaRPr b="1"/>
                    </a:p>
                  </a:txBody>
                  <a:tcPr marL="91425" marR="91425" marT="91425" marB="91425"/>
                </a:tc>
                <a:tc>
                  <a:txBody>
                    <a:bodyPr/>
                    <a:lstStyle/>
                    <a:p>
                      <a:pPr marL="0" lvl="0" indent="0" algn="l" rtl="0">
                        <a:spcBef>
                          <a:spcPts val="0"/>
                        </a:spcBef>
                        <a:spcAft>
                          <a:spcPts val="0"/>
                        </a:spcAft>
                        <a:buNone/>
                      </a:pPr>
                      <a:r>
                        <a:rPr lang="de" b="1"/>
                        <a:t>Interaction</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de" b="1">
                          <a:solidFill>
                            <a:schemeClr val="dk1"/>
                          </a:solidFill>
                        </a:rPr>
                        <a:t>Particule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Mass (Masse)</a:t>
                      </a:r>
                      <a:endParaRPr/>
                    </a:p>
                  </a:txBody>
                  <a:tcPr marL="91425" marR="91425" marT="91425" marB="91425"/>
                </a:tc>
                <a:tc>
                  <a:txBody>
                    <a:bodyPr/>
                    <a:lstStyle/>
                    <a:p>
                      <a:pPr marL="0" lvl="0" indent="0" algn="l" rtl="0">
                        <a:spcBef>
                          <a:spcPts val="0"/>
                        </a:spcBef>
                        <a:spcAft>
                          <a:spcPts val="0"/>
                        </a:spcAft>
                        <a:buNone/>
                      </a:pPr>
                      <a:r>
                        <a:rPr lang="de"/>
                        <a:t>Gravitation</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Electric Charge (Charge électrique)</a:t>
                      </a:r>
                      <a:endParaRPr/>
                    </a:p>
                  </a:txBody>
                  <a:tcPr marL="91425" marR="91425" marT="91425" marB="91425"/>
                </a:tc>
                <a:tc>
                  <a:txBody>
                    <a:bodyPr/>
                    <a:lstStyle/>
                    <a:p>
                      <a:pPr marL="0" lvl="0" indent="0" algn="l" rtl="0">
                        <a:spcBef>
                          <a:spcPts val="0"/>
                        </a:spcBef>
                        <a:spcAft>
                          <a:spcPts val="0"/>
                        </a:spcAft>
                        <a:buNone/>
                      </a:pPr>
                      <a:r>
                        <a:rPr lang="de"/>
                        <a:t>Interaction électromagnétique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Strong Charge (Charge forte)</a:t>
                      </a:r>
                      <a:endParaRPr/>
                    </a:p>
                  </a:txBody>
                  <a:tcPr marL="91425" marR="91425" marT="91425" marB="91425"/>
                </a:tc>
                <a:tc>
                  <a:txBody>
                    <a:bodyPr/>
                    <a:lstStyle/>
                    <a:p>
                      <a:pPr marL="0" lvl="0" indent="0" algn="l" rtl="0">
                        <a:spcBef>
                          <a:spcPts val="0"/>
                        </a:spcBef>
                        <a:spcAft>
                          <a:spcPts val="0"/>
                        </a:spcAft>
                        <a:buNone/>
                      </a:pPr>
                      <a:r>
                        <a:rPr lang="de"/>
                        <a:t>Interaction forte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Weak Charge (Charge faible)</a:t>
                      </a:r>
                      <a:endParaRPr/>
                    </a:p>
                  </a:txBody>
                  <a:tcPr marL="91425" marR="91425" marT="91425" marB="91425"/>
                </a:tc>
                <a:tc>
                  <a:txBody>
                    <a:bodyPr/>
                    <a:lstStyle/>
                    <a:p>
                      <a:pPr marL="0" lvl="0" indent="0" algn="l" rtl="0">
                        <a:spcBef>
                          <a:spcPts val="0"/>
                        </a:spcBef>
                        <a:spcAft>
                          <a:spcPts val="0"/>
                        </a:spcAft>
                        <a:buNone/>
                      </a:pPr>
                      <a:r>
                        <a:rPr lang="de"/>
                        <a:t>Interaction faible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pic>
        <p:nvPicPr>
          <p:cNvPr id="264" name="Google Shape;264;p30"/>
          <p:cNvPicPr preferRelativeResize="0"/>
          <p:nvPr/>
        </p:nvPicPr>
        <p:blipFill>
          <a:blip r:embed="rId4">
            <a:alphaModFix/>
          </a:blip>
          <a:stretch>
            <a:fillRect/>
          </a:stretch>
        </p:blipFill>
        <p:spPr>
          <a:xfrm>
            <a:off x="3010361" y="3485950"/>
            <a:ext cx="3123277" cy="1657550"/>
          </a:xfrm>
          <a:prstGeom prst="rect">
            <a:avLst/>
          </a:prstGeom>
          <a:noFill/>
          <a:ln>
            <a:noFill/>
          </a:ln>
        </p:spPr>
      </p:pic>
      <p:sp>
        <p:nvSpPr>
          <p:cNvPr id="265" name="Google Shape;265;p30"/>
          <p:cNvSpPr txBox="1"/>
          <p:nvPr/>
        </p:nvSpPr>
        <p:spPr>
          <a:xfrm>
            <a:off x="4304750" y="3563300"/>
            <a:ext cx="335700" cy="8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0000FF"/>
                </a:solidFill>
              </a:rPr>
              <a:t>?</a:t>
            </a:r>
            <a:endParaRPr sz="18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Les Quatre Interactions Élémentaires</a:t>
            </a:r>
            <a:endParaRPr/>
          </a:p>
        </p:txBody>
      </p:sp>
      <p:sp>
        <p:nvSpPr>
          <p:cNvPr id="271" name="Google Shape;271;p31"/>
          <p:cNvSpPr txBox="1">
            <a:spLocks noGrp="1"/>
          </p:cNvSpPr>
          <p:nvPr>
            <p:ph type="body" idx="1"/>
          </p:nvPr>
        </p:nvSpPr>
        <p:spPr>
          <a:xfrm>
            <a:off x="1031675" y="1152475"/>
            <a:ext cx="3279900" cy="1711500"/>
          </a:xfrm>
          <a:prstGeom prst="rect">
            <a:avLst/>
          </a:prstGeom>
        </p:spPr>
        <p:txBody>
          <a:bodyPr spcFirstLastPara="1" wrap="square" lIns="91425" tIns="90000" rIns="91425" bIns="90000" anchor="t" anchorCtr="0">
            <a:noAutofit/>
          </a:bodyPr>
          <a:lstStyle/>
          <a:p>
            <a:pPr marL="0" lvl="0" indent="0" algn="l" rtl="0">
              <a:lnSpc>
                <a:spcPct val="100000"/>
              </a:lnSpc>
              <a:spcBef>
                <a:spcPts val="0"/>
              </a:spcBef>
              <a:spcAft>
                <a:spcPts val="0"/>
              </a:spcAft>
              <a:buNone/>
            </a:pPr>
            <a:endParaRPr sz="1200" dirty="0">
              <a:solidFill>
                <a:srgbClr val="999999"/>
              </a:solidFill>
            </a:endParaRPr>
          </a:p>
          <a:p>
            <a:pPr marL="0" lvl="0" indent="0" algn="l" rtl="0">
              <a:lnSpc>
                <a:spcPct val="100000"/>
              </a:lnSpc>
              <a:spcBef>
                <a:spcPts val="500"/>
              </a:spcBef>
              <a:spcAft>
                <a:spcPts val="0"/>
              </a:spcAft>
              <a:buNone/>
            </a:pPr>
            <a:endParaRPr sz="1200" dirty="0"/>
          </a:p>
          <a:p>
            <a:pPr marL="0" lvl="0" indent="0" algn="l" rtl="0">
              <a:lnSpc>
                <a:spcPct val="20000"/>
              </a:lnSpc>
              <a:spcBef>
                <a:spcPts val="500"/>
              </a:spcBef>
              <a:spcAft>
                <a:spcPts val="1200"/>
              </a:spcAft>
              <a:buNone/>
            </a:pPr>
            <a:endParaRPr sz="1200" dirty="0"/>
          </a:p>
        </p:txBody>
      </p:sp>
      <p:sp>
        <p:nvSpPr>
          <p:cNvPr id="272" name="Google Shape;272;p31"/>
          <p:cNvSpPr txBox="1">
            <a:spLocks noGrp="1"/>
          </p:cNvSpPr>
          <p:nvPr>
            <p:ph type="body" idx="2"/>
          </p:nvPr>
        </p:nvSpPr>
        <p:spPr>
          <a:xfrm>
            <a:off x="5552400" y="1152475"/>
            <a:ext cx="2288100" cy="169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1600" b="1" dirty="0">
                <a:solidFill>
                  <a:schemeClr val="dk1"/>
                </a:solidFill>
              </a:rPr>
              <a:t>Gluons</a:t>
            </a:r>
            <a:endParaRPr sz="1600" b="1" dirty="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dirty="0">
                <a:solidFill>
                  <a:schemeClr val="dk1"/>
                </a:solidFill>
              </a:rPr>
              <a:t>Carry strong interaction</a:t>
            </a:r>
          </a:p>
          <a:p>
            <a:pPr marL="457200" lvl="0" indent="-304800" algn="l" rtl="0">
              <a:lnSpc>
                <a:spcPct val="100000"/>
              </a:lnSpc>
              <a:spcBef>
                <a:spcPts val="0"/>
              </a:spcBef>
              <a:spcAft>
                <a:spcPts val="0"/>
              </a:spcAft>
              <a:buClr>
                <a:schemeClr val="dk1"/>
              </a:buClr>
              <a:buSzPts val="1200"/>
              <a:buChar char="●"/>
            </a:pPr>
            <a:r>
              <a:rPr lang="en-US" sz="1200" dirty="0">
                <a:solidFill>
                  <a:schemeClr val="dk1"/>
                </a:solidFill>
              </a:rPr>
              <a:t>Have strong charge</a:t>
            </a:r>
            <a:endParaRPr sz="12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p:txBody>
      </p:sp>
      <p:sp>
        <p:nvSpPr>
          <p:cNvPr id="273" name="Google Shape;273;p31"/>
          <p:cNvSpPr txBox="1">
            <a:spLocks noGrp="1"/>
          </p:cNvSpPr>
          <p:nvPr>
            <p:ph type="body" idx="1"/>
          </p:nvPr>
        </p:nvSpPr>
        <p:spPr>
          <a:xfrm>
            <a:off x="1031700" y="2857500"/>
            <a:ext cx="3240000" cy="27648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de" sz="1600" b="1" dirty="0">
                <a:solidFill>
                  <a:schemeClr val="dk1"/>
                </a:solidFill>
              </a:rPr>
              <a:t>Photon</a:t>
            </a:r>
            <a:endParaRPr sz="1600" b="1" dirty="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dirty="0">
                <a:solidFill>
                  <a:schemeClr val="dk1"/>
                </a:solidFill>
              </a:rPr>
              <a:t>Carry electromagnetic interaction</a:t>
            </a:r>
            <a:endParaRPr sz="12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p:txBody>
      </p:sp>
      <p:sp>
        <p:nvSpPr>
          <p:cNvPr id="274" name="Google Shape;274;p31"/>
          <p:cNvSpPr txBox="1">
            <a:spLocks noGrp="1"/>
          </p:cNvSpPr>
          <p:nvPr>
            <p:ph type="body" idx="2"/>
          </p:nvPr>
        </p:nvSpPr>
        <p:spPr>
          <a:xfrm>
            <a:off x="5552400" y="2857375"/>
            <a:ext cx="3240000" cy="169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de" b="1" dirty="0">
                <a:solidFill>
                  <a:schemeClr val="dk1"/>
                </a:solidFill>
              </a:rPr>
              <a:t>W+ Boson, W- Boson &amp; Z Boson</a:t>
            </a:r>
            <a:endParaRPr b="1" dirty="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dirty="0">
                <a:solidFill>
                  <a:schemeClr val="dk1"/>
                </a:solidFill>
              </a:rPr>
              <a:t>Carry weak interaction</a:t>
            </a:r>
          </a:p>
          <a:p>
            <a:pPr marL="457200" lvl="0" indent="-304800" algn="l" rtl="0">
              <a:lnSpc>
                <a:spcPct val="100000"/>
              </a:lnSpc>
              <a:spcBef>
                <a:spcPts val="0"/>
              </a:spcBef>
              <a:spcAft>
                <a:spcPts val="0"/>
              </a:spcAft>
              <a:buClr>
                <a:schemeClr val="dk1"/>
              </a:buClr>
              <a:buSzPts val="1200"/>
              <a:buChar char="●"/>
            </a:pPr>
            <a:r>
              <a:rPr lang="en-US" sz="1200" dirty="0">
                <a:solidFill>
                  <a:schemeClr val="dk1"/>
                </a:solidFill>
              </a:rPr>
              <a:t>Have weak charge</a:t>
            </a:r>
            <a:endParaRPr sz="12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p:txBody>
      </p:sp>
      <p:pic>
        <p:nvPicPr>
          <p:cNvPr id="275" name="Google Shape;275;p31"/>
          <p:cNvPicPr preferRelativeResize="0"/>
          <p:nvPr/>
        </p:nvPicPr>
        <p:blipFill>
          <a:blip r:embed="rId3">
            <a:alphaModFix/>
          </a:blip>
          <a:stretch>
            <a:fillRect/>
          </a:stretch>
        </p:blipFill>
        <p:spPr>
          <a:xfrm>
            <a:off x="311688" y="1152463"/>
            <a:ext cx="720000" cy="720000"/>
          </a:xfrm>
          <a:prstGeom prst="rect">
            <a:avLst/>
          </a:prstGeom>
          <a:noFill/>
          <a:ln>
            <a:noFill/>
          </a:ln>
        </p:spPr>
      </p:pic>
      <p:pic>
        <p:nvPicPr>
          <p:cNvPr id="276" name="Google Shape;276;p31"/>
          <p:cNvPicPr preferRelativeResize="0"/>
          <p:nvPr/>
        </p:nvPicPr>
        <p:blipFill>
          <a:blip r:embed="rId4">
            <a:alphaModFix/>
          </a:blip>
          <a:stretch>
            <a:fillRect/>
          </a:stretch>
        </p:blipFill>
        <p:spPr>
          <a:xfrm>
            <a:off x="311688" y="2857363"/>
            <a:ext cx="720000" cy="720000"/>
          </a:xfrm>
          <a:prstGeom prst="rect">
            <a:avLst/>
          </a:prstGeom>
          <a:noFill/>
          <a:ln>
            <a:noFill/>
          </a:ln>
        </p:spPr>
      </p:pic>
      <p:pic>
        <p:nvPicPr>
          <p:cNvPr id="277" name="Google Shape;277;p31"/>
          <p:cNvPicPr preferRelativeResize="0"/>
          <p:nvPr/>
        </p:nvPicPr>
        <p:blipFill>
          <a:blip r:embed="rId5">
            <a:alphaModFix/>
          </a:blip>
          <a:stretch>
            <a:fillRect/>
          </a:stretch>
        </p:blipFill>
        <p:spPr>
          <a:xfrm>
            <a:off x="4832388" y="1152475"/>
            <a:ext cx="720000" cy="724645"/>
          </a:xfrm>
          <a:prstGeom prst="rect">
            <a:avLst/>
          </a:prstGeom>
          <a:noFill/>
          <a:ln>
            <a:noFill/>
          </a:ln>
        </p:spPr>
      </p:pic>
      <p:pic>
        <p:nvPicPr>
          <p:cNvPr id="278" name="Google Shape;278;p31"/>
          <p:cNvPicPr preferRelativeResize="0"/>
          <p:nvPr/>
        </p:nvPicPr>
        <p:blipFill>
          <a:blip r:embed="rId6">
            <a:alphaModFix/>
          </a:blip>
          <a:stretch>
            <a:fillRect/>
          </a:stretch>
        </p:blipFill>
        <p:spPr>
          <a:xfrm>
            <a:off x="4827638" y="2852613"/>
            <a:ext cx="720000" cy="720000"/>
          </a:xfrm>
          <a:prstGeom prst="rect">
            <a:avLst/>
          </a:prstGeom>
          <a:noFill/>
          <a:ln>
            <a:noFill/>
          </a:ln>
        </p:spPr>
      </p:pic>
      <p:sp>
        <p:nvSpPr>
          <p:cNvPr id="279" name="Google Shape;279;p31"/>
          <p:cNvSpPr txBox="1"/>
          <p:nvPr/>
        </p:nvSpPr>
        <p:spPr>
          <a:xfrm>
            <a:off x="1031700" y="1150063"/>
            <a:ext cx="575700" cy="7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3900" b="1"/>
              <a:t>?</a:t>
            </a:r>
            <a:endParaRPr sz="3900" b="1"/>
          </a:p>
        </p:txBody>
      </p:sp>
      <p:pic>
        <p:nvPicPr>
          <p:cNvPr id="280" name="Google Shape;280;p31"/>
          <p:cNvPicPr preferRelativeResize="0"/>
          <p:nvPr/>
        </p:nvPicPr>
        <p:blipFill rotWithShape="1">
          <a:blip r:embed="rId7">
            <a:alphaModFix/>
          </a:blip>
          <a:srcRect l="5448" t="18253" r="51616" b="52863"/>
          <a:stretch/>
        </p:blipFill>
        <p:spPr>
          <a:xfrm>
            <a:off x="2465350" y="3825700"/>
            <a:ext cx="1080000" cy="1257353"/>
          </a:xfrm>
          <a:prstGeom prst="rect">
            <a:avLst/>
          </a:prstGeom>
          <a:noFill/>
          <a:ln>
            <a:noFill/>
          </a:ln>
        </p:spPr>
      </p:pic>
      <p:pic>
        <p:nvPicPr>
          <p:cNvPr id="281" name="Google Shape;281;p31"/>
          <p:cNvPicPr preferRelativeResize="0"/>
          <p:nvPr/>
        </p:nvPicPr>
        <p:blipFill rotWithShape="1">
          <a:blip r:embed="rId7">
            <a:alphaModFix/>
          </a:blip>
          <a:srcRect l="52021" t="3668" r="3656" b="67846"/>
          <a:stretch/>
        </p:blipFill>
        <p:spPr>
          <a:xfrm>
            <a:off x="5216700" y="3802588"/>
            <a:ext cx="1080000" cy="1204274"/>
          </a:xfrm>
          <a:prstGeom prst="rect">
            <a:avLst/>
          </a:prstGeom>
          <a:noFill/>
          <a:ln>
            <a:noFill/>
          </a:ln>
        </p:spPr>
      </p:pic>
      <p:pic>
        <p:nvPicPr>
          <p:cNvPr id="282" name="Google Shape;282;p31"/>
          <p:cNvPicPr preferRelativeResize="0"/>
          <p:nvPr/>
        </p:nvPicPr>
        <p:blipFill rotWithShape="1">
          <a:blip r:embed="rId7">
            <a:alphaModFix/>
          </a:blip>
          <a:srcRect l="52480" t="35524" r="4351" b="35991"/>
          <a:stretch/>
        </p:blipFill>
        <p:spPr>
          <a:xfrm>
            <a:off x="6367750" y="3787363"/>
            <a:ext cx="1080000" cy="1234719"/>
          </a:xfrm>
          <a:prstGeom prst="rect">
            <a:avLst/>
          </a:prstGeom>
          <a:noFill/>
          <a:ln>
            <a:noFill/>
          </a:ln>
        </p:spPr>
      </p:pic>
      <p:pic>
        <p:nvPicPr>
          <p:cNvPr id="283" name="Google Shape;283;p31"/>
          <p:cNvPicPr preferRelativeResize="0"/>
          <p:nvPr/>
        </p:nvPicPr>
        <p:blipFill rotWithShape="1">
          <a:blip r:embed="rId7">
            <a:alphaModFix/>
          </a:blip>
          <a:srcRect l="52419" t="67763" r="4411" b="3754"/>
          <a:stretch/>
        </p:blipFill>
        <p:spPr>
          <a:xfrm>
            <a:off x="7518800" y="3787363"/>
            <a:ext cx="1080000" cy="1234719"/>
          </a:xfrm>
          <a:prstGeom prst="rect">
            <a:avLst/>
          </a:prstGeom>
          <a:noFill/>
          <a:ln>
            <a:noFill/>
          </a:ln>
        </p:spPr>
      </p:pic>
      <p:pic>
        <p:nvPicPr>
          <p:cNvPr id="284" name="Google Shape;284;p31"/>
          <p:cNvPicPr preferRelativeResize="0"/>
          <p:nvPr/>
        </p:nvPicPr>
        <p:blipFill rotWithShape="1">
          <a:blip r:embed="rId7">
            <a:alphaModFix/>
          </a:blip>
          <a:srcRect l="5283" t="53544" r="51088" b="17839"/>
          <a:stretch/>
        </p:blipFill>
        <p:spPr>
          <a:xfrm>
            <a:off x="7669325" y="1299250"/>
            <a:ext cx="1080000" cy="122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2"/>
          <p:cNvPicPr preferRelativeResize="0"/>
          <p:nvPr/>
        </p:nvPicPr>
        <p:blipFill rotWithShape="1">
          <a:blip r:embed="rId3">
            <a:alphaModFix/>
          </a:blip>
          <a:srcRect l="75680"/>
          <a:stretch/>
        </p:blipFill>
        <p:spPr>
          <a:xfrm>
            <a:off x="136375" y="1901150"/>
            <a:ext cx="385300" cy="399450"/>
          </a:xfrm>
          <a:prstGeom prst="rect">
            <a:avLst/>
          </a:prstGeom>
          <a:noFill/>
          <a:ln>
            <a:noFill/>
          </a:ln>
        </p:spPr>
      </p:pic>
      <p:pic>
        <p:nvPicPr>
          <p:cNvPr id="290" name="Google Shape;290;p32"/>
          <p:cNvPicPr preferRelativeResize="0"/>
          <p:nvPr/>
        </p:nvPicPr>
        <p:blipFill rotWithShape="1">
          <a:blip r:embed="rId3">
            <a:alphaModFix/>
          </a:blip>
          <a:srcRect l="49781" r="25899"/>
          <a:stretch/>
        </p:blipFill>
        <p:spPr>
          <a:xfrm>
            <a:off x="136375" y="3089750"/>
            <a:ext cx="385300" cy="399450"/>
          </a:xfrm>
          <a:prstGeom prst="rect">
            <a:avLst/>
          </a:prstGeom>
          <a:noFill/>
          <a:ln>
            <a:noFill/>
          </a:ln>
        </p:spPr>
      </p:pic>
      <p:pic>
        <p:nvPicPr>
          <p:cNvPr id="291" name="Google Shape;291;p32"/>
          <p:cNvPicPr preferRelativeResize="0"/>
          <p:nvPr/>
        </p:nvPicPr>
        <p:blipFill rotWithShape="1">
          <a:blip r:embed="rId3">
            <a:alphaModFix/>
          </a:blip>
          <a:srcRect l="24465" r="51214"/>
          <a:stretch/>
        </p:blipFill>
        <p:spPr>
          <a:xfrm>
            <a:off x="136375" y="2295725"/>
            <a:ext cx="385300" cy="399450"/>
          </a:xfrm>
          <a:prstGeom prst="rect">
            <a:avLst/>
          </a:prstGeom>
          <a:noFill/>
          <a:ln>
            <a:noFill/>
          </a:ln>
        </p:spPr>
      </p:pic>
      <p:pic>
        <p:nvPicPr>
          <p:cNvPr id="292" name="Google Shape;292;p32"/>
          <p:cNvPicPr preferRelativeResize="0"/>
          <p:nvPr/>
        </p:nvPicPr>
        <p:blipFill rotWithShape="1">
          <a:blip r:embed="rId3">
            <a:alphaModFix/>
          </a:blip>
          <a:srcRect l="-689" r="75151" b="-10"/>
          <a:stretch/>
        </p:blipFill>
        <p:spPr>
          <a:xfrm>
            <a:off x="128787" y="2693538"/>
            <a:ext cx="400475" cy="399446"/>
          </a:xfrm>
          <a:prstGeom prst="rect">
            <a:avLst/>
          </a:prstGeom>
          <a:noFill/>
          <a:ln>
            <a:noFill/>
          </a:ln>
        </p:spPr>
      </p:pic>
      <p:sp>
        <p:nvSpPr>
          <p:cNvPr id="293" name="Google Shape;293;p3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solidFill>
                  <a:srgbClr val="000000"/>
                </a:solidFill>
              </a:rPr>
              <a:t>Les Quatre Interactions Élémentaires</a:t>
            </a:r>
            <a:endParaRPr>
              <a:solidFill>
                <a:srgbClr val="000000"/>
              </a:solidFill>
            </a:endParaRPr>
          </a:p>
        </p:txBody>
      </p:sp>
      <p:sp>
        <p:nvSpPr>
          <p:cNvPr id="294" name="Google Shape;294;p32"/>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de" sz="2150">
                <a:solidFill>
                  <a:schemeClr val="dk1"/>
                </a:solidFill>
              </a:rPr>
              <a:t>A chaque type de charge correspond un type d'interaction:</a:t>
            </a: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lnSpc>
                <a:spcPct val="90000"/>
              </a:lnSpc>
              <a:spcBef>
                <a:spcPts val="1000"/>
              </a:spcBef>
              <a:spcAft>
                <a:spcPts val="0"/>
              </a:spcAft>
              <a:buNone/>
            </a:pPr>
            <a:endParaRPr sz="2150">
              <a:solidFill>
                <a:schemeClr val="dk1"/>
              </a:solidFill>
            </a:endParaRPr>
          </a:p>
          <a:p>
            <a:pPr marL="0" lvl="0" indent="0" algn="l" rtl="0">
              <a:spcBef>
                <a:spcPts val="0"/>
              </a:spcBef>
              <a:spcAft>
                <a:spcPts val="1200"/>
              </a:spcAft>
              <a:buNone/>
            </a:pPr>
            <a:endParaRPr/>
          </a:p>
        </p:txBody>
      </p:sp>
      <p:graphicFrame>
        <p:nvGraphicFramePr>
          <p:cNvPr id="295" name="Google Shape;295;p32"/>
          <p:cNvGraphicFramePr/>
          <p:nvPr/>
        </p:nvGraphicFramePr>
        <p:xfrm>
          <a:off x="136375" y="1504950"/>
          <a:ext cx="8845275" cy="1981050"/>
        </p:xfrm>
        <a:graphic>
          <a:graphicData uri="http://schemas.openxmlformats.org/drawingml/2006/table">
            <a:tbl>
              <a:tblPr>
                <a:noFill/>
                <a:tableStyleId>{35E41234-2923-4178-8B83-7D9EA780F876}</a:tableStyleId>
              </a:tblPr>
              <a:tblGrid>
                <a:gridCol w="386900">
                  <a:extLst>
                    <a:ext uri="{9D8B030D-6E8A-4147-A177-3AD203B41FA5}">
                      <a16:colId xmlns:a16="http://schemas.microsoft.com/office/drawing/2014/main" val="20000"/>
                    </a:ext>
                  </a:extLst>
                </a:gridCol>
                <a:gridCol w="3010275">
                  <a:extLst>
                    <a:ext uri="{9D8B030D-6E8A-4147-A177-3AD203B41FA5}">
                      <a16:colId xmlns:a16="http://schemas.microsoft.com/office/drawing/2014/main" val="20001"/>
                    </a:ext>
                  </a:extLst>
                </a:gridCol>
                <a:gridCol w="2600100">
                  <a:extLst>
                    <a:ext uri="{9D8B030D-6E8A-4147-A177-3AD203B41FA5}">
                      <a16:colId xmlns:a16="http://schemas.microsoft.com/office/drawing/2014/main" val="20002"/>
                    </a:ext>
                  </a:extLst>
                </a:gridCol>
                <a:gridCol w="28480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r>
                        <a:rPr lang="de" b="1"/>
                        <a:t>Charge</a:t>
                      </a:r>
                      <a:endParaRPr b="1"/>
                    </a:p>
                  </a:txBody>
                  <a:tcPr marL="91425" marR="91425" marT="91425" marB="91425"/>
                </a:tc>
                <a:tc>
                  <a:txBody>
                    <a:bodyPr/>
                    <a:lstStyle/>
                    <a:p>
                      <a:pPr marL="0" lvl="0" indent="0" algn="l" rtl="0">
                        <a:spcBef>
                          <a:spcPts val="0"/>
                        </a:spcBef>
                        <a:spcAft>
                          <a:spcPts val="0"/>
                        </a:spcAft>
                        <a:buNone/>
                      </a:pPr>
                      <a:r>
                        <a:rPr lang="de" b="1"/>
                        <a:t>Interaction</a:t>
                      </a:r>
                      <a:endParaRPr b="1"/>
                    </a:p>
                  </a:txBody>
                  <a:tcPr marL="91425" marR="91425" marT="91425" marB="91425"/>
                </a:tc>
                <a:tc>
                  <a:txBody>
                    <a:bodyPr/>
                    <a:lstStyle/>
                    <a:p>
                      <a:pPr marL="0" lvl="0" indent="0" algn="l" rtl="0">
                        <a:spcBef>
                          <a:spcPts val="0"/>
                        </a:spcBef>
                        <a:spcAft>
                          <a:spcPts val="0"/>
                        </a:spcAft>
                        <a:buNone/>
                      </a:pPr>
                      <a:r>
                        <a:rPr lang="de" b="1"/>
                        <a:t>Particule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Mass (Masse)</a:t>
                      </a:r>
                      <a:endParaRPr/>
                    </a:p>
                  </a:txBody>
                  <a:tcPr marL="91425" marR="91425" marT="91425" marB="91425"/>
                </a:tc>
                <a:tc>
                  <a:txBody>
                    <a:bodyPr/>
                    <a:lstStyle/>
                    <a:p>
                      <a:pPr marL="0" lvl="0" indent="0" algn="l" rtl="0">
                        <a:spcBef>
                          <a:spcPts val="0"/>
                        </a:spcBef>
                        <a:spcAft>
                          <a:spcPts val="0"/>
                        </a:spcAft>
                        <a:buNone/>
                      </a:pPr>
                      <a:r>
                        <a:rPr lang="de"/>
                        <a:t>Gravitation</a:t>
                      </a:r>
                      <a:endParaRPr/>
                    </a:p>
                  </a:txBody>
                  <a:tcPr marL="91425" marR="91425" marT="91425" marB="91425"/>
                </a:tc>
                <a:tc>
                  <a:txBody>
                    <a:bodyPr/>
                    <a:lstStyle/>
                    <a:p>
                      <a:pPr marL="0" lvl="0" indent="0" algn="l" rtl="0">
                        <a:spcBef>
                          <a:spcPts val="0"/>
                        </a:spcBef>
                        <a:spcAft>
                          <a:spcPts val="0"/>
                        </a:spcAft>
                        <a:buNone/>
                      </a:pPr>
                      <a:r>
                        <a:rPr lang="de"/>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Electric Charge (Charge électrique)</a:t>
                      </a:r>
                      <a:endParaRPr/>
                    </a:p>
                  </a:txBody>
                  <a:tcPr marL="91425" marR="91425" marT="91425" marB="91425"/>
                </a:tc>
                <a:tc>
                  <a:txBody>
                    <a:bodyPr/>
                    <a:lstStyle/>
                    <a:p>
                      <a:pPr marL="0" lvl="0" indent="0" algn="l" rtl="0">
                        <a:spcBef>
                          <a:spcPts val="0"/>
                        </a:spcBef>
                        <a:spcAft>
                          <a:spcPts val="0"/>
                        </a:spcAft>
                        <a:buNone/>
                      </a:pPr>
                      <a:r>
                        <a:rPr lang="de"/>
                        <a:t>Interaction électromagnétique</a:t>
                      </a:r>
                      <a:endParaRPr/>
                    </a:p>
                  </a:txBody>
                  <a:tcPr marL="91425" marR="91425" marT="91425" marB="91425"/>
                </a:tc>
                <a:tc>
                  <a:txBody>
                    <a:bodyPr/>
                    <a:lstStyle/>
                    <a:p>
                      <a:pPr marL="0" lvl="0" indent="0" algn="l" rtl="0">
                        <a:spcBef>
                          <a:spcPts val="0"/>
                        </a:spcBef>
                        <a:spcAft>
                          <a:spcPts val="0"/>
                        </a:spcAft>
                        <a:buNone/>
                      </a:pPr>
                      <a:r>
                        <a:rPr lang="de"/>
                        <a:t>Photon</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Strong Charge (Charge forte)</a:t>
                      </a:r>
                      <a:endParaRPr/>
                    </a:p>
                  </a:txBody>
                  <a:tcPr marL="91425" marR="91425" marT="91425" marB="91425"/>
                </a:tc>
                <a:tc>
                  <a:txBody>
                    <a:bodyPr/>
                    <a:lstStyle/>
                    <a:p>
                      <a:pPr marL="0" lvl="0" indent="0" algn="l" rtl="0">
                        <a:spcBef>
                          <a:spcPts val="0"/>
                        </a:spcBef>
                        <a:spcAft>
                          <a:spcPts val="0"/>
                        </a:spcAft>
                        <a:buNone/>
                      </a:pPr>
                      <a:r>
                        <a:rPr lang="de"/>
                        <a:t>Interaction forte</a:t>
                      </a:r>
                      <a:endParaRPr/>
                    </a:p>
                  </a:txBody>
                  <a:tcPr marL="91425" marR="91425" marT="91425" marB="91425"/>
                </a:tc>
                <a:tc>
                  <a:txBody>
                    <a:bodyPr/>
                    <a:lstStyle/>
                    <a:p>
                      <a:pPr marL="0" lvl="0" indent="0" algn="l" rtl="0">
                        <a:spcBef>
                          <a:spcPts val="0"/>
                        </a:spcBef>
                        <a:spcAft>
                          <a:spcPts val="0"/>
                        </a:spcAft>
                        <a:buNone/>
                      </a:pPr>
                      <a:r>
                        <a:rPr lang="de"/>
                        <a:t>Gluon</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de"/>
                        <a:t>Weak Charge (Charge faible)</a:t>
                      </a:r>
                      <a:endParaRPr/>
                    </a:p>
                  </a:txBody>
                  <a:tcPr marL="91425" marR="91425" marT="91425" marB="91425"/>
                </a:tc>
                <a:tc>
                  <a:txBody>
                    <a:bodyPr/>
                    <a:lstStyle/>
                    <a:p>
                      <a:pPr marL="0" lvl="0" indent="0" algn="l" rtl="0">
                        <a:spcBef>
                          <a:spcPts val="0"/>
                        </a:spcBef>
                        <a:spcAft>
                          <a:spcPts val="0"/>
                        </a:spcAft>
                        <a:buNone/>
                      </a:pPr>
                      <a:r>
                        <a:rPr lang="de"/>
                        <a:t>Interaction faible</a:t>
                      </a:r>
                      <a:endParaRPr/>
                    </a:p>
                  </a:txBody>
                  <a:tcPr marL="91425" marR="91425" marT="91425" marB="91425"/>
                </a:tc>
                <a:tc>
                  <a:txBody>
                    <a:bodyPr/>
                    <a:lstStyle/>
                    <a:p>
                      <a:pPr marL="0" lvl="0" indent="0" algn="l" rtl="0">
                        <a:spcBef>
                          <a:spcPts val="0"/>
                        </a:spcBef>
                        <a:spcAft>
                          <a:spcPts val="0"/>
                        </a:spcAft>
                        <a:buNone/>
                      </a:pPr>
                      <a:r>
                        <a:rPr lang="de"/>
                        <a:t>W+ Boson, W- Boson &amp; Z Boson</a:t>
                      </a:r>
                      <a:endParaRPr/>
                    </a:p>
                  </a:txBody>
                  <a:tcPr marL="91425" marR="91425" marT="91425" marB="91425"/>
                </a:tc>
                <a:extLst>
                  <a:ext uri="{0D108BD9-81ED-4DB2-BD59-A6C34878D82A}">
                    <a16:rowId xmlns:a16="http://schemas.microsoft.com/office/drawing/2014/main" val="10004"/>
                  </a:ext>
                </a:extLst>
              </a:tr>
            </a:tbl>
          </a:graphicData>
        </a:graphic>
      </p:graphicFrame>
      <p:pic>
        <p:nvPicPr>
          <p:cNvPr id="296" name="Google Shape;296;p32"/>
          <p:cNvPicPr preferRelativeResize="0"/>
          <p:nvPr/>
        </p:nvPicPr>
        <p:blipFill>
          <a:blip r:embed="rId4">
            <a:alphaModFix/>
          </a:blip>
          <a:stretch>
            <a:fillRect/>
          </a:stretch>
        </p:blipFill>
        <p:spPr>
          <a:xfrm>
            <a:off x="3010361" y="3485950"/>
            <a:ext cx="3123277" cy="165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What is the world made of?</a:t>
            </a:r>
            <a:endParaRPr dirty="0"/>
          </a:p>
        </p:txBody>
      </p:sp>
      <p:sp>
        <p:nvSpPr>
          <p:cNvPr id="77" name="Google Shape;77;p15"/>
          <p:cNvSpPr txBox="1">
            <a:spLocks noGrp="1"/>
          </p:cNvSpPr>
          <p:nvPr>
            <p:ph type="body" idx="1"/>
          </p:nvPr>
        </p:nvSpPr>
        <p:spPr>
          <a:xfrm>
            <a:off x="311700" y="923875"/>
            <a:ext cx="4260300" cy="3416400"/>
          </a:xfrm>
          <a:prstGeom prst="rect">
            <a:avLst/>
          </a:prstGeom>
        </p:spPr>
        <p:txBody>
          <a:bodyPr spcFirstLastPara="1" wrap="square" lIns="91425" tIns="91425" rIns="91425" bIns="91425" anchor="t" anchorCtr="0">
            <a:normAutofit/>
          </a:bodyPr>
          <a:lstStyle/>
          <a:p>
            <a:pPr marL="0" lvl="0" indent="0">
              <a:buNone/>
            </a:pPr>
            <a:r>
              <a:rPr lang="en-US" dirty="0"/>
              <a:t>How many molecules are in a drop of water?</a:t>
            </a:r>
          </a:p>
          <a:p>
            <a:pPr marL="457200" lvl="0" indent="-342900" algn="l" rtl="0">
              <a:spcBef>
                <a:spcPts val="1200"/>
              </a:spcBef>
              <a:spcAft>
                <a:spcPts val="0"/>
              </a:spcAft>
              <a:buSzPts val="1800"/>
              <a:buAutoNum type="alphaUcParenR"/>
            </a:pPr>
            <a:r>
              <a:rPr lang="de" dirty="0"/>
              <a:t>15</a:t>
            </a:r>
            <a:endParaRPr dirty="0"/>
          </a:p>
          <a:p>
            <a:pPr marL="457200" lvl="0" indent="-342900" algn="l" rtl="0">
              <a:spcBef>
                <a:spcPts val="0"/>
              </a:spcBef>
              <a:spcAft>
                <a:spcPts val="0"/>
              </a:spcAft>
              <a:buSzPts val="1800"/>
              <a:buAutoNum type="alphaUcParenR"/>
            </a:pPr>
            <a:r>
              <a:rPr lang="de" dirty="0"/>
              <a:t>1,500</a:t>
            </a:r>
            <a:endParaRPr dirty="0"/>
          </a:p>
          <a:p>
            <a:pPr marL="457200" lvl="0" indent="-342900" algn="l" rtl="0">
              <a:spcBef>
                <a:spcPts val="0"/>
              </a:spcBef>
              <a:spcAft>
                <a:spcPts val="0"/>
              </a:spcAft>
              <a:buSzPts val="1800"/>
              <a:buAutoNum type="alphaUcParenR"/>
            </a:pPr>
            <a:r>
              <a:rPr lang="de" dirty="0"/>
              <a:t>15,000,000</a:t>
            </a:r>
            <a:endParaRPr dirty="0"/>
          </a:p>
          <a:p>
            <a:pPr marL="457200" lvl="0" indent="-342900" algn="l" rtl="0">
              <a:spcBef>
                <a:spcPts val="0"/>
              </a:spcBef>
              <a:spcAft>
                <a:spcPts val="0"/>
              </a:spcAft>
              <a:buSzPts val="1800"/>
              <a:buAutoNum type="alphaUcParenR"/>
            </a:pPr>
            <a:r>
              <a:rPr lang="de" dirty="0"/>
              <a:t>1,500,000,000,000,000,000,000</a:t>
            </a:r>
            <a:endParaRPr dirty="0"/>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1200"/>
              </a:spcAft>
              <a:buNone/>
            </a:pPr>
            <a:endParaRPr dirty="0"/>
          </a:p>
        </p:txBody>
      </p:sp>
      <p:pic>
        <p:nvPicPr>
          <p:cNvPr id="78" name="Google Shape;78;p15"/>
          <p:cNvPicPr preferRelativeResize="0"/>
          <p:nvPr/>
        </p:nvPicPr>
        <p:blipFill>
          <a:blip r:embed="rId3">
            <a:alphaModFix/>
          </a:blip>
          <a:stretch>
            <a:fillRect/>
          </a:stretch>
        </p:blipFill>
        <p:spPr>
          <a:xfrm>
            <a:off x="4688500" y="169000"/>
            <a:ext cx="3411924" cy="4549176"/>
          </a:xfrm>
          <a:prstGeom prst="rect">
            <a:avLst/>
          </a:prstGeom>
          <a:noFill/>
          <a:ln>
            <a:noFill/>
          </a:ln>
        </p:spPr>
      </p:pic>
      <p:sp>
        <p:nvSpPr>
          <p:cNvPr id="79" name="Google Shape;79;p15"/>
          <p:cNvSpPr txBox="1"/>
          <p:nvPr/>
        </p:nvSpPr>
        <p:spPr>
          <a:xfrm>
            <a:off x="311775" y="4718175"/>
            <a:ext cx="85206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rPr>
              <a:t>User:Dschwen, CC BY-SA 2.5 &lt;https://creativecommons.org/licenses/by-sa/2.5&gt;, via Wikimedia Commons</a:t>
            </a:r>
            <a:endParaRPr sz="1200">
              <a:solidFill>
                <a:schemeClr val="dk2"/>
              </a:solidFill>
            </a:endParaRPr>
          </a:p>
          <a:p>
            <a:pPr marL="0" lvl="0" indent="0" algn="l" rtl="0">
              <a:spcBef>
                <a:spcPts val="0"/>
              </a:spcBef>
              <a:spcAft>
                <a:spcPts val="0"/>
              </a:spcAft>
              <a:buNone/>
            </a:pPr>
            <a:endParaRPr sz="1200">
              <a:solidFill>
                <a:schemeClr val="dk2"/>
              </a:solidFill>
            </a:endParaRPr>
          </a:p>
        </p:txBody>
      </p:sp>
      <p:grpSp>
        <p:nvGrpSpPr>
          <p:cNvPr id="80" name="Google Shape;80;p15"/>
          <p:cNvGrpSpPr/>
          <p:nvPr/>
        </p:nvGrpSpPr>
        <p:grpSpPr>
          <a:xfrm>
            <a:off x="5932025" y="3288450"/>
            <a:ext cx="371900" cy="403150"/>
            <a:chOff x="5932025" y="3288450"/>
            <a:chExt cx="371900" cy="403150"/>
          </a:xfrm>
        </p:grpSpPr>
        <p:sp>
          <p:nvSpPr>
            <p:cNvPr id="81" name="Google Shape;81;p15"/>
            <p:cNvSpPr/>
            <p:nvPr/>
          </p:nvSpPr>
          <p:spPr>
            <a:xfrm>
              <a:off x="6004025" y="3333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5"/>
            <p:cNvSpPr/>
            <p:nvPr/>
          </p:nvSpPr>
          <p:spPr>
            <a:xfrm>
              <a:off x="5932025" y="3405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5"/>
            <p:cNvSpPr/>
            <p:nvPr/>
          </p:nvSpPr>
          <p:spPr>
            <a:xfrm>
              <a:off x="6060425" y="3476488"/>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5"/>
            <p:cNvSpPr/>
            <p:nvPr/>
          </p:nvSpPr>
          <p:spPr>
            <a:xfrm>
              <a:off x="6231925" y="3477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5"/>
            <p:cNvSpPr/>
            <p:nvPr/>
          </p:nvSpPr>
          <p:spPr>
            <a:xfrm>
              <a:off x="6004025" y="361960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5"/>
            <p:cNvSpPr/>
            <p:nvPr/>
          </p:nvSpPr>
          <p:spPr>
            <a:xfrm>
              <a:off x="6132425" y="359560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5"/>
            <p:cNvSpPr/>
            <p:nvPr/>
          </p:nvSpPr>
          <p:spPr>
            <a:xfrm>
              <a:off x="5932025" y="3512488"/>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5"/>
            <p:cNvSpPr/>
            <p:nvPr/>
          </p:nvSpPr>
          <p:spPr>
            <a:xfrm>
              <a:off x="6132425" y="3405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5"/>
            <p:cNvSpPr/>
            <p:nvPr/>
          </p:nvSpPr>
          <p:spPr>
            <a:xfrm>
              <a:off x="6076025" y="328845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5"/>
            <p:cNvSpPr/>
            <p:nvPr/>
          </p:nvSpPr>
          <p:spPr>
            <a:xfrm>
              <a:off x="6204425" y="3333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1" name="Google Shape;91;p15"/>
          <p:cNvSpPr txBox="1">
            <a:spLocks noGrp="1"/>
          </p:cNvSpPr>
          <p:nvPr>
            <p:ph type="body" idx="1"/>
          </p:nvPr>
        </p:nvSpPr>
        <p:spPr>
          <a:xfrm>
            <a:off x="312521" y="922150"/>
            <a:ext cx="4260300" cy="373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How many molecules are in a drop of water?</a:t>
            </a:r>
            <a:endParaRPr dirty="0"/>
          </a:p>
          <a:p>
            <a:pPr marL="457200" lvl="0" indent="-342900" algn="l" rtl="0">
              <a:spcBef>
                <a:spcPts val="1200"/>
              </a:spcBef>
              <a:spcAft>
                <a:spcPts val="0"/>
              </a:spcAft>
              <a:buSzPts val="1800"/>
              <a:buAutoNum type="alphaUcParenR"/>
            </a:pPr>
            <a:r>
              <a:rPr lang="de" dirty="0"/>
              <a:t>15 = 1.5 ∙ 10</a:t>
            </a:r>
            <a:r>
              <a:rPr lang="de" baseline="30000" dirty="0"/>
              <a:t>1</a:t>
            </a:r>
            <a:endParaRPr baseline="30000" dirty="0"/>
          </a:p>
          <a:p>
            <a:pPr marL="457200" lvl="0" indent="-342900" algn="l" rtl="0">
              <a:spcBef>
                <a:spcPts val="0"/>
              </a:spcBef>
              <a:spcAft>
                <a:spcPts val="0"/>
              </a:spcAft>
              <a:buSzPts val="1800"/>
              <a:buAutoNum type="alphaUcParenR"/>
            </a:pPr>
            <a:r>
              <a:rPr lang="de" dirty="0"/>
              <a:t>1,500 = 1.5 ∙ 10</a:t>
            </a:r>
            <a:r>
              <a:rPr lang="de" baseline="30000" dirty="0"/>
              <a:t>3</a:t>
            </a:r>
            <a:endParaRPr dirty="0"/>
          </a:p>
          <a:p>
            <a:pPr marL="457200" lvl="0" indent="-342900" algn="l" rtl="0">
              <a:spcBef>
                <a:spcPts val="0"/>
              </a:spcBef>
              <a:spcAft>
                <a:spcPts val="0"/>
              </a:spcAft>
              <a:buSzPts val="1800"/>
              <a:buAutoNum type="alphaUcParenR"/>
            </a:pPr>
            <a:r>
              <a:rPr lang="de" dirty="0"/>
              <a:t>15,000,000 = 1.5 ∙ 10</a:t>
            </a:r>
            <a:r>
              <a:rPr lang="de" baseline="30000" dirty="0"/>
              <a:t>7</a:t>
            </a:r>
            <a:endParaRPr dirty="0"/>
          </a:p>
          <a:p>
            <a:pPr marL="457200" lvl="0" indent="-342900" algn="l" rtl="0">
              <a:spcBef>
                <a:spcPts val="0"/>
              </a:spcBef>
              <a:spcAft>
                <a:spcPts val="0"/>
              </a:spcAft>
              <a:buSzPts val="1800"/>
              <a:buAutoNum type="alphaUcParenR"/>
            </a:pPr>
            <a:r>
              <a:rPr lang="de" dirty="0"/>
              <a:t>1,500,000,000,000,000,000,000 = 1.5 ∙ 10</a:t>
            </a:r>
            <a:r>
              <a:rPr lang="de" baseline="30000" dirty="0"/>
              <a:t>21</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de" dirty="0"/>
              <a:t>Which interaction?</a:t>
            </a:r>
            <a:endParaRPr dirty="0"/>
          </a:p>
        </p:txBody>
      </p:sp>
      <p:sp>
        <p:nvSpPr>
          <p:cNvPr id="302" name="Google Shape;302;p33"/>
          <p:cNvSpPr txBox="1">
            <a:spLocks noGrp="1"/>
          </p:cNvSpPr>
          <p:nvPr>
            <p:ph type="body" idx="1"/>
          </p:nvPr>
        </p:nvSpPr>
        <p:spPr>
          <a:xfrm>
            <a:off x="311700" y="923875"/>
            <a:ext cx="5129700" cy="3993300"/>
          </a:xfrm>
          <a:prstGeom prst="rect">
            <a:avLst/>
          </a:prstGeom>
        </p:spPr>
        <p:txBody>
          <a:bodyPr spcFirstLastPara="1" wrap="square" lIns="91425" tIns="91425" rIns="91425" bIns="91425" anchor="t" anchorCtr="0">
            <a:noAutofit/>
          </a:bodyPr>
          <a:lstStyle/>
          <a:p>
            <a:pPr marL="457200" lvl="0" indent="-331042" algn="l" rtl="0">
              <a:lnSpc>
                <a:spcPct val="150000"/>
              </a:lnSpc>
              <a:spcBef>
                <a:spcPts val="0"/>
              </a:spcBef>
              <a:spcAft>
                <a:spcPts val="0"/>
              </a:spcAft>
              <a:buSzPts val="1613"/>
              <a:buChar char="●"/>
            </a:pPr>
            <a:r>
              <a:rPr lang="en-US" sz="1613" dirty="0"/>
              <a:t>Make a telephone call</a:t>
            </a:r>
            <a:endParaRPr sz="1613" dirty="0"/>
          </a:p>
          <a:p>
            <a:pPr marL="457200" lvl="0" indent="-331042" algn="l" rtl="0">
              <a:lnSpc>
                <a:spcPct val="150000"/>
              </a:lnSpc>
              <a:spcBef>
                <a:spcPts val="0"/>
              </a:spcBef>
              <a:spcAft>
                <a:spcPts val="0"/>
              </a:spcAft>
              <a:buSzPts val="1613"/>
              <a:buChar char="●"/>
            </a:pPr>
            <a:r>
              <a:rPr lang="en-US" sz="1613" dirty="0"/>
              <a:t>An atom changes to another type by beta decay</a:t>
            </a:r>
            <a:endParaRPr sz="1613" dirty="0"/>
          </a:p>
          <a:p>
            <a:pPr marL="457200" lvl="0" indent="-331042" algn="l" rtl="0">
              <a:lnSpc>
                <a:spcPct val="150000"/>
              </a:lnSpc>
              <a:spcBef>
                <a:spcPts val="0"/>
              </a:spcBef>
              <a:spcAft>
                <a:spcPts val="0"/>
              </a:spcAft>
              <a:buSzPts val="1613"/>
              <a:buChar char="●"/>
            </a:pPr>
            <a:r>
              <a:rPr lang="en-US" sz="1613" dirty="0"/>
              <a:t>The nuclei of atoms hold together even though the protons are positive</a:t>
            </a:r>
            <a:endParaRPr sz="1613" dirty="0"/>
          </a:p>
          <a:p>
            <a:pPr marL="457200" lvl="0" indent="-331042" algn="l" rtl="0">
              <a:lnSpc>
                <a:spcPct val="150000"/>
              </a:lnSpc>
              <a:spcBef>
                <a:spcPts val="0"/>
              </a:spcBef>
              <a:spcAft>
                <a:spcPts val="0"/>
              </a:spcAft>
              <a:buSzPts val="1613"/>
              <a:buChar char="●"/>
            </a:pPr>
            <a:r>
              <a:rPr lang="de" sz="1613" dirty="0"/>
              <a:t>A compass points north</a:t>
            </a:r>
            <a:endParaRPr sz="1613" dirty="0"/>
          </a:p>
          <a:p>
            <a:pPr marL="457200" lvl="0" indent="-331042" algn="l" rtl="0">
              <a:lnSpc>
                <a:spcPct val="150000"/>
              </a:lnSpc>
              <a:spcBef>
                <a:spcPts val="0"/>
              </a:spcBef>
              <a:spcAft>
                <a:spcPts val="0"/>
              </a:spcAft>
              <a:buSzPts val="1613"/>
              <a:buChar char="●"/>
            </a:pPr>
            <a:r>
              <a:rPr lang="en-US" sz="1613" dirty="0"/>
              <a:t>Two atoms form a chemical bond</a:t>
            </a:r>
            <a:endParaRPr sz="1613" dirty="0"/>
          </a:p>
          <a:p>
            <a:pPr marL="457200" lvl="0" indent="-331042" algn="l" rtl="0">
              <a:lnSpc>
                <a:spcPct val="150000"/>
              </a:lnSpc>
              <a:spcBef>
                <a:spcPts val="0"/>
              </a:spcBef>
              <a:spcAft>
                <a:spcPts val="0"/>
              </a:spcAft>
              <a:buSzPts val="1613"/>
              <a:buChar char="●"/>
            </a:pPr>
            <a:r>
              <a:rPr lang="en-US" sz="1613" dirty="0"/>
              <a:t>A glass falls from the table</a:t>
            </a:r>
          </a:p>
          <a:p>
            <a:pPr marL="457200" lvl="0" indent="-331042" algn="l" rtl="0">
              <a:lnSpc>
                <a:spcPct val="150000"/>
              </a:lnSpc>
              <a:spcBef>
                <a:spcPts val="0"/>
              </a:spcBef>
              <a:spcAft>
                <a:spcPts val="0"/>
              </a:spcAft>
              <a:buSzPts val="1613"/>
              <a:buChar char="●"/>
            </a:pPr>
            <a:r>
              <a:rPr lang="de" sz="1613" dirty="0"/>
              <a:t>Two up quarks up and a down quark form a proton</a:t>
            </a:r>
            <a:endParaRPr sz="1613" dirty="0"/>
          </a:p>
          <a:p>
            <a:pPr marL="457200" lvl="0" indent="-331042" algn="l" rtl="0">
              <a:lnSpc>
                <a:spcPct val="150000"/>
              </a:lnSpc>
              <a:spcBef>
                <a:spcPts val="0"/>
              </a:spcBef>
              <a:spcAft>
                <a:spcPts val="0"/>
              </a:spcAft>
              <a:buSzPts val="1613"/>
              <a:buChar char="●"/>
            </a:pPr>
            <a:r>
              <a:rPr lang="en-US" sz="1613" dirty="0"/>
              <a:t>The sun shines</a:t>
            </a:r>
            <a:endParaRPr sz="1613" dirty="0"/>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1200"/>
              </a:spcAft>
              <a:buNone/>
            </a:pPr>
            <a:endParaRPr dirty="0"/>
          </a:p>
        </p:txBody>
      </p:sp>
      <p:pic>
        <p:nvPicPr>
          <p:cNvPr id="303" name="Google Shape;303;p33"/>
          <p:cNvPicPr preferRelativeResize="0"/>
          <p:nvPr/>
        </p:nvPicPr>
        <p:blipFill>
          <a:blip r:embed="rId3">
            <a:alphaModFix/>
          </a:blip>
          <a:stretch>
            <a:fillRect/>
          </a:stretch>
        </p:blipFill>
        <p:spPr>
          <a:xfrm>
            <a:off x="5974463" y="238050"/>
            <a:ext cx="720000" cy="720000"/>
          </a:xfrm>
          <a:prstGeom prst="rect">
            <a:avLst/>
          </a:prstGeom>
          <a:noFill/>
          <a:ln>
            <a:noFill/>
          </a:ln>
        </p:spPr>
      </p:pic>
      <p:pic>
        <p:nvPicPr>
          <p:cNvPr id="304" name="Google Shape;304;p33"/>
          <p:cNvPicPr preferRelativeResize="0"/>
          <p:nvPr/>
        </p:nvPicPr>
        <p:blipFill>
          <a:blip r:embed="rId4">
            <a:alphaModFix/>
          </a:blip>
          <a:stretch>
            <a:fillRect/>
          </a:stretch>
        </p:blipFill>
        <p:spPr>
          <a:xfrm>
            <a:off x="6694438" y="238063"/>
            <a:ext cx="720000" cy="720000"/>
          </a:xfrm>
          <a:prstGeom prst="rect">
            <a:avLst/>
          </a:prstGeom>
          <a:noFill/>
          <a:ln>
            <a:noFill/>
          </a:ln>
        </p:spPr>
      </p:pic>
      <p:pic>
        <p:nvPicPr>
          <p:cNvPr id="305" name="Google Shape;305;p33"/>
          <p:cNvPicPr preferRelativeResize="0"/>
          <p:nvPr/>
        </p:nvPicPr>
        <p:blipFill>
          <a:blip r:embed="rId5">
            <a:alphaModFix/>
          </a:blip>
          <a:stretch>
            <a:fillRect/>
          </a:stretch>
        </p:blipFill>
        <p:spPr>
          <a:xfrm>
            <a:off x="7414413" y="235738"/>
            <a:ext cx="720000" cy="724645"/>
          </a:xfrm>
          <a:prstGeom prst="rect">
            <a:avLst/>
          </a:prstGeom>
          <a:noFill/>
          <a:ln>
            <a:noFill/>
          </a:ln>
        </p:spPr>
      </p:pic>
      <p:pic>
        <p:nvPicPr>
          <p:cNvPr id="306" name="Google Shape;306;p33"/>
          <p:cNvPicPr preferRelativeResize="0"/>
          <p:nvPr/>
        </p:nvPicPr>
        <p:blipFill>
          <a:blip r:embed="rId6">
            <a:alphaModFix/>
          </a:blip>
          <a:stretch>
            <a:fillRect/>
          </a:stretch>
        </p:blipFill>
        <p:spPr>
          <a:xfrm>
            <a:off x="8134388" y="238050"/>
            <a:ext cx="720000" cy="720000"/>
          </a:xfrm>
          <a:prstGeom prst="rect">
            <a:avLst/>
          </a:prstGeom>
          <a:noFill/>
          <a:ln>
            <a:noFill/>
          </a:ln>
        </p:spPr>
      </p:pic>
      <p:sp>
        <p:nvSpPr>
          <p:cNvPr id="307" name="Google Shape;307;p33"/>
          <p:cNvSpPr txBox="1"/>
          <p:nvPr/>
        </p:nvSpPr>
        <p:spPr>
          <a:xfrm>
            <a:off x="6884788" y="92387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08" name="Google Shape;308;p33"/>
          <p:cNvSpPr txBox="1"/>
          <p:nvPr/>
        </p:nvSpPr>
        <p:spPr>
          <a:xfrm>
            <a:off x="8324750" y="133997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09" name="Google Shape;309;p33"/>
          <p:cNvSpPr txBox="1"/>
          <p:nvPr/>
        </p:nvSpPr>
        <p:spPr>
          <a:xfrm>
            <a:off x="7604763" y="223072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0" name="Google Shape;310;p33"/>
          <p:cNvSpPr txBox="1"/>
          <p:nvPr/>
        </p:nvSpPr>
        <p:spPr>
          <a:xfrm>
            <a:off x="6884800" y="278427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1" name="Google Shape;311;p33"/>
          <p:cNvSpPr txBox="1"/>
          <p:nvPr/>
        </p:nvSpPr>
        <p:spPr>
          <a:xfrm>
            <a:off x="6884788" y="320037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2" name="Google Shape;312;p33"/>
          <p:cNvSpPr txBox="1"/>
          <p:nvPr/>
        </p:nvSpPr>
        <p:spPr>
          <a:xfrm>
            <a:off x="6164800" y="3484150"/>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3" name="Google Shape;313;p33"/>
          <p:cNvSpPr txBox="1"/>
          <p:nvPr/>
        </p:nvSpPr>
        <p:spPr>
          <a:xfrm>
            <a:off x="7604763" y="410732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4" name="Google Shape;314;p33"/>
          <p:cNvSpPr txBox="1"/>
          <p:nvPr/>
        </p:nvSpPr>
        <p:spPr>
          <a:xfrm>
            <a:off x="6164788" y="457722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5" name="Google Shape;315;p33"/>
          <p:cNvSpPr txBox="1"/>
          <p:nvPr/>
        </p:nvSpPr>
        <p:spPr>
          <a:xfrm>
            <a:off x="8324738" y="457722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
        <p:nvSpPr>
          <p:cNvPr id="316" name="Google Shape;316;p33"/>
          <p:cNvSpPr txBox="1"/>
          <p:nvPr/>
        </p:nvSpPr>
        <p:spPr>
          <a:xfrm>
            <a:off x="6884775" y="4577225"/>
            <a:ext cx="339300" cy="4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b="1">
                <a:solidFill>
                  <a:srgbClr val="52B925"/>
                </a:solidFill>
              </a:rPr>
              <a:t>✓</a:t>
            </a:r>
            <a:endParaRPr sz="1800" b="1">
              <a:solidFill>
                <a:srgbClr val="52B92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1" name="Google Shape;321;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dirty="0"/>
              <a:t> </a:t>
            </a:r>
            <a:r>
              <a:rPr lang="de" sz="2000" dirty="0"/>
              <a:t>Beta decay</a:t>
            </a:r>
            <a:endParaRPr sz="2000" dirty="0"/>
          </a:p>
        </p:txBody>
      </p:sp>
      <p:sp>
        <p:nvSpPr>
          <p:cNvPr id="322" name="Google Shape;322;p3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Exemples d'interactions</a:t>
            </a:r>
            <a:endParaRPr dirty="0"/>
          </a:p>
        </p:txBody>
      </p:sp>
      <p:sp>
        <p:nvSpPr>
          <p:cNvPr id="323" name="Google Shape;323;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2000" dirty="0"/>
              <a:t>Electrons repel</a:t>
            </a:r>
            <a:endParaRPr sz="2000" dirty="0"/>
          </a:p>
        </p:txBody>
      </p:sp>
      <p:pic>
        <p:nvPicPr>
          <p:cNvPr id="324" name="Google Shape;324;p34"/>
          <p:cNvPicPr preferRelativeResize="0"/>
          <p:nvPr/>
        </p:nvPicPr>
        <p:blipFill>
          <a:blip r:embed="rId3">
            <a:alphaModFix/>
          </a:blip>
          <a:stretch>
            <a:fillRect/>
          </a:stretch>
        </p:blipFill>
        <p:spPr>
          <a:xfrm>
            <a:off x="4697503" y="2044850"/>
            <a:ext cx="4164925" cy="2957351"/>
          </a:xfrm>
          <a:prstGeom prst="rect">
            <a:avLst/>
          </a:prstGeom>
          <a:noFill/>
          <a:ln>
            <a:noFill/>
          </a:ln>
        </p:spPr>
      </p:pic>
      <p:pic>
        <p:nvPicPr>
          <p:cNvPr id="325" name="Google Shape;325;p34"/>
          <p:cNvPicPr preferRelativeResize="0"/>
          <p:nvPr/>
        </p:nvPicPr>
        <p:blipFill>
          <a:blip r:embed="rId4">
            <a:alphaModFix/>
          </a:blip>
          <a:stretch>
            <a:fillRect/>
          </a:stretch>
        </p:blipFill>
        <p:spPr>
          <a:xfrm>
            <a:off x="632579" y="2127800"/>
            <a:ext cx="3243326" cy="2874399"/>
          </a:xfrm>
          <a:prstGeom prst="rect">
            <a:avLst/>
          </a:prstGeom>
          <a:noFill/>
          <a:ln>
            <a:noFill/>
          </a:ln>
        </p:spPr>
      </p:pic>
      <p:cxnSp>
        <p:nvCxnSpPr>
          <p:cNvPr id="326" name="Google Shape;326;p34"/>
          <p:cNvCxnSpPr/>
          <p:nvPr/>
        </p:nvCxnSpPr>
        <p:spPr>
          <a:xfrm>
            <a:off x="414200" y="1852575"/>
            <a:ext cx="3599700" cy="0"/>
          </a:xfrm>
          <a:prstGeom prst="straightConnector1">
            <a:avLst/>
          </a:prstGeom>
          <a:noFill/>
          <a:ln w="38100" cap="flat" cmpd="sng">
            <a:solidFill>
              <a:schemeClr val="dk2"/>
            </a:solidFill>
            <a:prstDash val="solid"/>
            <a:round/>
            <a:headEnd type="none" w="med" len="med"/>
            <a:tailEnd type="triangle" w="med" len="med"/>
          </a:ln>
        </p:spPr>
      </p:cxnSp>
      <p:cxnSp>
        <p:nvCxnSpPr>
          <p:cNvPr id="327" name="Google Shape;327;p34"/>
          <p:cNvCxnSpPr/>
          <p:nvPr/>
        </p:nvCxnSpPr>
        <p:spPr>
          <a:xfrm>
            <a:off x="4751525" y="1852575"/>
            <a:ext cx="0" cy="3018000"/>
          </a:xfrm>
          <a:prstGeom prst="straightConnector1">
            <a:avLst/>
          </a:prstGeom>
          <a:noFill/>
          <a:ln w="38100" cap="flat" cmpd="sng">
            <a:solidFill>
              <a:schemeClr val="dk2"/>
            </a:solidFill>
            <a:prstDash val="solid"/>
            <a:round/>
            <a:headEnd type="none" w="med" len="med"/>
            <a:tailEnd type="triangle" w="med" len="med"/>
          </a:ln>
        </p:spPr>
      </p:cxnSp>
      <p:cxnSp>
        <p:nvCxnSpPr>
          <p:cNvPr id="328" name="Google Shape;328;p34"/>
          <p:cNvCxnSpPr/>
          <p:nvPr/>
        </p:nvCxnSpPr>
        <p:spPr>
          <a:xfrm>
            <a:off x="414200" y="1852575"/>
            <a:ext cx="0" cy="2820600"/>
          </a:xfrm>
          <a:prstGeom prst="straightConnector1">
            <a:avLst/>
          </a:prstGeom>
          <a:noFill/>
          <a:ln w="38100" cap="flat" cmpd="sng">
            <a:solidFill>
              <a:schemeClr val="dk2"/>
            </a:solidFill>
            <a:prstDash val="solid"/>
            <a:round/>
            <a:headEnd type="none" w="med" len="med"/>
            <a:tailEnd type="triangle" w="med" len="med"/>
          </a:ln>
        </p:spPr>
      </p:cxnSp>
      <p:cxnSp>
        <p:nvCxnSpPr>
          <p:cNvPr id="329" name="Google Shape;329;p34"/>
          <p:cNvCxnSpPr/>
          <p:nvPr/>
        </p:nvCxnSpPr>
        <p:spPr>
          <a:xfrm>
            <a:off x="4751513" y="1852575"/>
            <a:ext cx="3599700" cy="0"/>
          </a:xfrm>
          <a:prstGeom prst="straightConnector1">
            <a:avLst/>
          </a:prstGeom>
          <a:noFill/>
          <a:ln w="38100" cap="flat" cmpd="sng">
            <a:solidFill>
              <a:schemeClr val="dk2"/>
            </a:solidFill>
            <a:prstDash val="solid"/>
            <a:round/>
            <a:headEnd type="none" w="med" len="med"/>
            <a:tailEnd type="triangle" w="med" len="med"/>
          </a:ln>
        </p:spPr>
      </p:cxnSp>
      <p:sp>
        <p:nvSpPr>
          <p:cNvPr id="330" name="Google Shape;330;p34"/>
          <p:cNvSpPr txBox="1"/>
          <p:nvPr/>
        </p:nvSpPr>
        <p:spPr>
          <a:xfrm>
            <a:off x="7176825" y="1483575"/>
            <a:ext cx="8886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dirty="0">
                <a:solidFill>
                  <a:schemeClr val="dk2"/>
                </a:solidFill>
              </a:rPr>
              <a:t>temps</a:t>
            </a:r>
            <a:endParaRPr sz="1800" dirty="0">
              <a:solidFill>
                <a:schemeClr val="dk2"/>
              </a:solidFill>
            </a:endParaRPr>
          </a:p>
        </p:txBody>
      </p:sp>
      <p:sp>
        <p:nvSpPr>
          <p:cNvPr id="331" name="Google Shape;331;p34"/>
          <p:cNvSpPr txBox="1"/>
          <p:nvPr/>
        </p:nvSpPr>
        <p:spPr>
          <a:xfrm>
            <a:off x="2833350" y="1483575"/>
            <a:ext cx="8886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solidFill>
                  <a:schemeClr val="dk2"/>
                </a:solidFill>
              </a:rPr>
              <a:t>temps</a:t>
            </a:r>
            <a:endParaRPr sz="1800">
              <a:solidFill>
                <a:schemeClr val="dk2"/>
              </a:solidFill>
            </a:endParaRPr>
          </a:p>
        </p:txBody>
      </p:sp>
      <p:sp>
        <p:nvSpPr>
          <p:cNvPr id="332" name="Google Shape;332;p34"/>
          <p:cNvSpPr txBox="1"/>
          <p:nvPr/>
        </p:nvSpPr>
        <p:spPr>
          <a:xfrm rot="-5400000">
            <a:off x="4207325" y="3655665"/>
            <a:ext cx="1088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solidFill>
                  <a:schemeClr val="dk2"/>
                </a:solidFill>
              </a:rPr>
              <a:t>espace</a:t>
            </a:r>
            <a:endParaRPr sz="1800">
              <a:solidFill>
                <a:schemeClr val="dk2"/>
              </a:solidFill>
            </a:endParaRPr>
          </a:p>
        </p:txBody>
      </p:sp>
      <p:sp>
        <p:nvSpPr>
          <p:cNvPr id="333" name="Google Shape;333;p34"/>
          <p:cNvSpPr txBox="1"/>
          <p:nvPr/>
        </p:nvSpPr>
        <p:spPr>
          <a:xfrm rot="-5400000">
            <a:off x="-130000" y="3506490"/>
            <a:ext cx="1088400" cy="7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solidFill>
                  <a:schemeClr val="dk2"/>
                </a:solidFill>
              </a:rPr>
              <a:t>espace</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Higgs</a:t>
            </a:r>
            <a:endParaRPr/>
          </a:p>
        </p:txBody>
      </p:sp>
      <p:sp>
        <p:nvSpPr>
          <p:cNvPr id="339" name="Google Shape;339;p35"/>
          <p:cNvSpPr txBox="1">
            <a:spLocks noGrp="1"/>
          </p:cNvSpPr>
          <p:nvPr>
            <p:ph type="body" idx="1"/>
          </p:nvPr>
        </p:nvSpPr>
        <p:spPr>
          <a:xfrm>
            <a:off x="311700" y="923875"/>
            <a:ext cx="5305329"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de" sz="2000" dirty="0"/>
              <a:t>Electrically neutral</a:t>
            </a:r>
            <a:endParaRPr sz="2000" dirty="0"/>
          </a:p>
          <a:p>
            <a:pPr marL="457200" lvl="0" indent="-317500" algn="l" rtl="0">
              <a:spcBef>
                <a:spcPts val="0"/>
              </a:spcBef>
              <a:spcAft>
                <a:spcPts val="0"/>
              </a:spcAft>
              <a:buSzPts val="1400"/>
              <a:buChar char="●"/>
            </a:pPr>
            <a:r>
              <a:rPr lang="en-US" sz="2000" dirty="0"/>
              <a:t>No strong charge</a:t>
            </a:r>
            <a:endParaRPr sz="2000" dirty="0"/>
          </a:p>
          <a:p>
            <a:pPr marL="457200" lvl="0" indent="-317500" algn="l" rtl="0">
              <a:spcBef>
                <a:spcPts val="0"/>
              </a:spcBef>
              <a:spcAft>
                <a:spcPts val="0"/>
              </a:spcAft>
              <a:buSzPts val="1400"/>
              <a:buChar char="●"/>
            </a:pPr>
            <a:r>
              <a:rPr lang="en-US" sz="2000" dirty="0"/>
              <a:t>Weak charge = -1/2</a:t>
            </a:r>
            <a:endParaRPr sz="2000" dirty="0"/>
          </a:p>
          <a:p>
            <a:pPr marL="457200" lvl="0" indent="-317500" algn="l" rtl="0">
              <a:spcBef>
                <a:spcPts val="0"/>
              </a:spcBef>
              <a:spcAft>
                <a:spcPts val="0"/>
              </a:spcAft>
              <a:buSzPts val="1400"/>
              <a:buChar char="●"/>
            </a:pPr>
            <a:r>
              <a:rPr lang="de" sz="2000" dirty="0"/>
              <a:t>Is key to the mechanism that gives elementary particles their masses</a:t>
            </a:r>
            <a:endParaRPr sz="2000" dirty="0"/>
          </a:p>
        </p:txBody>
      </p:sp>
      <p:pic>
        <p:nvPicPr>
          <p:cNvPr id="340" name="Google Shape;340;p35"/>
          <p:cNvPicPr preferRelativeResize="0"/>
          <p:nvPr/>
        </p:nvPicPr>
        <p:blipFill>
          <a:blip r:embed="rId3">
            <a:alphaModFix/>
          </a:blip>
          <a:stretch>
            <a:fillRect/>
          </a:stretch>
        </p:blipFill>
        <p:spPr>
          <a:xfrm>
            <a:off x="5723350" y="675823"/>
            <a:ext cx="2708500" cy="2401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Higgs</a:t>
            </a:r>
            <a:endParaRPr/>
          </a:p>
        </p:txBody>
      </p:sp>
      <p:sp>
        <p:nvSpPr>
          <p:cNvPr id="346" name="Google Shape;346;p36"/>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47" name="Google Shape;347;p36"/>
          <p:cNvPicPr preferRelativeResize="0"/>
          <p:nvPr/>
        </p:nvPicPr>
        <p:blipFill>
          <a:blip r:embed="rId3">
            <a:alphaModFix/>
          </a:blip>
          <a:stretch>
            <a:fillRect/>
          </a:stretch>
        </p:blipFill>
        <p:spPr>
          <a:xfrm>
            <a:off x="413675" y="1040925"/>
            <a:ext cx="2254025" cy="1457350"/>
          </a:xfrm>
          <a:prstGeom prst="rect">
            <a:avLst/>
          </a:prstGeom>
          <a:noFill/>
          <a:ln>
            <a:noFill/>
          </a:ln>
        </p:spPr>
      </p:pic>
      <p:pic>
        <p:nvPicPr>
          <p:cNvPr id="348" name="Google Shape;348;p36"/>
          <p:cNvPicPr preferRelativeResize="0"/>
          <p:nvPr/>
        </p:nvPicPr>
        <p:blipFill>
          <a:blip r:embed="rId4">
            <a:alphaModFix/>
          </a:blip>
          <a:stretch>
            <a:fillRect/>
          </a:stretch>
        </p:blipFill>
        <p:spPr>
          <a:xfrm>
            <a:off x="0" y="894600"/>
            <a:ext cx="5782151" cy="4085950"/>
          </a:xfrm>
          <a:prstGeom prst="rect">
            <a:avLst/>
          </a:prstGeom>
          <a:noFill/>
          <a:ln>
            <a:noFill/>
          </a:ln>
        </p:spPr>
      </p:pic>
      <p:pic>
        <p:nvPicPr>
          <p:cNvPr id="349" name="Google Shape;349;p36"/>
          <p:cNvPicPr preferRelativeResize="0"/>
          <p:nvPr/>
        </p:nvPicPr>
        <p:blipFill>
          <a:blip r:embed="rId5">
            <a:alphaModFix/>
          </a:blip>
          <a:stretch>
            <a:fillRect/>
          </a:stretch>
        </p:blipFill>
        <p:spPr>
          <a:xfrm>
            <a:off x="5315901" y="1397248"/>
            <a:ext cx="3838676" cy="2811075"/>
          </a:xfrm>
          <a:prstGeom prst="rect">
            <a:avLst/>
          </a:prstGeom>
          <a:noFill/>
          <a:ln>
            <a:noFill/>
          </a:ln>
        </p:spPr>
      </p:pic>
      <p:sp>
        <p:nvSpPr>
          <p:cNvPr id="350" name="Google Shape;350;p36"/>
          <p:cNvSpPr txBox="1"/>
          <p:nvPr/>
        </p:nvSpPr>
        <p:spPr>
          <a:xfrm>
            <a:off x="7023000" y="0"/>
            <a:ext cx="2121000" cy="7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rPr>
              <a:t>Service graphique, CERN </a:t>
            </a:r>
            <a:endParaRPr sz="1200">
              <a:solidFill>
                <a:schemeClr val="dk2"/>
              </a:solidFill>
            </a:endParaRPr>
          </a:p>
        </p:txBody>
      </p:sp>
      <p:pic>
        <p:nvPicPr>
          <p:cNvPr id="351" name="Google Shape;351;p36"/>
          <p:cNvPicPr preferRelativeResize="0"/>
          <p:nvPr/>
        </p:nvPicPr>
        <p:blipFill>
          <a:blip r:embed="rId6">
            <a:alphaModFix/>
          </a:blip>
          <a:stretch>
            <a:fillRect/>
          </a:stretch>
        </p:blipFill>
        <p:spPr>
          <a:xfrm>
            <a:off x="0" y="865325"/>
            <a:ext cx="9144000" cy="477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What is the world made of?</a:t>
            </a:r>
            <a:endParaRPr dirty="0"/>
          </a:p>
        </p:txBody>
      </p:sp>
      <p:sp>
        <p:nvSpPr>
          <p:cNvPr id="97" name="Google Shape;97;p16"/>
          <p:cNvSpPr txBox="1">
            <a:spLocks noGrp="1"/>
          </p:cNvSpPr>
          <p:nvPr>
            <p:ph type="body" idx="1"/>
          </p:nvPr>
        </p:nvSpPr>
        <p:spPr>
          <a:xfrm>
            <a:off x="311700" y="9238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How many molecules are in a drop of water?</a:t>
            </a:r>
          </a:p>
          <a:p>
            <a:pPr marL="457200" lvl="0" indent="-342900" algn="l" rtl="0">
              <a:spcBef>
                <a:spcPts val="1200"/>
              </a:spcBef>
              <a:spcAft>
                <a:spcPts val="0"/>
              </a:spcAft>
              <a:buSzPts val="1800"/>
              <a:buAutoNum type="alphaUcParenR"/>
            </a:pPr>
            <a:r>
              <a:rPr lang="de" dirty="0"/>
              <a:t>15</a:t>
            </a:r>
            <a:endParaRPr dirty="0"/>
          </a:p>
          <a:p>
            <a:pPr marL="457200" lvl="0" indent="-342900" algn="l" rtl="0">
              <a:spcBef>
                <a:spcPts val="0"/>
              </a:spcBef>
              <a:spcAft>
                <a:spcPts val="0"/>
              </a:spcAft>
              <a:buSzPts val="1800"/>
              <a:buAutoNum type="alphaUcParenR"/>
            </a:pPr>
            <a:r>
              <a:rPr lang="de" dirty="0"/>
              <a:t>1,500</a:t>
            </a:r>
            <a:endParaRPr dirty="0"/>
          </a:p>
          <a:p>
            <a:pPr marL="457200" lvl="0" indent="-342900" algn="l" rtl="0">
              <a:spcBef>
                <a:spcPts val="0"/>
              </a:spcBef>
              <a:spcAft>
                <a:spcPts val="0"/>
              </a:spcAft>
              <a:buSzPts val="1800"/>
              <a:buAutoNum type="alphaUcParenR"/>
            </a:pPr>
            <a:r>
              <a:rPr lang="de" dirty="0"/>
              <a:t>15,000,000</a:t>
            </a:r>
            <a:endParaRPr dirty="0"/>
          </a:p>
          <a:p>
            <a:pPr marL="457200" lvl="0" indent="-342900" algn="l" rtl="0">
              <a:spcBef>
                <a:spcPts val="0"/>
              </a:spcBef>
              <a:spcAft>
                <a:spcPts val="0"/>
              </a:spcAft>
              <a:buSzPts val="1800"/>
              <a:buAutoNum type="alphaUcParenR"/>
            </a:pPr>
            <a:r>
              <a:rPr lang="de" dirty="0"/>
              <a:t>1,500,000,000,000,000,000,000</a:t>
            </a:r>
            <a:endParaRPr dirty="0"/>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1200"/>
              </a:spcAft>
              <a:buNone/>
            </a:pPr>
            <a:endParaRPr dirty="0"/>
          </a:p>
        </p:txBody>
      </p:sp>
      <p:pic>
        <p:nvPicPr>
          <p:cNvPr id="98" name="Google Shape;98;p16"/>
          <p:cNvPicPr preferRelativeResize="0"/>
          <p:nvPr/>
        </p:nvPicPr>
        <p:blipFill>
          <a:blip r:embed="rId3">
            <a:alphaModFix/>
          </a:blip>
          <a:stretch>
            <a:fillRect/>
          </a:stretch>
        </p:blipFill>
        <p:spPr>
          <a:xfrm>
            <a:off x="4688500" y="169000"/>
            <a:ext cx="3411924" cy="4549176"/>
          </a:xfrm>
          <a:prstGeom prst="rect">
            <a:avLst/>
          </a:prstGeom>
          <a:noFill/>
          <a:ln>
            <a:noFill/>
          </a:ln>
        </p:spPr>
      </p:pic>
      <p:sp>
        <p:nvSpPr>
          <p:cNvPr id="99" name="Google Shape;99;p16"/>
          <p:cNvSpPr txBox="1"/>
          <p:nvPr/>
        </p:nvSpPr>
        <p:spPr>
          <a:xfrm>
            <a:off x="311775" y="4718175"/>
            <a:ext cx="85206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rPr>
              <a:t>User:Dschwen, CC BY-SA 2.5 &lt;https://creativecommons.org/licenses/by-sa/2.5&gt;, via Wikimedia Commons</a:t>
            </a:r>
            <a:endParaRPr sz="1200">
              <a:solidFill>
                <a:schemeClr val="dk2"/>
              </a:solidFill>
            </a:endParaRPr>
          </a:p>
          <a:p>
            <a:pPr marL="0" lvl="0" indent="0" algn="l" rtl="0">
              <a:spcBef>
                <a:spcPts val="0"/>
              </a:spcBef>
              <a:spcAft>
                <a:spcPts val="0"/>
              </a:spcAft>
              <a:buNone/>
            </a:pPr>
            <a:endParaRPr sz="1200">
              <a:solidFill>
                <a:schemeClr val="dk2"/>
              </a:solidFill>
            </a:endParaRPr>
          </a:p>
        </p:txBody>
      </p:sp>
      <p:grpSp>
        <p:nvGrpSpPr>
          <p:cNvPr id="100" name="Google Shape;100;p16"/>
          <p:cNvGrpSpPr/>
          <p:nvPr/>
        </p:nvGrpSpPr>
        <p:grpSpPr>
          <a:xfrm>
            <a:off x="5932025" y="3288450"/>
            <a:ext cx="371900" cy="403150"/>
            <a:chOff x="5932025" y="3288450"/>
            <a:chExt cx="371900" cy="403150"/>
          </a:xfrm>
        </p:grpSpPr>
        <p:sp>
          <p:nvSpPr>
            <p:cNvPr id="101" name="Google Shape;101;p16"/>
            <p:cNvSpPr/>
            <p:nvPr/>
          </p:nvSpPr>
          <p:spPr>
            <a:xfrm>
              <a:off x="6004025" y="3333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6"/>
            <p:cNvSpPr/>
            <p:nvPr/>
          </p:nvSpPr>
          <p:spPr>
            <a:xfrm>
              <a:off x="5932025" y="3405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6"/>
            <p:cNvSpPr/>
            <p:nvPr/>
          </p:nvSpPr>
          <p:spPr>
            <a:xfrm>
              <a:off x="6060425" y="3476488"/>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6"/>
            <p:cNvSpPr/>
            <p:nvPr/>
          </p:nvSpPr>
          <p:spPr>
            <a:xfrm>
              <a:off x="6231925" y="3477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6"/>
            <p:cNvSpPr/>
            <p:nvPr/>
          </p:nvSpPr>
          <p:spPr>
            <a:xfrm>
              <a:off x="6004025" y="361960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6"/>
            <p:cNvSpPr/>
            <p:nvPr/>
          </p:nvSpPr>
          <p:spPr>
            <a:xfrm>
              <a:off x="6132425" y="359560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6"/>
            <p:cNvSpPr/>
            <p:nvPr/>
          </p:nvSpPr>
          <p:spPr>
            <a:xfrm>
              <a:off x="5932025" y="3512488"/>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6"/>
            <p:cNvSpPr/>
            <p:nvPr/>
          </p:nvSpPr>
          <p:spPr>
            <a:xfrm>
              <a:off x="6132425" y="3405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6"/>
            <p:cNvSpPr/>
            <p:nvPr/>
          </p:nvSpPr>
          <p:spPr>
            <a:xfrm>
              <a:off x="6076025" y="3288450"/>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6"/>
            <p:cNvSpPr/>
            <p:nvPr/>
          </p:nvSpPr>
          <p:spPr>
            <a:xfrm>
              <a:off x="6204425" y="3333375"/>
              <a:ext cx="72000" cy="7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1" name="Google Shape;111;p16"/>
          <p:cNvSpPr txBox="1">
            <a:spLocks noGrp="1"/>
          </p:cNvSpPr>
          <p:nvPr>
            <p:ph type="body" idx="1"/>
          </p:nvPr>
        </p:nvSpPr>
        <p:spPr>
          <a:xfrm>
            <a:off x="316242" y="922150"/>
            <a:ext cx="4260300" cy="373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How many molecules are in a drop of water?</a:t>
            </a:r>
          </a:p>
          <a:p>
            <a:pPr marL="457200" lvl="0" indent="-342900" algn="l" rtl="0">
              <a:spcBef>
                <a:spcPts val="1200"/>
              </a:spcBef>
              <a:spcAft>
                <a:spcPts val="0"/>
              </a:spcAft>
              <a:buSzPts val="1800"/>
              <a:buAutoNum type="alphaUcParenR"/>
            </a:pPr>
            <a:r>
              <a:rPr lang="de" dirty="0"/>
              <a:t>15 = 1.5 ∙ 10</a:t>
            </a:r>
            <a:r>
              <a:rPr lang="de" baseline="30000" dirty="0"/>
              <a:t>1</a:t>
            </a:r>
            <a:endParaRPr baseline="30000" dirty="0"/>
          </a:p>
          <a:p>
            <a:pPr marL="457200" lvl="0" indent="-342900" algn="l" rtl="0">
              <a:spcBef>
                <a:spcPts val="0"/>
              </a:spcBef>
              <a:spcAft>
                <a:spcPts val="0"/>
              </a:spcAft>
              <a:buSzPts val="1800"/>
              <a:buAutoNum type="alphaUcParenR"/>
            </a:pPr>
            <a:r>
              <a:rPr lang="de" dirty="0"/>
              <a:t>1,500 = 1.5 ∙ 10</a:t>
            </a:r>
            <a:r>
              <a:rPr lang="de" baseline="30000" dirty="0"/>
              <a:t>3</a:t>
            </a:r>
            <a:endParaRPr dirty="0"/>
          </a:p>
          <a:p>
            <a:pPr marL="457200" lvl="0" indent="-342900" algn="l" rtl="0">
              <a:spcBef>
                <a:spcPts val="0"/>
              </a:spcBef>
              <a:spcAft>
                <a:spcPts val="0"/>
              </a:spcAft>
              <a:buSzPts val="1800"/>
              <a:buAutoNum type="alphaUcParenR"/>
            </a:pPr>
            <a:r>
              <a:rPr lang="de" dirty="0"/>
              <a:t>15,000,000 = 1.5 ∙ 10</a:t>
            </a:r>
            <a:r>
              <a:rPr lang="de" baseline="30000" dirty="0"/>
              <a:t>7</a:t>
            </a:r>
            <a:endParaRPr dirty="0"/>
          </a:p>
          <a:p>
            <a:pPr marL="457200" lvl="0" indent="-342900" algn="l" rtl="0">
              <a:spcBef>
                <a:spcPts val="0"/>
              </a:spcBef>
              <a:spcAft>
                <a:spcPts val="0"/>
              </a:spcAft>
              <a:buClr>
                <a:srgbClr val="52B925"/>
              </a:buClr>
              <a:buSzPts val="1800"/>
              <a:buAutoNum type="alphaUcParenR"/>
            </a:pPr>
            <a:r>
              <a:rPr lang="de" dirty="0">
                <a:solidFill>
                  <a:srgbClr val="52B925"/>
                </a:solidFill>
              </a:rPr>
              <a:t>1,500,000,000,000,000,000,000 = 1.5 ∙ 10</a:t>
            </a:r>
            <a:r>
              <a:rPr lang="de" baseline="30000" dirty="0">
                <a:solidFill>
                  <a:srgbClr val="52B925"/>
                </a:solidFill>
              </a:rPr>
              <a:t>21</a:t>
            </a:r>
            <a:endParaRPr dirty="0">
              <a:solidFill>
                <a:srgbClr val="52B925"/>
              </a:solidFill>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What is the world made of?</a:t>
            </a:r>
            <a:endParaRPr dirty="0"/>
          </a:p>
        </p:txBody>
      </p:sp>
      <p:sp>
        <p:nvSpPr>
          <p:cNvPr id="117" name="Google Shape;117;p17"/>
          <p:cNvSpPr txBox="1">
            <a:spLocks noGrp="1"/>
          </p:cNvSpPr>
          <p:nvPr>
            <p:ph type="body" idx="1"/>
          </p:nvPr>
        </p:nvSpPr>
        <p:spPr>
          <a:xfrm>
            <a:off x="311700" y="8958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17"/>
          <p:cNvPicPr preferRelativeResize="0"/>
          <p:nvPr/>
        </p:nvPicPr>
        <p:blipFill>
          <a:blip r:embed="rId3">
            <a:alphaModFix/>
          </a:blip>
          <a:stretch>
            <a:fillRect/>
          </a:stretch>
        </p:blipFill>
        <p:spPr>
          <a:xfrm rot="-3379986">
            <a:off x="131329" y="1589000"/>
            <a:ext cx="3853676" cy="2773600"/>
          </a:xfrm>
          <a:prstGeom prst="rect">
            <a:avLst/>
          </a:prstGeom>
          <a:noFill/>
          <a:ln>
            <a:noFill/>
          </a:ln>
        </p:spPr>
      </p:pic>
      <p:sp>
        <p:nvSpPr>
          <p:cNvPr id="119" name="Google Shape;119;p17"/>
          <p:cNvSpPr txBox="1"/>
          <p:nvPr/>
        </p:nvSpPr>
        <p:spPr>
          <a:xfrm>
            <a:off x="1527450" y="2328850"/>
            <a:ext cx="2684400" cy="17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6000" b="1"/>
              <a:t>O</a:t>
            </a:r>
            <a:endParaRPr sz="6000" b="1"/>
          </a:p>
        </p:txBody>
      </p:sp>
      <p:sp>
        <p:nvSpPr>
          <p:cNvPr id="120" name="Google Shape;120;p17"/>
          <p:cNvSpPr txBox="1"/>
          <p:nvPr/>
        </p:nvSpPr>
        <p:spPr>
          <a:xfrm>
            <a:off x="1484350" y="3673350"/>
            <a:ext cx="2684400" cy="17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6000" b="1"/>
              <a:t>H</a:t>
            </a:r>
            <a:endParaRPr sz="6000" b="1"/>
          </a:p>
        </p:txBody>
      </p:sp>
      <p:sp>
        <p:nvSpPr>
          <p:cNvPr id="121" name="Google Shape;121;p17"/>
          <p:cNvSpPr txBox="1"/>
          <p:nvPr/>
        </p:nvSpPr>
        <p:spPr>
          <a:xfrm>
            <a:off x="2812100" y="1728475"/>
            <a:ext cx="2684400" cy="17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6000" b="1"/>
              <a:t>H</a:t>
            </a:r>
            <a:endParaRPr sz="6000" b="1"/>
          </a:p>
        </p:txBody>
      </p:sp>
      <p:pic>
        <p:nvPicPr>
          <p:cNvPr id="122" name="Google Shape;122;p17"/>
          <p:cNvPicPr preferRelativeResize="0"/>
          <p:nvPr/>
        </p:nvPicPr>
        <p:blipFill rotWithShape="1">
          <a:blip r:embed="rId4">
            <a:alphaModFix/>
          </a:blip>
          <a:srcRect t="25347" b="23111"/>
          <a:stretch/>
        </p:blipFill>
        <p:spPr>
          <a:xfrm>
            <a:off x="4280525" y="144575"/>
            <a:ext cx="4807849" cy="1394322"/>
          </a:xfrm>
          <a:prstGeom prst="rect">
            <a:avLst/>
          </a:prstGeom>
          <a:noFill/>
          <a:ln>
            <a:noFill/>
          </a:ln>
        </p:spPr>
      </p:pic>
      <p:sp>
        <p:nvSpPr>
          <p:cNvPr id="123" name="Google Shape;123;p17"/>
          <p:cNvSpPr txBox="1"/>
          <p:nvPr/>
        </p:nvSpPr>
        <p:spPr>
          <a:xfrm>
            <a:off x="4212300" y="1536250"/>
            <a:ext cx="494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2"/>
                </a:solidFill>
              </a:rPr>
              <a:t>https://physique-chimie-college.fr/cours-4eme-chimie/quest-ce-quune-molecule/</a:t>
            </a:r>
            <a:endParaRPr sz="1200">
              <a:solidFill>
                <a:schemeClr val="dk2"/>
              </a:solidFill>
            </a:endParaRPr>
          </a:p>
        </p:txBody>
      </p:sp>
      <p:pic>
        <p:nvPicPr>
          <p:cNvPr id="124" name="Google Shape;124;p17"/>
          <p:cNvPicPr preferRelativeResize="0"/>
          <p:nvPr/>
        </p:nvPicPr>
        <p:blipFill>
          <a:blip r:embed="rId5">
            <a:alphaModFix/>
          </a:blip>
          <a:stretch>
            <a:fillRect/>
          </a:stretch>
        </p:blipFill>
        <p:spPr>
          <a:xfrm>
            <a:off x="5581312" y="2472675"/>
            <a:ext cx="2020225" cy="2189350"/>
          </a:xfrm>
          <a:prstGeom prst="rect">
            <a:avLst/>
          </a:prstGeom>
          <a:noFill/>
          <a:ln>
            <a:noFill/>
          </a:ln>
        </p:spPr>
      </p:pic>
      <p:sp>
        <p:nvSpPr>
          <p:cNvPr id="125" name="Google Shape;125;p17"/>
          <p:cNvSpPr txBox="1"/>
          <p:nvPr/>
        </p:nvSpPr>
        <p:spPr>
          <a:xfrm>
            <a:off x="4212300" y="4589400"/>
            <a:ext cx="4944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2"/>
                </a:solidFill>
              </a:rPr>
              <a:t>Benjah-bmm27, Public domain, via Wikimedia Commons</a:t>
            </a:r>
            <a:endParaRPr sz="1200">
              <a:solidFill>
                <a:schemeClr val="dk2"/>
              </a:solidFill>
            </a:endParaRPr>
          </a:p>
        </p:txBody>
      </p:sp>
      <p:sp>
        <p:nvSpPr>
          <p:cNvPr id="126" name="Google Shape;126;p17"/>
          <p:cNvSpPr txBox="1"/>
          <p:nvPr/>
        </p:nvSpPr>
        <p:spPr>
          <a:xfrm>
            <a:off x="5970813" y="2096863"/>
            <a:ext cx="10488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solidFill>
                  <a:schemeClr val="dk2"/>
                </a:solidFill>
              </a:rPr>
              <a:t>Glucose</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Tableau périodique des éléments</a:t>
            </a:r>
            <a:endParaRPr/>
          </a:p>
        </p:txBody>
      </p:sp>
      <p:sp>
        <p:nvSpPr>
          <p:cNvPr id="132" name="Google Shape;132;p18"/>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3" name="Google Shape;133;p18"/>
          <p:cNvSpPr txBox="1"/>
          <p:nvPr/>
        </p:nvSpPr>
        <p:spPr>
          <a:xfrm>
            <a:off x="311575" y="4708075"/>
            <a:ext cx="85206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chemeClr val="dk2"/>
                </a:solidFill>
              </a:rPr>
              <a:t>Scaler,Michka B, CC BY-SA 3.0 &lt;https://creativecommons.org/licenses/by-sa/3.0&gt;, via Wikimedia Commons</a:t>
            </a:r>
            <a:endParaRPr sz="1200">
              <a:solidFill>
                <a:schemeClr val="dk2"/>
              </a:solidFill>
            </a:endParaRPr>
          </a:p>
        </p:txBody>
      </p:sp>
      <p:pic>
        <p:nvPicPr>
          <p:cNvPr id="134" name="Google Shape;134;p18"/>
          <p:cNvPicPr preferRelativeResize="0"/>
          <p:nvPr/>
        </p:nvPicPr>
        <p:blipFill>
          <a:blip r:embed="rId3">
            <a:alphaModFix/>
          </a:blip>
          <a:stretch>
            <a:fillRect/>
          </a:stretch>
        </p:blipFill>
        <p:spPr>
          <a:xfrm>
            <a:off x="1462850" y="865337"/>
            <a:ext cx="5820273" cy="3722925"/>
          </a:xfrm>
          <a:prstGeom prst="rect">
            <a:avLst/>
          </a:prstGeom>
          <a:noFill/>
          <a:ln>
            <a:noFill/>
          </a:ln>
        </p:spPr>
      </p:pic>
      <p:sp>
        <p:nvSpPr>
          <p:cNvPr id="135" name="Google Shape;135;p18"/>
          <p:cNvSpPr/>
          <p:nvPr/>
        </p:nvSpPr>
        <p:spPr>
          <a:xfrm>
            <a:off x="2947300" y="889900"/>
            <a:ext cx="2865600" cy="261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What is the world made of?</a:t>
            </a:r>
            <a:endParaRPr dirty="0"/>
          </a:p>
        </p:txBody>
      </p:sp>
      <p:sp>
        <p:nvSpPr>
          <p:cNvPr id="141" name="Google Shape;141;p19"/>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2" name="Google Shape;142;p19"/>
          <p:cNvPicPr preferRelativeResize="0"/>
          <p:nvPr/>
        </p:nvPicPr>
        <p:blipFill>
          <a:blip r:embed="rId3">
            <a:alphaModFix/>
          </a:blip>
          <a:stretch>
            <a:fillRect/>
          </a:stretch>
        </p:blipFill>
        <p:spPr>
          <a:xfrm>
            <a:off x="722891" y="865325"/>
            <a:ext cx="7698221" cy="4278175"/>
          </a:xfrm>
          <a:prstGeom prst="rect">
            <a:avLst/>
          </a:prstGeom>
          <a:noFill/>
          <a:ln>
            <a:noFill/>
          </a:ln>
        </p:spPr>
      </p:pic>
      <p:sp>
        <p:nvSpPr>
          <p:cNvPr id="143" name="Google Shape;143;p19"/>
          <p:cNvSpPr txBox="1"/>
          <p:nvPr/>
        </p:nvSpPr>
        <p:spPr>
          <a:xfrm>
            <a:off x="1310075" y="3981100"/>
            <a:ext cx="2403600" cy="12105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600" dirty="0">
                <a:solidFill>
                  <a:schemeClr val="dk2"/>
                </a:solidFill>
                <a:highlight>
                  <a:schemeClr val="lt1"/>
                </a:highlight>
              </a:rPr>
              <a:t>Atom</a:t>
            </a:r>
            <a:br>
              <a:rPr lang="de" sz="1600" dirty="0">
                <a:solidFill>
                  <a:schemeClr val="dk2"/>
                </a:solidFill>
                <a:highlight>
                  <a:schemeClr val="lt1"/>
                </a:highlight>
              </a:rPr>
            </a:br>
            <a:r>
              <a:rPr lang="de" sz="1600" dirty="0">
                <a:solidFill>
                  <a:schemeClr val="dk2"/>
                </a:solidFill>
                <a:highlight>
                  <a:schemeClr val="lt1"/>
                </a:highlight>
              </a:rPr>
              <a:t>(Nucleus plus cloud of electrons)</a:t>
            </a:r>
            <a:endParaRPr sz="1600" dirty="0">
              <a:solidFill>
                <a:schemeClr val="dk2"/>
              </a:solidFill>
              <a:highlight>
                <a:schemeClr val="lt1"/>
              </a:highlight>
            </a:endParaRPr>
          </a:p>
          <a:p>
            <a:pPr marL="0" lvl="0" indent="0" algn="ctr" rtl="0">
              <a:spcBef>
                <a:spcPts val="0"/>
              </a:spcBef>
              <a:spcAft>
                <a:spcPts val="0"/>
              </a:spcAft>
              <a:buNone/>
            </a:pPr>
            <a:endParaRPr sz="1600" dirty="0">
              <a:solidFill>
                <a:schemeClr val="dk2"/>
              </a:solidFill>
              <a:highlight>
                <a:schemeClr val="lt1"/>
              </a:highlight>
            </a:endParaRPr>
          </a:p>
        </p:txBody>
      </p:sp>
      <p:sp>
        <p:nvSpPr>
          <p:cNvPr id="144" name="Google Shape;144;p19"/>
          <p:cNvSpPr txBox="1"/>
          <p:nvPr/>
        </p:nvSpPr>
        <p:spPr>
          <a:xfrm>
            <a:off x="4396900" y="894775"/>
            <a:ext cx="1183500" cy="2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chemeClr val="dk2"/>
                </a:solidFill>
                <a:highlight>
                  <a:schemeClr val="lt1"/>
                </a:highlight>
              </a:rPr>
              <a:t>Électron</a:t>
            </a:r>
            <a:endParaRPr sz="1600">
              <a:solidFill>
                <a:schemeClr val="dk2"/>
              </a:solidFill>
              <a:highlight>
                <a:schemeClr val="lt1"/>
              </a:highlight>
            </a:endParaRPr>
          </a:p>
        </p:txBody>
      </p:sp>
      <p:sp>
        <p:nvSpPr>
          <p:cNvPr id="145" name="Google Shape;145;p19"/>
          <p:cNvSpPr txBox="1"/>
          <p:nvPr/>
        </p:nvSpPr>
        <p:spPr>
          <a:xfrm>
            <a:off x="4060150" y="3895825"/>
            <a:ext cx="1991700" cy="2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600">
                <a:solidFill>
                  <a:schemeClr val="dk2"/>
                </a:solidFill>
                <a:highlight>
                  <a:schemeClr val="lt1"/>
                </a:highlight>
              </a:rPr>
              <a:t>Noyau de l'atome</a:t>
            </a:r>
            <a:endParaRPr sz="1600">
              <a:solidFill>
                <a:schemeClr val="dk2"/>
              </a:solidFill>
              <a:highlight>
                <a:schemeClr val="lt1"/>
              </a:highlight>
            </a:endParaRPr>
          </a:p>
          <a:p>
            <a:pPr marL="0" lvl="0" indent="0" algn="l" rtl="0">
              <a:spcBef>
                <a:spcPts val="0"/>
              </a:spcBef>
              <a:spcAft>
                <a:spcPts val="0"/>
              </a:spcAft>
              <a:buNone/>
            </a:pPr>
            <a:endParaRPr sz="1600">
              <a:solidFill>
                <a:schemeClr val="dk2"/>
              </a:solidFill>
              <a:highlight>
                <a:schemeClr val="lt1"/>
              </a:highlight>
            </a:endParaRPr>
          </a:p>
        </p:txBody>
      </p:sp>
      <p:sp>
        <p:nvSpPr>
          <p:cNvPr id="146" name="Google Shape;146;p19"/>
          <p:cNvSpPr txBox="1"/>
          <p:nvPr/>
        </p:nvSpPr>
        <p:spPr>
          <a:xfrm>
            <a:off x="6393000" y="1207750"/>
            <a:ext cx="1991700" cy="846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600">
                <a:solidFill>
                  <a:schemeClr val="dk2"/>
                </a:solidFill>
                <a:highlight>
                  <a:schemeClr val="lt1"/>
                </a:highlight>
              </a:rPr>
              <a:t>Proton</a:t>
            </a:r>
            <a:br>
              <a:rPr lang="de" sz="1600">
                <a:solidFill>
                  <a:schemeClr val="dk2"/>
                </a:solidFill>
                <a:highlight>
                  <a:schemeClr val="lt1"/>
                </a:highlight>
              </a:rPr>
            </a:br>
            <a:r>
              <a:rPr lang="de" sz="1600">
                <a:solidFill>
                  <a:schemeClr val="dk2"/>
                </a:solidFill>
                <a:highlight>
                  <a:schemeClr val="lt1"/>
                </a:highlight>
              </a:rPr>
              <a:t>(2 Up Quarks +</a:t>
            </a:r>
            <a:br>
              <a:rPr lang="de" sz="1600">
                <a:solidFill>
                  <a:schemeClr val="dk2"/>
                </a:solidFill>
                <a:highlight>
                  <a:schemeClr val="lt1"/>
                </a:highlight>
              </a:rPr>
            </a:br>
            <a:r>
              <a:rPr lang="de" sz="1600">
                <a:solidFill>
                  <a:schemeClr val="dk2"/>
                </a:solidFill>
                <a:highlight>
                  <a:schemeClr val="lt1"/>
                </a:highlight>
              </a:rPr>
              <a:t>1 Down Quark)</a:t>
            </a:r>
            <a:endParaRPr sz="1600">
              <a:solidFill>
                <a:schemeClr val="dk2"/>
              </a:solidFill>
              <a:highlight>
                <a:schemeClr val="lt1"/>
              </a:highlight>
            </a:endParaRPr>
          </a:p>
        </p:txBody>
      </p:sp>
      <p:sp>
        <p:nvSpPr>
          <p:cNvPr id="147" name="Google Shape;147;p19"/>
          <p:cNvSpPr txBox="1"/>
          <p:nvPr/>
        </p:nvSpPr>
        <p:spPr>
          <a:xfrm>
            <a:off x="6393000" y="4247575"/>
            <a:ext cx="1991700" cy="99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de" sz="1600">
                <a:solidFill>
                  <a:schemeClr val="dk2"/>
                </a:solidFill>
                <a:highlight>
                  <a:schemeClr val="lt1"/>
                </a:highlight>
              </a:rPr>
              <a:t>Neutron</a:t>
            </a:r>
            <a:br>
              <a:rPr lang="de" sz="1600">
                <a:solidFill>
                  <a:schemeClr val="dk2"/>
                </a:solidFill>
                <a:highlight>
                  <a:schemeClr val="lt1"/>
                </a:highlight>
              </a:rPr>
            </a:br>
            <a:r>
              <a:rPr lang="de" sz="1600">
                <a:solidFill>
                  <a:schemeClr val="dk2"/>
                </a:solidFill>
                <a:highlight>
                  <a:schemeClr val="lt1"/>
                </a:highlight>
              </a:rPr>
              <a:t>(1 Up Quarks +</a:t>
            </a:r>
            <a:br>
              <a:rPr lang="de" sz="1600">
                <a:solidFill>
                  <a:schemeClr val="dk2"/>
                </a:solidFill>
                <a:highlight>
                  <a:schemeClr val="lt1"/>
                </a:highlight>
              </a:rPr>
            </a:br>
            <a:r>
              <a:rPr lang="de" sz="1600">
                <a:solidFill>
                  <a:schemeClr val="dk2"/>
                </a:solidFill>
                <a:highlight>
                  <a:schemeClr val="lt1"/>
                </a:highlight>
              </a:rPr>
              <a:t>2 Down Quark)</a:t>
            </a:r>
            <a:endParaRPr sz="1600">
              <a:solidFill>
                <a:schemeClr val="dk2"/>
              </a:solidFill>
              <a:highlight>
                <a:schemeClr val="lt1"/>
              </a:highlight>
            </a:endParaRPr>
          </a:p>
        </p:txBody>
      </p:sp>
      <p:sp>
        <p:nvSpPr>
          <p:cNvPr id="148" name="Google Shape;148;p19"/>
          <p:cNvSpPr/>
          <p:nvPr/>
        </p:nvSpPr>
        <p:spPr>
          <a:xfrm>
            <a:off x="4025400" y="865250"/>
            <a:ext cx="5118600" cy="4278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19"/>
          <p:cNvSpPr/>
          <p:nvPr/>
        </p:nvSpPr>
        <p:spPr>
          <a:xfrm>
            <a:off x="5892600" y="923875"/>
            <a:ext cx="3251400" cy="4278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19"/>
          <p:cNvSpPr/>
          <p:nvPr/>
        </p:nvSpPr>
        <p:spPr>
          <a:xfrm>
            <a:off x="2054200" y="2345725"/>
            <a:ext cx="608100" cy="649500"/>
          </a:xfrm>
          <a:prstGeom prst="ellipse">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C'est tout !</a:t>
            </a:r>
            <a:endParaRPr/>
          </a:p>
        </p:txBody>
      </p:sp>
      <p:sp>
        <p:nvSpPr>
          <p:cNvPr id="156" name="Google Shape;156;p20"/>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7" name="Google Shape;157;p20"/>
          <p:cNvPicPr preferRelativeResize="0"/>
          <p:nvPr/>
        </p:nvPicPr>
        <p:blipFill rotWithShape="1">
          <a:blip r:embed="rId3">
            <a:alphaModFix/>
          </a:blip>
          <a:srcRect l="57811" r="1669" b="70090"/>
          <a:stretch/>
        </p:blipFill>
        <p:spPr>
          <a:xfrm>
            <a:off x="6665111" y="923853"/>
            <a:ext cx="2167189" cy="2388622"/>
          </a:xfrm>
          <a:prstGeom prst="rect">
            <a:avLst/>
          </a:prstGeom>
          <a:noFill/>
          <a:ln>
            <a:noFill/>
          </a:ln>
        </p:spPr>
      </p:pic>
      <p:pic>
        <p:nvPicPr>
          <p:cNvPr id="158" name="Google Shape;158;p20"/>
          <p:cNvPicPr preferRelativeResize="0"/>
          <p:nvPr/>
        </p:nvPicPr>
        <p:blipFill rotWithShape="1">
          <a:blip r:embed="rId3">
            <a:alphaModFix/>
          </a:blip>
          <a:srcRect l="18574" r="42180" b="70090"/>
          <a:stretch/>
        </p:blipFill>
        <p:spPr>
          <a:xfrm>
            <a:off x="3488412" y="923851"/>
            <a:ext cx="2099096" cy="2388622"/>
          </a:xfrm>
          <a:prstGeom prst="rect">
            <a:avLst/>
          </a:prstGeom>
          <a:noFill/>
          <a:ln>
            <a:noFill/>
          </a:ln>
        </p:spPr>
      </p:pic>
      <p:pic>
        <p:nvPicPr>
          <p:cNvPr id="159" name="Google Shape;159;p20"/>
          <p:cNvPicPr preferRelativeResize="0"/>
          <p:nvPr/>
        </p:nvPicPr>
        <p:blipFill rotWithShape="1">
          <a:blip r:embed="rId4">
            <a:alphaModFix/>
          </a:blip>
          <a:srcRect l="19793" r="42724" b="69371"/>
          <a:stretch/>
        </p:blipFill>
        <p:spPr>
          <a:xfrm>
            <a:off x="311704" y="923875"/>
            <a:ext cx="2099095" cy="2446059"/>
          </a:xfrm>
          <a:prstGeom prst="rect">
            <a:avLst/>
          </a:prstGeom>
          <a:noFill/>
          <a:ln>
            <a:noFill/>
          </a:ln>
        </p:spPr>
      </p:pic>
      <p:sp>
        <p:nvSpPr>
          <p:cNvPr id="160" name="Google Shape;160;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C'est tout ?</a:t>
            </a:r>
            <a:endParaRPr dirty="0"/>
          </a:p>
        </p:txBody>
      </p:sp>
      <p:sp>
        <p:nvSpPr>
          <p:cNvPr id="161" name="Google Shape;161;p20"/>
          <p:cNvSpPr txBox="1"/>
          <p:nvPr/>
        </p:nvSpPr>
        <p:spPr>
          <a:xfrm rot="-1494229">
            <a:off x="1382394" y="1096714"/>
            <a:ext cx="6969667" cy="30706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0000" b="1">
                <a:solidFill>
                  <a:srgbClr val="FF0000"/>
                </a:solidFill>
              </a:rPr>
              <a:t>NON! </a:t>
            </a:r>
            <a:endParaRPr sz="20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373576" y="286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dirty="0"/>
              <a:t>Shuffling the Particle Deck</a:t>
            </a:r>
            <a:endParaRPr dirty="0"/>
          </a:p>
        </p:txBody>
      </p:sp>
      <p:sp>
        <p:nvSpPr>
          <p:cNvPr id="167" name="Google Shape;167;p21"/>
          <p:cNvSpPr txBox="1">
            <a:spLocks noGrp="1"/>
          </p:cNvSpPr>
          <p:nvPr>
            <p:ph type="body" idx="1"/>
          </p:nvPr>
        </p:nvSpPr>
        <p:spPr>
          <a:xfrm>
            <a:off x="311700" y="865325"/>
            <a:ext cx="8520600" cy="3975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Form up in small groups</a:t>
            </a:r>
            <a:endParaRPr sz="2000" dirty="0"/>
          </a:p>
          <a:p>
            <a:pPr marL="0" lvl="0" indent="0" algn="l" rtl="0">
              <a:spcBef>
                <a:spcPts val="1200"/>
              </a:spcBef>
              <a:spcAft>
                <a:spcPts val="0"/>
              </a:spcAft>
              <a:buClr>
                <a:schemeClr val="dk1"/>
              </a:buClr>
              <a:buSzPct val="61111"/>
              <a:buFont typeface="Arial"/>
              <a:buNone/>
            </a:pPr>
            <a:r>
              <a:rPr lang="en-US" sz="2000" dirty="0"/>
              <a:t>Each group gets a set of particle cards</a:t>
            </a:r>
            <a:endParaRPr sz="2000" dirty="0"/>
          </a:p>
          <a:p>
            <a:pPr marL="0" lvl="0" indent="0" algn="l" rtl="0">
              <a:spcBef>
                <a:spcPts val="1200"/>
              </a:spcBef>
              <a:spcAft>
                <a:spcPts val="0"/>
              </a:spcAft>
              <a:buClr>
                <a:schemeClr val="dk1"/>
              </a:buClr>
              <a:buSzPct val="61111"/>
              <a:buFont typeface="Arial"/>
              <a:buNone/>
            </a:pPr>
            <a:r>
              <a:rPr lang="en-US" sz="2000" dirty="0"/>
              <a:t>Each card represents an elementary particle</a:t>
            </a:r>
            <a:endParaRPr sz="2000" dirty="0"/>
          </a:p>
          <a:p>
            <a:pPr marL="0" lvl="0" indent="0" algn="l" rtl="0">
              <a:spcBef>
                <a:spcPts val="1200"/>
              </a:spcBef>
              <a:spcAft>
                <a:spcPts val="0"/>
              </a:spcAft>
              <a:buClr>
                <a:schemeClr val="dk1"/>
              </a:buClr>
              <a:buSzPct val="61111"/>
              <a:buFont typeface="Arial"/>
              <a:buNone/>
            </a:pPr>
            <a:r>
              <a:rPr lang="en-US" sz="2000" dirty="0"/>
              <a:t>Organize the cards by characteristics, like</a:t>
            </a:r>
          </a:p>
          <a:p>
            <a:pPr marL="285750" indent="-285750">
              <a:spcBef>
                <a:spcPts val="1200"/>
              </a:spcBef>
              <a:buClr>
                <a:schemeClr val="dk1"/>
              </a:buClr>
              <a:buSzPct val="61111"/>
            </a:pPr>
            <a:r>
              <a:rPr lang="en-US" sz="2000" dirty="0"/>
              <a:t>Year of discovery</a:t>
            </a:r>
          </a:p>
          <a:p>
            <a:pPr marL="285750" indent="-285750">
              <a:spcBef>
                <a:spcPts val="1200"/>
              </a:spcBef>
              <a:buClr>
                <a:schemeClr val="dk1"/>
              </a:buClr>
              <a:buSzPct val="61111"/>
            </a:pPr>
            <a:r>
              <a:rPr lang="en-US" sz="2000" dirty="0"/>
              <a:t>Mass</a:t>
            </a:r>
          </a:p>
          <a:p>
            <a:pPr marL="285750" indent="-285750">
              <a:spcBef>
                <a:spcPts val="1200"/>
              </a:spcBef>
              <a:buClr>
                <a:schemeClr val="dk1"/>
              </a:buClr>
              <a:buSzPct val="61111"/>
            </a:pPr>
            <a:r>
              <a:rPr lang="en-US" sz="2000" dirty="0"/>
              <a:t>Lifetime</a:t>
            </a:r>
          </a:p>
          <a:p>
            <a:pPr marL="285750" indent="-285750">
              <a:spcBef>
                <a:spcPts val="1200"/>
              </a:spcBef>
              <a:buClr>
                <a:schemeClr val="dk1"/>
              </a:buClr>
              <a:buSzPct val="61111"/>
            </a:pPr>
            <a:r>
              <a:rPr lang="en-US" sz="2000" dirty="0"/>
              <a:t>Etc.</a:t>
            </a:r>
            <a:endParaRPr sz="2000" dirty="0"/>
          </a:p>
        </p:txBody>
      </p:sp>
      <p:pic>
        <p:nvPicPr>
          <p:cNvPr id="169" name="Google Shape;169;p21"/>
          <p:cNvPicPr preferRelativeResize="0"/>
          <p:nvPr/>
        </p:nvPicPr>
        <p:blipFill rotWithShape="1">
          <a:blip r:embed="rId3">
            <a:alphaModFix/>
          </a:blip>
          <a:srcRect l="33635" t="1313" r="1989" b="70857"/>
          <a:stretch/>
        </p:blipFill>
        <p:spPr>
          <a:xfrm rot="-1432111">
            <a:off x="6426075" y="499500"/>
            <a:ext cx="1260000" cy="1413050"/>
          </a:xfrm>
          <a:prstGeom prst="rect">
            <a:avLst/>
          </a:prstGeom>
          <a:noFill/>
          <a:ln>
            <a:noFill/>
          </a:ln>
        </p:spPr>
      </p:pic>
      <p:pic>
        <p:nvPicPr>
          <p:cNvPr id="170" name="Google Shape;170;p21"/>
          <p:cNvPicPr preferRelativeResize="0"/>
          <p:nvPr/>
        </p:nvPicPr>
        <p:blipFill rotWithShape="1">
          <a:blip r:embed="rId4">
            <a:alphaModFix/>
          </a:blip>
          <a:srcRect l="56455" t="38179" r="23683" b="36179"/>
          <a:stretch/>
        </p:blipFill>
        <p:spPr>
          <a:xfrm rot="795216">
            <a:off x="6003475" y="1923300"/>
            <a:ext cx="1260000" cy="1432200"/>
          </a:xfrm>
          <a:prstGeom prst="rect">
            <a:avLst/>
          </a:prstGeom>
          <a:noFill/>
          <a:ln>
            <a:noFill/>
          </a:ln>
        </p:spPr>
      </p:pic>
      <p:pic>
        <p:nvPicPr>
          <p:cNvPr id="171" name="Google Shape;171;p21"/>
          <p:cNvPicPr preferRelativeResize="0"/>
          <p:nvPr/>
        </p:nvPicPr>
        <p:blipFill rotWithShape="1">
          <a:blip r:embed="rId5">
            <a:alphaModFix/>
          </a:blip>
          <a:srcRect l="52184" t="35765" r="3273" b="35670"/>
          <a:stretch/>
        </p:blipFill>
        <p:spPr>
          <a:xfrm rot="1366721">
            <a:off x="7065325" y="1552575"/>
            <a:ext cx="1260000" cy="1398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Quarks</a:t>
            </a:r>
            <a:endParaRPr/>
          </a:p>
        </p:txBody>
      </p:sp>
      <p:sp>
        <p:nvSpPr>
          <p:cNvPr id="177" name="Google Shape;177;p22"/>
          <p:cNvSpPr txBox="1">
            <a:spLocks noGrp="1"/>
          </p:cNvSpPr>
          <p:nvPr>
            <p:ph type="body" idx="1"/>
          </p:nvPr>
        </p:nvSpPr>
        <p:spPr>
          <a:xfrm>
            <a:off x="311700" y="1152475"/>
            <a:ext cx="4260300" cy="37410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de" sz="2000" dirty="0"/>
              <a:t>Electric charge: +2/3 or -1/3</a:t>
            </a:r>
            <a:endParaRPr sz="2000" dirty="0"/>
          </a:p>
          <a:p>
            <a:pPr marL="457200" lvl="0" indent="-330200" algn="l" rtl="0">
              <a:spcBef>
                <a:spcPts val="0"/>
              </a:spcBef>
              <a:spcAft>
                <a:spcPts val="0"/>
              </a:spcAft>
              <a:buSzPts val="1600"/>
              <a:buChar char="●"/>
            </a:pPr>
            <a:r>
              <a:rPr lang="de" sz="2000" dirty="0"/>
              <a:t>Les quarks n’existent pas individuellement!</a:t>
            </a:r>
            <a:endParaRPr sz="2000" dirty="0"/>
          </a:p>
          <a:p>
            <a:pPr marL="457200" lvl="0" indent="-330200" algn="l" rtl="0">
              <a:spcBef>
                <a:spcPts val="0"/>
              </a:spcBef>
              <a:spcAft>
                <a:spcPts val="0"/>
              </a:spcAft>
              <a:buSzPts val="1600"/>
              <a:buChar char="●"/>
            </a:pPr>
            <a:r>
              <a:rPr lang="en-US" sz="2000" dirty="0"/>
              <a:t>Quarks have strong charge </a:t>
            </a:r>
            <a:endParaRPr sz="2000" dirty="0"/>
          </a:p>
          <a:p>
            <a:pPr marL="457200" lvl="0" indent="-330200" algn="l" rtl="0">
              <a:spcBef>
                <a:spcPts val="0"/>
              </a:spcBef>
              <a:spcAft>
                <a:spcPts val="0"/>
              </a:spcAft>
              <a:buSzPts val="1600"/>
              <a:buChar char="●"/>
            </a:pPr>
            <a:r>
              <a:rPr lang="de" sz="2000" dirty="0"/>
              <a:t>Quarks have weak charge of +½  or -½ </a:t>
            </a:r>
            <a:endParaRPr sz="2000" dirty="0"/>
          </a:p>
          <a:p>
            <a:pPr marL="457200" lvl="0" indent="-330200" algn="l" rtl="0">
              <a:spcBef>
                <a:spcPts val="0"/>
              </a:spcBef>
              <a:spcAft>
                <a:spcPts val="0"/>
              </a:spcAft>
              <a:buSzPts val="1600"/>
              <a:buChar char="●"/>
            </a:pPr>
            <a:r>
              <a:rPr lang="de" sz="2000" dirty="0"/>
              <a:t>They form hadrons together, which have whole number charge and neutral strong charge.</a:t>
            </a:r>
            <a:endParaRPr sz="2000" dirty="0"/>
          </a:p>
        </p:txBody>
      </p:sp>
      <p:sp>
        <p:nvSpPr>
          <p:cNvPr id="178" name="Google Shape;178;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9" name="Google Shape;179;p22"/>
          <p:cNvPicPr preferRelativeResize="0"/>
          <p:nvPr/>
        </p:nvPicPr>
        <p:blipFill rotWithShape="1">
          <a:blip r:embed="rId3">
            <a:alphaModFix/>
          </a:blip>
          <a:srcRect l="10144"/>
          <a:stretch/>
        </p:blipFill>
        <p:spPr>
          <a:xfrm>
            <a:off x="6054399" y="4750"/>
            <a:ext cx="3089600" cy="5133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4437</Words>
  <Application>Microsoft Office PowerPoint</Application>
  <PresentationFormat>On-screen Show (16:9)</PresentationFormat>
  <Paragraphs>544</Paragraphs>
  <Slides>23</Slides>
  <Notes>23</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Simple Light</vt:lpstr>
      <vt:lpstr>Physique des particules</vt:lpstr>
      <vt:lpstr>What is the world made of?</vt:lpstr>
      <vt:lpstr>What is the world made of?</vt:lpstr>
      <vt:lpstr>What is the world made of?</vt:lpstr>
      <vt:lpstr>Tableau périodique des éléments</vt:lpstr>
      <vt:lpstr>What is the world made of?</vt:lpstr>
      <vt:lpstr>C'est tout !</vt:lpstr>
      <vt:lpstr>Shuffling the Particle Deck</vt:lpstr>
      <vt:lpstr>Quarks</vt:lpstr>
      <vt:lpstr>Hadrons</vt:lpstr>
      <vt:lpstr>Leptons</vt:lpstr>
      <vt:lpstr>Les Trois Générations</vt:lpstr>
      <vt:lpstr>Antiparticles</vt:lpstr>
      <vt:lpstr>Interactions</vt:lpstr>
      <vt:lpstr>Les Quatre Interactions Élémentaires</vt:lpstr>
      <vt:lpstr>Les Quatre Interactions Élémentaires</vt:lpstr>
      <vt:lpstr>Les Quatre Interactions Élémentaires</vt:lpstr>
      <vt:lpstr>Les Quatre Interactions Élémentaires</vt:lpstr>
      <vt:lpstr>Les Quatre Interactions Élémentaires</vt:lpstr>
      <vt:lpstr>Which interaction?</vt:lpstr>
      <vt:lpstr>Exemples d'interactions</vt:lpstr>
      <vt:lpstr>Higgs</vt:lpstr>
      <vt:lpstr>Higgs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Physique des particules</dc:title>
  <dc:creator>Kenneth Cecire</dc:creator>
  <cp:lastModifiedBy>Kenneth Cecire</cp:lastModifiedBy>
  <cp:revision>4</cp:revision>
  <dcterms:modified xsi:type="dcterms:W3CDTF">2024-04-26T16:32:27Z</dcterms:modified>
</cp:coreProperties>
</file>