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64" r:id="rId2"/>
    <p:sldId id="266" r:id="rId3"/>
    <p:sldId id="267" r:id="rId4"/>
    <p:sldId id="268" r:id="rId5"/>
    <p:sldId id="269" r:id="rId6"/>
    <p:sldId id="271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0033"/>
    <a:srgbClr val="CC0000"/>
    <a:srgbClr val="660000"/>
    <a:srgbClr val="990000"/>
    <a:srgbClr val="01E2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718"/>
  </p:normalViewPr>
  <p:slideViewPr>
    <p:cSldViewPr snapToGrid="0" snapToObjects="1">
      <p:cViewPr>
        <p:scale>
          <a:sx n="51" d="100"/>
          <a:sy n="51" d="100"/>
        </p:scale>
        <p:origin x="164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83D3B-8667-4597-9322-E2FC2103FF6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BE0B2-DDAF-4661-A45E-7369802E5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0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4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0236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0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E846F3-AD61-8462-E200-468CBC41DC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0" y="63046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87C6C-7D9A-442A-ADC2-416B3A4DF8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98D29C-7FB7-8ED1-78CE-E6D979BAE3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0" y="63046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rgbClr val="000099"/>
                </a:solidFill>
              </a:defRPr>
            </a:lvl1pPr>
          </a:lstStyle>
          <a:p>
            <a:fld id="{90987C6C-7D9A-442A-ADC2-416B3A4DF8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1800"/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defRPr sz="2400"/>
            </a:lvl1pPr>
            <a:lvl2pPr>
              <a:defRPr sz="2400"/>
            </a:lvl2pPr>
            <a:lvl3pPr>
              <a:defRPr sz="2400"/>
            </a:lvl3pPr>
            <a:lvl4pPr>
              <a:buNone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488F173-21B7-1995-F80B-4C6155F274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0" y="63046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rgbClr val="000099"/>
                </a:solidFill>
              </a:defRPr>
            </a:lvl1pPr>
          </a:lstStyle>
          <a:p>
            <a:fld id="{90987C6C-7D9A-442A-ADC2-416B3A4DF8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A277E480-9AA3-EAD4-FE49-FDC100D8C2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0" y="63046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rgbClr val="000099"/>
                </a:solidFill>
              </a:defRPr>
            </a:lvl1pPr>
          </a:lstStyle>
          <a:p>
            <a:fld id="{90987C6C-7D9A-442A-ADC2-416B3A4DF8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342900" y="307975"/>
            <a:ext cx="8480425" cy="1279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92062" y="594483"/>
            <a:ext cx="5894738" cy="675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1044771" y="4954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114800" y="27463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defTabSz="822325">
              <a:tabLst>
                <a:tab pos="754063" algn="l"/>
                <a:tab pos="4468813" algn="l"/>
              </a:tabLst>
              <a:defRPr/>
            </a:pPr>
            <a:r>
              <a:rPr lang="en-US" sz="1200" b="1" i="0" dirty="0">
                <a:solidFill>
                  <a:srgbClr val="CE000F"/>
                </a:solidFill>
                <a:latin typeface="Helvetica"/>
                <a:ea typeface="Helvetica" pitchFamily="-1" charset="0"/>
                <a:cs typeface="Helvetica"/>
                <a:sym typeface="Helvetica" pitchFamily="-1" charset="0"/>
              </a:rPr>
              <a:t>Helping Develop </a:t>
            </a:r>
            <a:r>
              <a:rPr lang="en-US" sz="1200" b="1" i="0">
                <a:solidFill>
                  <a:srgbClr val="CE000F"/>
                </a:solidFill>
                <a:latin typeface="Helvetica"/>
                <a:ea typeface="Helvetica" pitchFamily="-1" charset="0"/>
                <a:cs typeface="Helvetica"/>
                <a:sym typeface="Helvetica" pitchFamily="-1" charset="0"/>
              </a:rPr>
              <a:t>America’s STEM </a:t>
            </a:r>
            <a:r>
              <a:rPr lang="en-US" sz="1200" b="1" i="0" dirty="0">
                <a:solidFill>
                  <a:srgbClr val="CE000F"/>
                </a:solidFill>
                <a:latin typeface="Helvetica"/>
                <a:ea typeface="Helvetica" pitchFamily="-1" charset="0"/>
                <a:cs typeface="Helvetica"/>
                <a:sym typeface="Helvetica" pitchFamily="-1" charset="0"/>
              </a:rPr>
              <a:t>Workforce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5500423" y="6304002"/>
            <a:ext cx="3186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0099"/>
                </a:solidFill>
                <a:latin typeface="Arial"/>
                <a:cs typeface="Arial"/>
              </a:rPr>
              <a:t>M. Wayne, NSF Panel, May</a:t>
            </a:r>
            <a:r>
              <a:rPr lang="en-US" sz="1200" baseline="0" dirty="0">
                <a:solidFill>
                  <a:srgbClr val="000099"/>
                </a:solidFill>
                <a:latin typeface="Arial"/>
                <a:cs typeface="Arial"/>
              </a:rPr>
              <a:t> 2023</a:t>
            </a:r>
            <a:endParaRPr lang="en-US" sz="1200" dirty="0">
              <a:solidFill>
                <a:srgbClr val="000099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7318F8-6B65-85DD-E0C1-CA56C75A32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0" y="63046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rgbClr val="000099"/>
                </a:solidFill>
              </a:defRPr>
            </a:lvl1pPr>
          </a:lstStyle>
          <a:p>
            <a:fld id="{90987C6C-7D9A-442A-ADC2-416B3A4DF8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hdr="0" dt="0"/>
  <p:txStyles>
    <p:titleStyle>
      <a:lvl1pPr algn="r" defTabSz="457200" rtl="0" eaLnBrk="1" latinLnBrk="0" hangingPunct="1">
        <a:spcBef>
          <a:spcPct val="0"/>
        </a:spcBef>
        <a:buNone/>
        <a:defRPr sz="3200" b="1" i="0" kern="1200">
          <a:solidFill>
            <a:srgbClr val="000099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Tx/>
        <a:buNone/>
        <a:defRPr sz="2400" b="1" i="0" kern="1200">
          <a:solidFill>
            <a:srgbClr val="000099"/>
          </a:solidFill>
          <a:latin typeface="Helvetica"/>
          <a:ea typeface="+mn-ea"/>
          <a:cs typeface="Helvetica"/>
        </a:defRPr>
      </a:lvl1pPr>
      <a:lvl2pPr marL="458788" indent="-233363" algn="l" defTabSz="457200" rtl="0" eaLnBrk="1" latinLnBrk="0" hangingPunct="1">
        <a:spcBef>
          <a:spcPct val="20000"/>
        </a:spcBef>
        <a:buClr>
          <a:srgbClr val="CC0000"/>
        </a:buClr>
        <a:buFont typeface="Arial"/>
        <a:buChar char="•"/>
        <a:defRPr sz="2400" b="1" i="0" kern="1200">
          <a:solidFill>
            <a:srgbClr val="000099"/>
          </a:solidFill>
          <a:latin typeface="Helvetica"/>
          <a:ea typeface="+mn-ea"/>
          <a:cs typeface="Helvetica"/>
        </a:defRPr>
      </a:lvl2pPr>
      <a:lvl3pPr marL="684213" indent="-225425" algn="l" defTabSz="457200" rtl="0" eaLnBrk="1" latinLnBrk="0" hangingPunct="1">
        <a:spcBef>
          <a:spcPct val="20000"/>
        </a:spcBef>
        <a:buClr>
          <a:srgbClr val="CC0033"/>
        </a:buClr>
        <a:buFont typeface="Arial"/>
        <a:buChar char="•"/>
        <a:defRPr sz="2400" b="1" i="0" kern="1200">
          <a:solidFill>
            <a:srgbClr val="000099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 &amp; </a:t>
            </a:r>
            <a:r>
              <a:rPr lang="en-US" dirty="0"/>
              <a:t>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Introduction</a:t>
            </a:r>
          </a:p>
          <a:p>
            <a:pPr algn="ctr"/>
            <a:endParaRPr lang="en-US" sz="2800" dirty="0"/>
          </a:p>
          <a:p>
            <a:pPr marL="11113" indent="-11113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	To conclude our presentation, the following slides give a summary of the resources we need to run the </a:t>
            </a:r>
            <a:r>
              <a:rPr lang="en-US" dirty="0" err="1"/>
              <a:t>QuarkNet</a:t>
            </a:r>
            <a:r>
              <a:rPr lang="en-US" dirty="0"/>
              <a:t> program. </a:t>
            </a:r>
          </a:p>
          <a:p>
            <a:pPr marL="11113" indent="-11113"/>
            <a:r>
              <a:rPr lang="en-US" dirty="0"/>
              <a:t>Costs are for the 1</a:t>
            </a:r>
            <a:r>
              <a:rPr lang="en-US" baseline="30000" dirty="0"/>
              <a:t>st</a:t>
            </a:r>
            <a:r>
              <a:rPr lang="en-US" dirty="0"/>
              <a:t> year of the new program, and the support listed is from this proposal budget unless otherwise noted.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F8DBFD-C823-578C-CACA-3B399D6876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987C6C-7D9A-442A-ADC2-416B3A4DF89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652373"/>
            <a:ext cx="4537710" cy="48463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600" dirty="0">
                <a:solidFill>
                  <a:srgbClr val="C00000"/>
                </a:solidFill>
              </a:rPr>
              <a:t>4</a:t>
            </a:r>
            <a:r>
              <a:rPr lang="en-US" sz="2600" dirty="0"/>
              <a:t> Principal Investigators</a:t>
            </a:r>
          </a:p>
          <a:p>
            <a:pPr marL="241300">
              <a:lnSpc>
                <a:spcPct val="110000"/>
              </a:lnSpc>
              <a:buClr>
                <a:srgbClr val="CC0033"/>
              </a:buClr>
            </a:pPr>
            <a:r>
              <a:rPr lang="en-US" sz="1800" dirty="0"/>
              <a:t>Program oversight, financial management, annual reporting, respond to evaluation.</a:t>
            </a:r>
          </a:p>
          <a:p>
            <a:pPr>
              <a:buClr>
                <a:srgbClr val="CC0033"/>
              </a:buClr>
            </a:pPr>
            <a:endParaRPr lang="en-US" sz="1800" dirty="0"/>
          </a:p>
          <a:p>
            <a:r>
              <a:rPr lang="en-US" sz="2600" dirty="0">
                <a:solidFill>
                  <a:srgbClr val="C00000"/>
                </a:solidFill>
              </a:rPr>
              <a:t>2</a:t>
            </a:r>
            <a:r>
              <a:rPr lang="en-US" sz="2600" dirty="0"/>
              <a:t> Staff Teachers (1.5 FTE)</a:t>
            </a:r>
          </a:p>
          <a:p>
            <a:pPr marL="241300">
              <a:lnSpc>
                <a:spcPct val="110000"/>
              </a:lnSpc>
              <a:buClr>
                <a:srgbClr val="CC0033"/>
              </a:buClr>
            </a:pPr>
            <a:r>
              <a:rPr lang="en-US" sz="1800" dirty="0"/>
              <a:t>Assist centers &amp; mentors, visit centers, develop materials, support activities, manage fellows, run workshops, present at meetings, conferences.</a:t>
            </a:r>
          </a:p>
          <a:p>
            <a:pPr>
              <a:buClr>
                <a:srgbClr val="CC0033"/>
              </a:buClr>
            </a:pPr>
            <a:endParaRPr lang="en-US" sz="1800" dirty="0"/>
          </a:p>
          <a:p>
            <a:r>
              <a:rPr lang="en-US" sz="2600" dirty="0">
                <a:solidFill>
                  <a:srgbClr val="C00000"/>
                </a:solidFill>
              </a:rPr>
              <a:t>1</a:t>
            </a:r>
            <a:r>
              <a:rPr lang="en-US" sz="2600" dirty="0"/>
              <a:t> Education Specialist </a:t>
            </a:r>
          </a:p>
          <a:p>
            <a:r>
              <a:rPr lang="en-US" sz="2600" dirty="0"/>
              <a:t>(.25 FTE)</a:t>
            </a:r>
          </a:p>
          <a:p>
            <a:pPr marL="241300">
              <a:lnSpc>
                <a:spcPct val="110000"/>
              </a:lnSpc>
              <a:buClr>
                <a:srgbClr val="CC0033"/>
              </a:buClr>
            </a:pPr>
            <a:r>
              <a:rPr lang="en-US" sz="1800" dirty="0"/>
              <a:t>Review instructional materials, support workshops &amp; other activities.</a:t>
            </a:r>
          </a:p>
          <a:p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751070" y="1668780"/>
            <a:ext cx="3844290" cy="4525963"/>
          </a:xfrm>
        </p:spPr>
        <p:txBody>
          <a:bodyPr>
            <a:normAutofit fontScale="92500" lnSpcReduction="10000"/>
          </a:bodyPr>
          <a:lstStyle/>
          <a:p>
            <a:pPr marL="346075" indent="-334963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</a:rPr>
              <a:t>No cost to the program</a:t>
            </a:r>
          </a:p>
          <a:p>
            <a:pPr marL="347472" indent="-293688">
              <a:lnSpc>
                <a:spcPct val="110000"/>
              </a:lnSpc>
              <a:spcBef>
                <a:spcPts val="0"/>
              </a:spcBef>
              <a:buClr>
                <a:srgbClr val="CC0033"/>
              </a:buClr>
              <a:buFont typeface="Arial" charset="0"/>
              <a:buChar char="•"/>
            </a:pPr>
            <a:endParaRPr lang="en-US" sz="1900" dirty="0">
              <a:solidFill>
                <a:srgbClr val="FF0000"/>
              </a:solidFill>
            </a:endParaRPr>
          </a:p>
          <a:p>
            <a:pPr marL="347472" indent="-293688">
              <a:lnSpc>
                <a:spcPct val="110000"/>
              </a:lnSpc>
              <a:spcBef>
                <a:spcPts val="0"/>
              </a:spcBef>
              <a:buClr>
                <a:srgbClr val="CC0033"/>
              </a:buClr>
              <a:buFont typeface="Arial" charset="0"/>
              <a:buChar char="•"/>
            </a:pPr>
            <a:endParaRPr lang="en-US" sz="1900" dirty="0">
              <a:solidFill>
                <a:srgbClr val="FF0000"/>
              </a:solidFill>
            </a:endParaRPr>
          </a:p>
          <a:p>
            <a:pPr marL="347472" indent="-293688">
              <a:lnSpc>
                <a:spcPct val="110000"/>
              </a:lnSpc>
              <a:spcBef>
                <a:spcPts val="0"/>
              </a:spcBef>
              <a:buClr>
                <a:srgbClr val="CC0033"/>
              </a:buClr>
            </a:pPr>
            <a:endParaRPr lang="en-US" sz="1900" dirty="0">
              <a:solidFill>
                <a:srgbClr val="FF0000"/>
              </a:solidFill>
            </a:endParaRPr>
          </a:p>
          <a:p>
            <a:pPr marL="347472" indent="-293688">
              <a:lnSpc>
                <a:spcPct val="110000"/>
              </a:lnSpc>
              <a:spcBef>
                <a:spcPts val="0"/>
              </a:spcBef>
              <a:buClr>
                <a:srgbClr val="CC0033"/>
              </a:buClr>
            </a:pPr>
            <a:endParaRPr lang="en-US" sz="1900" dirty="0">
              <a:solidFill>
                <a:srgbClr val="FF0000"/>
              </a:solidFill>
            </a:endParaRPr>
          </a:p>
          <a:p>
            <a:pPr marL="346075" indent="-334963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CC0033"/>
              </a:buClr>
              <a:buFont typeface="Arial" charset="0"/>
              <a:buChar char="•"/>
            </a:pPr>
            <a:r>
              <a:rPr lang="en-US" sz="1900" dirty="0">
                <a:solidFill>
                  <a:srgbClr val="C00000"/>
                </a:solidFill>
              </a:rPr>
              <a:t>$236,660 for salary &amp; benefits</a:t>
            </a:r>
          </a:p>
          <a:p>
            <a:pPr marL="347472" indent="-293688">
              <a:lnSpc>
                <a:spcPct val="110000"/>
              </a:lnSpc>
              <a:spcBef>
                <a:spcPts val="0"/>
              </a:spcBef>
              <a:buClr>
                <a:srgbClr val="CC0033"/>
              </a:buClr>
              <a:buFont typeface="Arial" charset="0"/>
              <a:buChar char="•"/>
            </a:pPr>
            <a:endParaRPr lang="en-US" sz="1900" dirty="0">
              <a:solidFill>
                <a:srgbClr val="C00000"/>
              </a:solidFill>
            </a:endParaRPr>
          </a:p>
          <a:p>
            <a:pPr marL="347472" indent="-293688">
              <a:lnSpc>
                <a:spcPct val="110000"/>
              </a:lnSpc>
              <a:spcBef>
                <a:spcPts val="0"/>
              </a:spcBef>
              <a:buClr>
                <a:srgbClr val="CC0033"/>
              </a:buClr>
              <a:buFont typeface="Arial" charset="0"/>
              <a:buChar char="•"/>
            </a:pPr>
            <a:endParaRPr lang="en-US" sz="1900" dirty="0">
              <a:solidFill>
                <a:srgbClr val="FF0000"/>
              </a:solidFill>
            </a:endParaRPr>
          </a:p>
          <a:p>
            <a:pPr marL="347472">
              <a:lnSpc>
                <a:spcPct val="110000"/>
              </a:lnSpc>
              <a:spcBef>
                <a:spcPts val="0"/>
              </a:spcBef>
              <a:buClr>
                <a:srgbClr val="CC0033"/>
              </a:buClr>
            </a:pPr>
            <a:endParaRPr lang="en-US" sz="1900" dirty="0">
              <a:solidFill>
                <a:srgbClr val="FF0000"/>
              </a:solidFill>
            </a:endParaRPr>
          </a:p>
          <a:p>
            <a:pPr marL="347472" indent="-293688">
              <a:lnSpc>
                <a:spcPct val="110000"/>
              </a:lnSpc>
              <a:spcBef>
                <a:spcPts val="0"/>
              </a:spcBef>
              <a:buClr>
                <a:srgbClr val="CC0033"/>
              </a:buClr>
              <a:buFont typeface="Arial" charset="0"/>
              <a:buChar char="•"/>
            </a:pPr>
            <a:endParaRPr lang="en-US" sz="1900" dirty="0">
              <a:solidFill>
                <a:srgbClr val="FF0000"/>
              </a:solidFill>
            </a:endParaRPr>
          </a:p>
          <a:p>
            <a:pPr marL="347472" indent="-293688">
              <a:lnSpc>
                <a:spcPct val="110000"/>
              </a:lnSpc>
              <a:spcBef>
                <a:spcPts val="0"/>
              </a:spcBef>
              <a:buClr>
                <a:srgbClr val="CC0033"/>
              </a:buClr>
              <a:buFont typeface="Arial" charset="0"/>
              <a:buChar char="•"/>
            </a:pPr>
            <a:endParaRPr lang="en-US" sz="1900" dirty="0">
              <a:solidFill>
                <a:srgbClr val="FF0000"/>
              </a:solidFill>
            </a:endParaRPr>
          </a:p>
          <a:p>
            <a:pPr marL="346075" indent="-334963">
              <a:lnSpc>
                <a:spcPct val="110000"/>
              </a:lnSpc>
              <a:spcBef>
                <a:spcPts val="0"/>
              </a:spcBef>
              <a:buClr>
                <a:srgbClr val="CC0033"/>
              </a:buClr>
              <a:buFont typeface="Arial" charset="0"/>
              <a:buChar char="•"/>
            </a:pPr>
            <a:r>
              <a:rPr lang="en-US" sz="1900" dirty="0">
                <a:solidFill>
                  <a:srgbClr val="C00000"/>
                </a:solidFill>
              </a:rPr>
              <a:t>$15,000, part-time</a:t>
            </a:r>
          </a:p>
          <a:p>
            <a:pPr marL="347472" indent="-293688">
              <a:lnSpc>
                <a:spcPct val="110000"/>
              </a:lnSpc>
              <a:spcBef>
                <a:spcPts val="0"/>
              </a:spcBef>
              <a:buClr>
                <a:srgbClr val="CC0033"/>
              </a:buClr>
            </a:pPr>
            <a:r>
              <a:rPr lang="en-US" sz="1900" dirty="0">
                <a:solidFill>
                  <a:srgbClr val="C00000"/>
                </a:solidFill>
              </a:rPr>
              <a:t>	 (funding </a:t>
            </a:r>
            <a:r>
              <a:rPr lang="en-US" sz="1800" dirty="0">
                <a:solidFill>
                  <a:srgbClr val="C00000"/>
                </a:solidFill>
              </a:rPr>
              <a:t>from ATLAS award)</a:t>
            </a:r>
          </a:p>
          <a:p>
            <a:pPr marL="342900" indent="-342900">
              <a:buClr>
                <a:srgbClr val="CC0033"/>
              </a:buClr>
              <a:buFont typeface="Arial" charset="0"/>
              <a:buChar char="•"/>
            </a:pPr>
            <a:endParaRPr 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92062" y="594483"/>
            <a:ext cx="5894738" cy="675554"/>
          </a:xfrm>
        </p:spPr>
        <p:txBody>
          <a:bodyPr>
            <a:noAutofit/>
          </a:bodyPr>
          <a:lstStyle/>
          <a:p>
            <a:r>
              <a:rPr lang="en-US" dirty="0"/>
              <a:t>National Resources &amp; Costs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03256E-C409-5335-403D-05929C4AC8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987C6C-7D9A-442A-ADC2-416B3A4DF89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442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6062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>
                <a:solidFill>
                  <a:srgbClr val="C00000"/>
                </a:solidFill>
              </a:rPr>
              <a:t>1</a:t>
            </a:r>
            <a:r>
              <a:rPr lang="en-US" sz="2600" dirty="0"/>
              <a:t> External Evaluator</a:t>
            </a:r>
          </a:p>
          <a:p>
            <a:pPr marL="241300">
              <a:lnSpc>
                <a:spcPct val="120000"/>
              </a:lnSpc>
              <a:buClr>
                <a:srgbClr val="CC0033"/>
              </a:buClr>
            </a:pPr>
            <a:r>
              <a:rPr lang="en-US" sz="1800" dirty="0"/>
              <a:t>Outcomes-based assessment (gather and analysis of data) of program, produce annual and final reports</a:t>
            </a:r>
          </a:p>
          <a:p>
            <a:pPr>
              <a:buClr>
                <a:srgbClr val="CC0033"/>
              </a:buClr>
            </a:pPr>
            <a:endParaRPr lang="en-US" sz="1800" dirty="0"/>
          </a:p>
          <a:p>
            <a:r>
              <a:rPr lang="en-US" sz="2600" dirty="0">
                <a:solidFill>
                  <a:srgbClr val="C00000"/>
                </a:solidFill>
              </a:rPr>
              <a:t>2</a:t>
            </a:r>
            <a:r>
              <a:rPr lang="en-US" sz="2600" dirty="0"/>
              <a:t> Computing Specialists (1.5 FTE)</a:t>
            </a:r>
          </a:p>
          <a:p>
            <a:pPr marL="241300">
              <a:lnSpc>
                <a:spcPct val="120000"/>
              </a:lnSpc>
              <a:buClr>
                <a:srgbClr val="CC0033"/>
              </a:buClr>
            </a:pPr>
            <a:r>
              <a:rPr lang="en-US" sz="1800" dirty="0"/>
              <a:t>Develop and maintain software for e-labs and masterclasses, provide datasets, maintain websites and databases.</a:t>
            </a:r>
          </a:p>
          <a:p>
            <a:pPr marL="241300">
              <a:buClr>
                <a:srgbClr val="CC0033"/>
              </a:buClr>
            </a:pPr>
            <a:endParaRPr lang="en-US" sz="1800" dirty="0"/>
          </a:p>
          <a:p>
            <a:r>
              <a:rPr lang="en-US" sz="2600" dirty="0"/>
              <a:t>Fellows</a:t>
            </a:r>
          </a:p>
          <a:p>
            <a:pPr marL="241300">
              <a:lnSpc>
                <a:spcPct val="120000"/>
              </a:lnSpc>
              <a:buClr>
                <a:srgbClr val="CC0033"/>
              </a:buClr>
            </a:pPr>
            <a:r>
              <a:rPr lang="en-US" sz="1800" dirty="0">
                <a:solidFill>
                  <a:srgbClr val="C00000"/>
                </a:solidFill>
              </a:rPr>
              <a:t>41</a:t>
            </a:r>
            <a:r>
              <a:rPr lang="en-US" sz="1800" dirty="0"/>
              <a:t> master teachers provide a force multiplier for staff teachers; help with centers, workshops, masterclasses.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728210" y="1680210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marL="347472" indent="-339725">
              <a:lnSpc>
                <a:spcPct val="120000"/>
              </a:lnSpc>
              <a:spcBef>
                <a:spcPts val="0"/>
              </a:spcBef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</a:rPr>
              <a:t>$50,000</a:t>
            </a:r>
          </a:p>
          <a:p>
            <a:pPr marL="347472" indent="-28575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>
                <a:srgbClr val="CC0033"/>
              </a:buClr>
              <a:buFont typeface="Arial" panose="020B0604020202020204" pitchFamily="34" charset="0"/>
              <a:buChar char="•"/>
            </a:pPr>
            <a:endParaRPr lang="en-US" sz="1900" dirty="0">
              <a:solidFill>
                <a:srgbClr val="C00000"/>
              </a:solidFill>
            </a:endParaRPr>
          </a:p>
          <a:p>
            <a:pPr marL="347472">
              <a:lnSpc>
                <a:spcPct val="120000"/>
              </a:lnSpc>
              <a:buClr>
                <a:srgbClr val="CC0033"/>
              </a:buClr>
            </a:pPr>
            <a:endParaRPr lang="en-US" sz="1900" dirty="0">
              <a:solidFill>
                <a:srgbClr val="C00000"/>
              </a:solidFill>
            </a:endParaRPr>
          </a:p>
          <a:p>
            <a:pPr marL="347472">
              <a:lnSpc>
                <a:spcPct val="120000"/>
              </a:lnSpc>
              <a:buClr>
                <a:srgbClr val="CC0033"/>
              </a:buClr>
            </a:pPr>
            <a:endParaRPr lang="en-US" sz="1900" dirty="0">
              <a:solidFill>
                <a:srgbClr val="C00000"/>
              </a:solidFill>
            </a:endParaRPr>
          </a:p>
          <a:p>
            <a:pPr marL="347472" indent="-350838">
              <a:lnSpc>
                <a:spcPct val="120000"/>
              </a:lnSpc>
              <a:spcBef>
                <a:spcPts val="408"/>
              </a:spcBef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C00000"/>
                </a:solidFill>
              </a:rPr>
              <a:t>$102,113 for 50% of salary &amp; benefits for each</a:t>
            </a:r>
          </a:p>
          <a:p>
            <a:pPr marL="347472" indent="-350838">
              <a:lnSpc>
                <a:spcPct val="120000"/>
              </a:lnSpc>
              <a:spcBef>
                <a:spcPts val="408"/>
              </a:spcBef>
              <a:buClr>
                <a:srgbClr val="CC0033"/>
              </a:buClr>
              <a:buFont typeface="Arial" panose="020B0604020202020204" pitchFamily="34" charset="0"/>
              <a:buChar char="•"/>
            </a:pPr>
            <a:endParaRPr lang="en-US" sz="1900" dirty="0">
              <a:solidFill>
                <a:srgbClr val="C00000"/>
              </a:solidFill>
            </a:endParaRPr>
          </a:p>
          <a:p>
            <a:pPr marL="347472">
              <a:lnSpc>
                <a:spcPct val="120000"/>
              </a:lnSpc>
              <a:buClr>
                <a:srgbClr val="CC0033"/>
              </a:buClr>
            </a:pPr>
            <a:endParaRPr lang="en-US" sz="1900" dirty="0">
              <a:solidFill>
                <a:srgbClr val="C00000"/>
              </a:solidFill>
            </a:endParaRPr>
          </a:p>
          <a:p>
            <a:pPr marL="347472">
              <a:lnSpc>
                <a:spcPct val="120000"/>
              </a:lnSpc>
              <a:buClr>
                <a:srgbClr val="CC0033"/>
              </a:buClr>
            </a:pPr>
            <a:endParaRPr lang="en-US" sz="1900" dirty="0">
              <a:solidFill>
                <a:srgbClr val="C00000"/>
              </a:solidFill>
            </a:endParaRPr>
          </a:p>
          <a:p>
            <a:pPr marL="347472">
              <a:lnSpc>
                <a:spcPct val="120000"/>
              </a:lnSpc>
              <a:buClr>
                <a:srgbClr val="CC0033"/>
              </a:buClr>
            </a:pPr>
            <a:endParaRPr lang="en-US" sz="1900" dirty="0">
              <a:solidFill>
                <a:srgbClr val="C00000"/>
              </a:solidFill>
            </a:endParaRPr>
          </a:p>
          <a:p>
            <a:pPr marL="347472">
              <a:lnSpc>
                <a:spcPct val="120000"/>
              </a:lnSpc>
              <a:buClr>
                <a:srgbClr val="CC0033"/>
              </a:buClr>
            </a:pPr>
            <a:endParaRPr lang="en-US" sz="1900" dirty="0">
              <a:solidFill>
                <a:srgbClr val="C00000"/>
              </a:solidFill>
            </a:endParaRPr>
          </a:p>
          <a:p>
            <a:pPr marL="347472" indent="-342900">
              <a:lnSpc>
                <a:spcPct val="120000"/>
              </a:lnSpc>
              <a:buClr>
                <a:srgbClr val="CC0033"/>
              </a:buClr>
              <a:buFont typeface="Arial" charset="0"/>
              <a:buChar char="•"/>
            </a:pPr>
            <a:r>
              <a:rPr lang="en-US" sz="1900" dirty="0">
                <a:solidFill>
                  <a:srgbClr val="C00000"/>
                </a:solidFill>
              </a:rPr>
              <a:t>$32,500 for stipends and travel</a:t>
            </a:r>
          </a:p>
          <a:p>
            <a:pPr marL="347472">
              <a:lnSpc>
                <a:spcPct val="120000"/>
              </a:lnSpc>
              <a:buClr>
                <a:srgbClr val="CC0033"/>
              </a:buClr>
            </a:pPr>
            <a:r>
              <a:rPr lang="en-US" sz="1900" dirty="0">
                <a:solidFill>
                  <a:srgbClr val="C00000"/>
                </a:solidFill>
              </a:rPr>
              <a:t> (funding from </a:t>
            </a:r>
            <a:r>
              <a:rPr lang="en-US" sz="1800" dirty="0">
                <a:solidFill>
                  <a:srgbClr val="C00000"/>
                </a:solidFill>
              </a:rPr>
              <a:t>ATLAS award)</a:t>
            </a:r>
          </a:p>
          <a:p>
            <a:pPr marL="342900" indent="-342900">
              <a:buClr>
                <a:srgbClr val="CC0033"/>
              </a:buClr>
              <a:buFont typeface="Arial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National Resources &amp; Costs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F5ED28-5F8C-3385-002D-CF2086BAE2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987C6C-7D9A-442A-ADC2-416B3A4DF89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272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600199"/>
            <a:ext cx="403860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</a:rPr>
              <a:t>1</a:t>
            </a:r>
            <a:r>
              <a:rPr lang="en-US" dirty="0"/>
              <a:t> Administrator </a:t>
            </a:r>
          </a:p>
          <a:p>
            <a:pPr marL="241300">
              <a:buClr>
                <a:srgbClr val="CC0033"/>
              </a:buClr>
            </a:pPr>
            <a:r>
              <a:rPr lang="en-US" sz="1800" dirty="0"/>
              <a:t>Coordinate all financial support, including participants, fellows, travel; maintain databases, </a:t>
            </a:r>
            <a:r>
              <a:rPr lang="en-US" sz="1800" dirty="0" err="1"/>
              <a:t>listservs</a:t>
            </a:r>
            <a:r>
              <a:rPr lang="en-US" sz="1800" dirty="0"/>
              <a:t>, MOUs with centers</a:t>
            </a:r>
          </a:p>
          <a:p>
            <a:pPr>
              <a:buClr>
                <a:srgbClr val="CC0033"/>
              </a:buClr>
            </a:pPr>
            <a:endParaRPr lang="en-US" sz="1800" dirty="0"/>
          </a:p>
          <a:p>
            <a:r>
              <a:rPr lang="en-US" dirty="0"/>
              <a:t>Advisory Board</a:t>
            </a:r>
            <a:endParaRPr lang="en-US" sz="1900" dirty="0"/>
          </a:p>
          <a:p>
            <a:pPr marL="241300">
              <a:buClr>
                <a:srgbClr val="CC0033"/>
              </a:buClr>
            </a:pPr>
            <a:r>
              <a:rPr lang="en-US" sz="1800" dirty="0"/>
              <a:t>Teachers, educators, physicists meet annually to review and assess the program, provide annual report.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739640" y="1680210"/>
            <a:ext cx="4038600" cy="4525963"/>
          </a:xfrm>
        </p:spPr>
        <p:txBody>
          <a:bodyPr>
            <a:normAutofit/>
          </a:bodyPr>
          <a:lstStyle/>
          <a:p>
            <a:pPr marL="347472" indent="-350838">
              <a:spcBef>
                <a:spcPts val="0"/>
              </a:spcBef>
              <a:spcAft>
                <a:spcPts val="600"/>
              </a:spcAft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C00000"/>
                </a:solidFill>
              </a:rPr>
              <a:t>$40,287 for 50% of salary and benefits</a:t>
            </a:r>
          </a:p>
          <a:p>
            <a:pPr marL="347472" indent="-342900">
              <a:buClr>
                <a:srgbClr val="CC0033"/>
              </a:buClr>
              <a:buFont typeface="Arial" charset="0"/>
              <a:buChar char="•"/>
            </a:pPr>
            <a:endParaRPr lang="en-US" sz="1800" dirty="0">
              <a:solidFill>
                <a:srgbClr val="C00000"/>
              </a:solidFill>
            </a:endParaRPr>
          </a:p>
          <a:p>
            <a:pPr marL="347472">
              <a:buClr>
                <a:srgbClr val="CC0033"/>
              </a:buClr>
            </a:pPr>
            <a:endParaRPr lang="en-US" sz="1800" dirty="0">
              <a:solidFill>
                <a:srgbClr val="C00000"/>
              </a:solidFill>
            </a:endParaRPr>
          </a:p>
          <a:p>
            <a:pPr marL="347472" indent="-342900">
              <a:buClr>
                <a:srgbClr val="CC0033"/>
              </a:buClr>
              <a:buFont typeface="Arial" charset="0"/>
              <a:buChar char="•"/>
            </a:pPr>
            <a:endParaRPr lang="en-US" sz="1800" dirty="0">
              <a:solidFill>
                <a:srgbClr val="C00000"/>
              </a:solidFill>
            </a:endParaRPr>
          </a:p>
          <a:p>
            <a:pPr marL="347472">
              <a:buClr>
                <a:srgbClr val="CC0033"/>
              </a:buClr>
            </a:pPr>
            <a:endParaRPr lang="en-US" sz="1800" dirty="0">
              <a:solidFill>
                <a:srgbClr val="C00000"/>
              </a:solidFill>
            </a:endParaRPr>
          </a:p>
          <a:p>
            <a:pPr marL="347472" indent="-342900">
              <a:spcBef>
                <a:spcPts val="0"/>
              </a:spcBef>
              <a:buClr>
                <a:srgbClr val="CC0033"/>
              </a:buClr>
              <a:buFont typeface="Arial" charset="0"/>
              <a:buChar char="•"/>
            </a:pPr>
            <a:r>
              <a:rPr lang="en-US" sz="1800" dirty="0">
                <a:solidFill>
                  <a:srgbClr val="C00000"/>
                </a:solidFill>
              </a:rPr>
              <a:t>$14,000 for travel to annual review</a:t>
            </a:r>
          </a:p>
          <a:p>
            <a:pPr>
              <a:buClr>
                <a:srgbClr val="CC0033"/>
              </a:buClr>
            </a:pPr>
            <a:endParaRPr lang="en-US" sz="1800" dirty="0"/>
          </a:p>
          <a:p>
            <a:pPr marL="342900" indent="-342900">
              <a:buClr>
                <a:srgbClr val="CC0033"/>
              </a:buClr>
              <a:buFont typeface="Arial" charset="0"/>
              <a:buChar char="•"/>
            </a:pPr>
            <a:endParaRPr lang="en-US" sz="1800" dirty="0"/>
          </a:p>
          <a:p>
            <a:pPr>
              <a:buClr>
                <a:srgbClr val="CC0033"/>
              </a:buClr>
            </a:pPr>
            <a:endParaRPr 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National Resources &amp; Costs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14FA08-3579-3E19-B7E3-988A3844F7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987C6C-7D9A-442A-ADC2-416B3A4DF89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169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Mentors</a:t>
            </a:r>
          </a:p>
          <a:p>
            <a:pPr marL="180975">
              <a:buClr>
                <a:srgbClr val="CC0033"/>
              </a:buClr>
            </a:pPr>
            <a:r>
              <a:rPr lang="en-US" sz="1800" dirty="0"/>
              <a:t>&gt;100 physicists with lead teachers run centers, work with staff to develop local programs, supervise teachers (and students) in HEP research.</a:t>
            </a:r>
          </a:p>
          <a:p>
            <a:pPr>
              <a:buClr>
                <a:srgbClr val="CC0033"/>
              </a:buClr>
            </a:pPr>
            <a:endParaRPr lang="en-US" sz="1800" dirty="0"/>
          </a:p>
          <a:p>
            <a:r>
              <a:rPr lang="en-US" dirty="0"/>
              <a:t>Teachers</a:t>
            </a:r>
            <a:endParaRPr lang="en-US" sz="1900" dirty="0"/>
          </a:p>
          <a:p>
            <a:pPr marL="180975">
              <a:buClr>
                <a:srgbClr val="CC0033"/>
              </a:buClr>
            </a:pPr>
            <a:r>
              <a:rPr lang="en-US" sz="1800" dirty="0"/>
              <a:t>Teacher stipends for summer programs at each at the </a:t>
            </a:r>
            <a:r>
              <a:rPr lang="en-US" sz="1800" dirty="0" err="1"/>
              <a:t>QuarkNet</a:t>
            </a:r>
            <a:r>
              <a:rPr lang="en-US" sz="1800" dirty="0"/>
              <a:t> centers; 24 teachers for a one-week experience at Data Camp; teachers at any new centers hold seven-week research internship.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739640" y="1680210"/>
            <a:ext cx="4038600" cy="4525963"/>
          </a:xfrm>
        </p:spPr>
        <p:txBody>
          <a:bodyPr>
            <a:normAutofit/>
          </a:bodyPr>
          <a:lstStyle/>
          <a:p>
            <a:pPr marL="347472" indent="-350838">
              <a:spcBef>
                <a:spcPts val="0"/>
              </a:spcBef>
              <a:spcAft>
                <a:spcPts val="1800"/>
              </a:spcAft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C00000"/>
                </a:solidFill>
              </a:rPr>
              <a:t>No cost to the program</a:t>
            </a:r>
          </a:p>
          <a:p>
            <a:pPr marL="347472" indent="-342900">
              <a:buClr>
                <a:srgbClr val="CC0033"/>
              </a:buClr>
              <a:buFont typeface="Arial" charset="0"/>
              <a:buChar char="•"/>
            </a:pPr>
            <a:endParaRPr lang="en-US" sz="1800" dirty="0">
              <a:solidFill>
                <a:srgbClr val="C00000"/>
              </a:solidFill>
            </a:endParaRPr>
          </a:p>
          <a:p>
            <a:pPr marL="347472" indent="-342900">
              <a:buClr>
                <a:srgbClr val="CC0033"/>
              </a:buClr>
              <a:buFont typeface="Arial" charset="0"/>
              <a:buChar char="•"/>
            </a:pPr>
            <a:endParaRPr lang="en-US" sz="1800" dirty="0">
              <a:solidFill>
                <a:srgbClr val="C00000"/>
              </a:solidFill>
            </a:endParaRPr>
          </a:p>
          <a:p>
            <a:pPr marL="347472">
              <a:buClr>
                <a:srgbClr val="CC0033"/>
              </a:buClr>
            </a:pPr>
            <a:endParaRPr lang="en-US" sz="1800" dirty="0">
              <a:solidFill>
                <a:srgbClr val="C00000"/>
              </a:solidFill>
            </a:endParaRPr>
          </a:p>
          <a:p>
            <a:pPr marL="347472">
              <a:buClr>
                <a:srgbClr val="CC0033"/>
              </a:buClr>
            </a:pPr>
            <a:endParaRPr lang="en-US" sz="1800" dirty="0">
              <a:solidFill>
                <a:srgbClr val="C00000"/>
              </a:solidFill>
            </a:endParaRPr>
          </a:p>
          <a:p>
            <a:pPr marL="347472">
              <a:buClr>
                <a:srgbClr val="CC0033"/>
              </a:buClr>
            </a:pPr>
            <a:endParaRPr lang="en-US" sz="1800" dirty="0">
              <a:solidFill>
                <a:srgbClr val="C00000"/>
              </a:solidFill>
            </a:endParaRPr>
          </a:p>
          <a:p>
            <a:pPr marL="347472" indent="-342900">
              <a:spcBef>
                <a:spcPts val="0"/>
              </a:spcBef>
              <a:buClr>
                <a:srgbClr val="CC0033"/>
              </a:buClr>
              <a:buFont typeface="Arial" charset="0"/>
              <a:buChar char="•"/>
            </a:pPr>
            <a:r>
              <a:rPr lang="en-US" sz="1800" dirty="0">
                <a:solidFill>
                  <a:srgbClr val="C00000"/>
                </a:solidFill>
              </a:rPr>
              <a:t>$214,500 for stipends and travel</a:t>
            </a:r>
          </a:p>
          <a:p>
            <a:pPr marL="347472" indent="-342900">
              <a:spcBef>
                <a:spcPts val="0"/>
              </a:spcBef>
              <a:buClr>
                <a:srgbClr val="CC0033"/>
              </a:buClr>
              <a:buFont typeface="Arial" charset="0"/>
              <a:buChar char="•"/>
            </a:pPr>
            <a:endParaRPr lang="en-US" sz="1800" dirty="0">
              <a:solidFill>
                <a:srgbClr val="C00000"/>
              </a:solidFill>
            </a:endParaRPr>
          </a:p>
          <a:p>
            <a:pPr marL="347472">
              <a:spcBef>
                <a:spcPts val="0"/>
              </a:spcBef>
              <a:buClr>
                <a:srgbClr val="CC0033"/>
              </a:buClr>
            </a:pPr>
            <a:r>
              <a:rPr lang="en-US" sz="1800" dirty="0">
                <a:solidFill>
                  <a:srgbClr val="C00000"/>
                </a:solidFill>
              </a:rPr>
              <a:t>($12k from this NSF proposal, the rest from CMS and ATLAS</a:t>
            </a:r>
          </a:p>
          <a:p>
            <a:pPr marL="347472">
              <a:spcBef>
                <a:spcPts val="0"/>
              </a:spcBef>
              <a:buClr>
                <a:srgbClr val="CC0033"/>
              </a:buClr>
            </a:pPr>
            <a:r>
              <a:rPr lang="en-US" sz="1800" dirty="0">
                <a:solidFill>
                  <a:srgbClr val="C00000"/>
                </a:solidFill>
              </a:rPr>
              <a:t>funding)</a:t>
            </a:r>
          </a:p>
          <a:p>
            <a:pPr>
              <a:buClr>
                <a:srgbClr val="CC0033"/>
              </a:buClr>
            </a:pPr>
            <a:endParaRPr lang="en-US" sz="1800" dirty="0">
              <a:solidFill>
                <a:srgbClr val="C00000"/>
              </a:solidFill>
            </a:endParaRPr>
          </a:p>
          <a:p>
            <a:pPr marL="342900" indent="-342900">
              <a:buClr>
                <a:srgbClr val="CC0033"/>
              </a:buClr>
              <a:buFont typeface="Arial" charset="0"/>
              <a:buChar char="•"/>
            </a:pPr>
            <a:endParaRPr lang="en-US" sz="1800" dirty="0"/>
          </a:p>
          <a:p>
            <a:pPr>
              <a:buClr>
                <a:srgbClr val="CC0033"/>
              </a:buClr>
            </a:pPr>
            <a:endParaRPr 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Center Resources &amp; Costs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55CC34-A05E-89B8-435D-E3257EC278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987C6C-7D9A-442A-ADC2-416B3A4DF89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012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Travel</a:t>
            </a:r>
          </a:p>
          <a:p>
            <a:pPr marL="241300">
              <a:lnSpc>
                <a:spcPct val="110000"/>
              </a:lnSpc>
              <a:buClr>
                <a:srgbClr val="CC0033"/>
              </a:buClr>
            </a:pPr>
            <a:r>
              <a:rPr lang="en-US" sz="1800" dirty="0"/>
              <a:t>Staff teacher trips to support centers and summer institutes, workshops, meetings, conferences</a:t>
            </a:r>
          </a:p>
          <a:p>
            <a:pPr marL="241300">
              <a:buClr>
                <a:srgbClr val="CC0033"/>
              </a:buClr>
            </a:pPr>
            <a:endParaRPr lang="en-US" sz="1800" dirty="0"/>
          </a:p>
          <a:p>
            <a:r>
              <a:rPr lang="en-US" dirty="0"/>
              <a:t>Cosmic Watches</a:t>
            </a:r>
          </a:p>
          <a:p>
            <a:pPr marL="241300">
              <a:lnSpc>
                <a:spcPct val="110000"/>
              </a:lnSpc>
              <a:buClr>
                <a:srgbClr val="CC0033"/>
              </a:buClr>
            </a:pPr>
            <a:r>
              <a:rPr lang="en-US" sz="1800" dirty="0"/>
              <a:t>Fabrication of 48 cosmic watches per year</a:t>
            </a:r>
          </a:p>
          <a:p>
            <a:pPr>
              <a:buClr>
                <a:srgbClr val="CC0033"/>
              </a:buClr>
            </a:pPr>
            <a:endParaRPr lang="en-US" sz="1800" dirty="0"/>
          </a:p>
          <a:p>
            <a:r>
              <a:rPr lang="en-US" dirty="0"/>
              <a:t>Computing support</a:t>
            </a:r>
          </a:p>
          <a:p>
            <a:pPr marL="285750">
              <a:lnSpc>
                <a:spcPct val="110000"/>
              </a:lnSpc>
              <a:buClr>
                <a:srgbClr val="CC0033"/>
              </a:buClr>
            </a:pPr>
            <a:r>
              <a:rPr lang="en-US" sz="1800" dirty="0"/>
              <a:t>Maintenance and upgrades of program website, maintenance of servers at Notre Dame</a:t>
            </a:r>
          </a:p>
          <a:p>
            <a:pPr marL="342900" indent="-342900">
              <a:buClr>
                <a:srgbClr val="CC0033"/>
              </a:buClr>
              <a:buFont typeface="Arial" charset="0"/>
              <a:buChar char="•"/>
            </a:pP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725425" y="1668779"/>
            <a:ext cx="4038600" cy="4525963"/>
          </a:xfrm>
        </p:spPr>
        <p:txBody>
          <a:bodyPr>
            <a:normAutofit lnSpcReduction="10000"/>
          </a:bodyPr>
          <a:lstStyle/>
          <a:p>
            <a:pPr marL="347472" indent="-35083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C00000"/>
                </a:solidFill>
              </a:rPr>
              <a:t>$50,000</a:t>
            </a:r>
          </a:p>
          <a:p>
            <a:pPr marL="347472" indent="-342900">
              <a:lnSpc>
                <a:spcPct val="110000"/>
              </a:lnSpc>
              <a:spcBef>
                <a:spcPts val="0"/>
              </a:spcBef>
              <a:buClr>
                <a:srgbClr val="CC0033"/>
              </a:buClr>
              <a:buFont typeface="Arial" charset="0"/>
              <a:buChar char="•"/>
            </a:pPr>
            <a:endParaRPr lang="en-US" sz="1800" dirty="0">
              <a:solidFill>
                <a:srgbClr val="C00000"/>
              </a:solidFill>
            </a:endParaRPr>
          </a:p>
          <a:p>
            <a:pPr marL="347472">
              <a:lnSpc>
                <a:spcPct val="110000"/>
              </a:lnSpc>
              <a:spcBef>
                <a:spcPts val="0"/>
              </a:spcBef>
              <a:buClr>
                <a:srgbClr val="CC0033"/>
              </a:buClr>
            </a:pPr>
            <a:endParaRPr lang="en-US" sz="1800" dirty="0">
              <a:solidFill>
                <a:srgbClr val="C00000"/>
              </a:solidFill>
            </a:endParaRPr>
          </a:p>
          <a:p>
            <a:pPr marL="347472" indent="-342900">
              <a:lnSpc>
                <a:spcPct val="110000"/>
              </a:lnSpc>
              <a:spcBef>
                <a:spcPts val="0"/>
              </a:spcBef>
              <a:buClr>
                <a:srgbClr val="CC0033"/>
              </a:buClr>
              <a:buFont typeface="Arial" charset="0"/>
              <a:buChar char="•"/>
            </a:pPr>
            <a:endParaRPr lang="en-US" sz="1800" dirty="0">
              <a:solidFill>
                <a:srgbClr val="C00000"/>
              </a:solidFill>
            </a:endParaRPr>
          </a:p>
          <a:p>
            <a:pPr marL="4572">
              <a:lnSpc>
                <a:spcPct val="110000"/>
              </a:lnSpc>
              <a:spcBef>
                <a:spcPts val="0"/>
              </a:spcBef>
              <a:buClr>
                <a:srgbClr val="CC0033"/>
              </a:buClr>
            </a:pPr>
            <a:endParaRPr lang="en-US" sz="1800" dirty="0">
              <a:solidFill>
                <a:srgbClr val="C00000"/>
              </a:solidFill>
            </a:endParaRPr>
          </a:p>
          <a:p>
            <a:pPr marL="347472" indent="-342900">
              <a:lnSpc>
                <a:spcPct val="110000"/>
              </a:lnSpc>
              <a:spcBef>
                <a:spcPts val="0"/>
              </a:spcBef>
              <a:buClr>
                <a:srgbClr val="CC0033"/>
              </a:buClr>
              <a:buFont typeface="Arial" charset="0"/>
              <a:buChar char="•"/>
            </a:pPr>
            <a:endParaRPr lang="en-US" sz="1800" dirty="0">
              <a:solidFill>
                <a:srgbClr val="C00000"/>
              </a:solidFill>
            </a:endParaRPr>
          </a:p>
          <a:p>
            <a:pPr marL="347472" indent="-350838">
              <a:lnSpc>
                <a:spcPct val="110000"/>
              </a:lnSpc>
              <a:spcBef>
                <a:spcPts val="0"/>
              </a:spcBef>
              <a:buClr>
                <a:srgbClr val="CC0033"/>
              </a:buClr>
              <a:buFont typeface="Arial" charset="0"/>
              <a:buChar char="•"/>
            </a:pPr>
            <a:r>
              <a:rPr lang="en-US" sz="1800" dirty="0">
                <a:solidFill>
                  <a:srgbClr val="C00000"/>
                </a:solidFill>
              </a:rPr>
              <a:t>$13,000</a:t>
            </a:r>
          </a:p>
          <a:p>
            <a:pPr marL="347472" indent="-342900">
              <a:lnSpc>
                <a:spcPct val="110000"/>
              </a:lnSpc>
              <a:spcBef>
                <a:spcPts val="0"/>
              </a:spcBef>
              <a:buClr>
                <a:srgbClr val="CC0033"/>
              </a:buClr>
              <a:buFont typeface="Arial" charset="0"/>
              <a:buChar char="•"/>
            </a:pPr>
            <a:endParaRPr lang="en-US" sz="1800" dirty="0">
              <a:solidFill>
                <a:srgbClr val="C00000"/>
              </a:solidFill>
            </a:endParaRPr>
          </a:p>
          <a:p>
            <a:pPr marL="347472">
              <a:lnSpc>
                <a:spcPct val="110000"/>
              </a:lnSpc>
              <a:spcBef>
                <a:spcPts val="0"/>
              </a:spcBef>
              <a:buClr>
                <a:srgbClr val="CC0033"/>
              </a:buClr>
            </a:pPr>
            <a:endParaRPr lang="en-US" sz="1800" dirty="0">
              <a:solidFill>
                <a:srgbClr val="C00000"/>
              </a:solidFill>
            </a:endParaRPr>
          </a:p>
          <a:p>
            <a:pPr marL="347472">
              <a:lnSpc>
                <a:spcPct val="110000"/>
              </a:lnSpc>
              <a:spcBef>
                <a:spcPts val="0"/>
              </a:spcBef>
              <a:buClr>
                <a:srgbClr val="CC0033"/>
              </a:buClr>
            </a:pPr>
            <a:endParaRPr lang="en-US" sz="1800" dirty="0">
              <a:solidFill>
                <a:srgbClr val="C00000"/>
              </a:solidFill>
            </a:endParaRPr>
          </a:p>
          <a:p>
            <a:pPr marL="347472">
              <a:lnSpc>
                <a:spcPct val="110000"/>
              </a:lnSpc>
              <a:spcBef>
                <a:spcPts val="0"/>
              </a:spcBef>
              <a:buClr>
                <a:srgbClr val="CC0033"/>
              </a:buClr>
            </a:pPr>
            <a:endParaRPr lang="en-US" sz="1800" dirty="0">
              <a:solidFill>
                <a:srgbClr val="C00000"/>
              </a:solidFill>
            </a:endParaRPr>
          </a:p>
          <a:p>
            <a:pPr marL="347472" indent="-342900">
              <a:lnSpc>
                <a:spcPct val="110000"/>
              </a:lnSpc>
              <a:spcBef>
                <a:spcPts val="0"/>
              </a:spcBef>
              <a:buClr>
                <a:srgbClr val="CC0033"/>
              </a:buClr>
              <a:buFont typeface="Arial" charset="0"/>
              <a:buChar char="•"/>
            </a:pPr>
            <a:r>
              <a:rPr lang="en-US" sz="1800" dirty="0">
                <a:solidFill>
                  <a:srgbClr val="C00000"/>
                </a:solidFill>
              </a:rPr>
              <a:t>$26,000</a:t>
            </a:r>
          </a:p>
          <a:p>
            <a:pPr marL="347472" indent="-342900">
              <a:buClr>
                <a:srgbClr val="CC0033"/>
              </a:buClr>
              <a:buFont typeface="Arial" charset="0"/>
              <a:buChar char="•"/>
            </a:pPr>
            <a:endParaRPr lang="en-US" sz="1800" dirty="0">
              <a:solidFill>
                <a:srgbClr val="C00000"/>
              </a:solidFill>
            </a:endParaRPr>
          </a:p>
          <a:p>
            <a:pPr marL="347472" indent="-342900">
              <a:buClr>
                <a:srgbClr val="CC0033"/>
              </a:buClr>
              <a:buFont typeface="Arial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>
              <a:buClr>
                <a:srgbClr val="CC0033"/>
              </a:buClr>
            </a:pPr>
            <a:endParaRPr lang="en-US" sz="1800" dirty="0">
              <a:solidFill>
                <a:srgbClr val="FF0000"/>
              </a:solidFill>
            </a:endParaRPr>
          </a:p>
          <a:p>
            <a:pPr>
              <a:buClr>
                <a:srgbClr val="CC0033"/>
              </a:buClr>
            </a:pPr>
            <a:endParaRPr lang="en-US" sz="1800" dirty="0">
              <a:solidFill>
                <a:srgbClr val="FF0000"/>
              </a:solidFill>
            </a:endParaRPr>
          </a:p>
          <a:p>
            <a:pPr marL="342900" indent="-342900">
              <a:buClr>
                <a:srgbClr val="CC0033"/>
              </a:buClr>
              <a:buFont typeface="Arial" charset="0"/>
              <a:buChar char="•"/>
            </a:pPr>
            <a:endParaRPr lang="en-US" sz="1800" dirty="0"/>
          </a:p>
          <a:p>
            <a:pPr>
              <a:buClr>
                <a:srgbClr val="CC0033"/>
              </a:buClr>
            </a:pPr>
            <a:endParaRPr 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Costs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1F8D6A-C063-14DC-86BB-A1DA3E641B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987C6C-7D9A-442A-ADC2-416B3A4DF89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652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Indirect Cost</a:t>
            </a:r>
          </a:p>
          <a:p>
            <a:pPr marL="285750">
              <a:buClr>
                <a:srgbClr val="CC0033"/>
              </a:buClr>
            </a:pPr>
            <a:r>
              <a:rPr lang="en-US" sz="1800" dirty="0"/>
              <a:t>Special project rate of 32%, participant support and equipment are exempt from indirect cost</a:t>
            </a:r>
          </a:p>
          <a:p>
            <a:pPr marL="342900" indent="-342900">
              <a:buClr>
                <a:srgbClr val="CC0033"/>
              </a:buClr>
              <a:buFont typeface="Arial" charset="0"/>
              <a:buChar char="•"/>
            </a:pP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713995" y="1657349"/>
            <a:ext cx="4038600" cy="4525963"/>
          </a:xfrm>
        </p:spPr>
        <p:txBody>
          <a:bodyPr>
            <a:normAutofit/>
          </a:bodyPr>
          <a:lstStyle/>
          <a:p>
            <a:pPr marL="346075" indent="-334963">
              <a:spcBef>
                <a:spcPts val="0"/>
              </a:spcBef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C00000"/>
                </a:solidFill>
              </a:rPr>
              <a:t>$166,099</a:t>
            </a:r>
            <a:endParaRPr lang="en-US" sz="1800" dirty="0">
              <a:solidFill>
                <a:srgbClr val="FF0000"/>
              </a:solidFill>
            </a:endParaRPr>
          </a:p>
          <a:p>
            <a:pPr marL="342900" indent="-342900">
              <a:buClr>
                <a:srgbClr val="CC0033"/>
              </a:buClr>
              <a:buFont typeface="Arial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>
              <a:buClr>
                <a:srgbClr val="CC0033"/>
              </a:buClr>
            </a:pPr>
            <a:endParaRPr lang="en-US" sz="1800" dirty="0">
              <a:solidFill>
                <a:srgbClr val="FF0000"/>
              </a:solidFill>
            </a:endParaRPr>
          </a:p>
          <a:p>
            <a:pPr>
              <a:buClr>
                <a:srgbClr val="CC0033"/>
              </a:buClr>
            </a:pPr>
            <a:endParaRPr lang="en-US" sz="1800" dirty="0">
              <a:solidFill>
                <a:srgbClr val="FF0000"/>
              </a:solidFill>
            </a:endParaRPr>
          </a:p>
          <a:p>
            <a:pPr marL="342900" indent="-342900">
              <a:buClr>
                <a:srgbClr val="CC0033"/>
              </a:buClr>
              <a:buFont typeface="Arial" charset="0"/>
              <a:buChar char="•"/>
            </a:pPr>
            <a:endParaRPr lang="en-US" sz="1800" dirty="0"/>
          </a:p>
          <a:p>
            <a:pPr>
              <a:buClr>
                <a:srgbClr val="CC0033"/>
              </a:buClr>
            </a:pPr>
            <a:endParaRPr 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Indirect Cost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FB1F89-E583-579F-D20D-74E79D7F5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987C6C-7D9A-442A-ADC2-416B3A4DF89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598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467</Words>
  <Application>Microsoft Office PowerPoint</Application>
  <PresentationFormat>On-screen Show (4:3)</PresentationFormat>
  <Paragraphs>118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</vt:lpstr>
      <vt:lpstr>Office Theme</vt:lpstr>
      <vt:lpstr>Resources &amp; Funding</vt:lpstr>
      <vt:lpstr>National Resources &amp; Costs</vt:lpstr>
      <vt:lpstr>National Resources &amp; Costs</vt:lpstr>
      <vt:lpstr>National Resources &amp; Costs</vt:lpstr>
      <vt:lpstr>Center Resources &amp; Costs</vt:lpstr>
      <vt:lpstr>Other Costs</vt:lpstr>
      <vt:lpstr>Indirect Cost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this go?</dc:title>
  <dc:creator>Marge Bardeen</dc:creator>
  <cp:lastModifiedBy>Kenneth Cecire</cp:lastModifiedBy>
  <cp:revision>141</cp:revision>
  <dcterms:created xsi:type="dcterms:W3CDTF">2012-03-16T12:43:17Z</dcterms:created>
  <dcterms:modified xsi:type="dcterms:W3CDTF">2023-05-05T20:11:52Z</dcterms:modified>
</cp:coreProperties>
</file>