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media/image10.jpg" ContentType="image/jpg"/>
  <Override PartName="/ppt/media/image11.jpg" ContentType="image/jpg"/>
  <Override PartName="/ppt/media/image12.jpg" ContentType="image/jpg"/>
  <Override PartName="/ppt/media/image19.jpg" ContentType="image/jp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6"/>
  </p:notesMasterIdLst>
  <p:sldIdLst>
    <p:sldId id="262" r:id="rId2"/>
    <p:sldId id="265" r:id="rId3"/>
    <p:sldId id="285" r:id="rId4"/>
    <p:sldId id="2147483238" r:id="rId5"/>
    <p:sldId id="290" r:id="rId6"/>
    <p:sldId id="328" r:id="rId7"/>
    <p:sldId id="3610" r:id="rId8"/>
    <p:sldId id="1118" r:id="rId9"/>
    <p:sldId id="298" r:id="rId10"/>
    <p:sldId id="300" r:id="rId11"/>
    <p:sldId id="1119" r:id="rId12"/>
    <p:sldId id="1116" r:id="rId13"/>
    <p:sldId id="291" r:id="rId14"/>
    <p:sldId id="3605" r:id="rId15"/>
    <p:sldId id="463" r:id="rId16"/>
    <p:sldId id="1448942506" r:id="rId17"/>
    <p:sldId id="307" r:id="rId18"/>
    <p:sldId id="323" r:id="rId19"/>
    <p:sldId id="270" r:id="rId20"/>
    <p:sldId id="271" r:id="rId21"/>
    <p:sldId id="503" r:id="rId22"/>
    <p:sldId id="480" r:id="rId23"/>
    <p:sldId id="482" r:id="rId24"/>
    <p:sldId id="505" r:id="rId25"/>
    <p:sldId id="506" r:id="rId26"/>
    <p:sldId id="508" r:id="rId27"/>
    <p:sldId id="454" r:id="rId28"/>
    <p:sldId id="257" r:id="rId29"/>
    <p:sldId id="1040" r:id="rId30"/>
    <p:sldId id="1448942509" r:id="rId31"/>
    <p:sldId id="528" r:id="rId32"/>
    <p:sldId id="465" r:id="rId33"/>
    <p:sldId id="1448942510" r:id="rId34"/>
    <p:sldId id="457" r:id="rId35"/>
    <p:sldId id="547" r:id="rId36"/>
    <p:sldId id="488" r:id="rId37"/>
    <p:sldId id="3606" r:id="rId38"/>
    <p:sldId id="522" r:id="rId39"/>
    <p:sldId id="526" r:id="rId40"/>
    <p:sldId id="3652" r:id="rId41"/>
    <p:sldId id="281" r:id="rId42"/>
    <p:sldId id="2005" r:id="rId43"/>
    <p:sldId id="259" r:id="rId44"/>
    <p:sldId id="25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94"/>
  </p:normalViewPr>
  <p:slideViewPr>
    <p:cSldViewPr snapToGrid="0" snapToObjects="1">
      <p:cViewPr varScale="1">
        <p:scale>
          <a:sx n="155" d="100"/>
          <a:sy n="155" d="100"/>
        </p:scale>
        <p:origin x="462" y="150"/>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6/29/2026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1026"/>
          <p:cNvSpPr>
            <a:spLocks noGrp="1" noRot="1" noChangeAspect="1" noChangeArrowheads="1" noTextEdit="1"/>
          </p:cNvSpPr>
          <p:nvPr>
            <p:ph type="sldImg"/>
          </p:nvPr>
        </p:nvSpPr>
        <p:spPr bwMode="auto">
          <a:xfrm>
            <a:off x="400050" y="681038"/>
            <a:ext cx="6057900" cy="3408362"/>
          </a:xfrm>
          <a:prstGeom prst="rect">
            <a:avLst/>
          </a:prstGeom>
          <a:noFill/>
          <a:ln>
            <a:solidFill>
              <a:srgbClr val="000000"/>
            </a:solidFill>
            <a:miter lim="800000"/>
            <a:headEnd/>
            <a:tailEnd/>
          </a:ln>
        </p:spPr>
      </p:sp>
      <p:sp>
        <p:nvSpPr>
          <p:cNvPr id="180227" name="Rectangle 1027"/>
          <p:cNvSpPr>
            <a:spLocks noGrp="1" noChangeArrowheads="1"/>
          </p:cNvSpPr>
          <p:nvPr>
            <p:ph type="body" idx="1"/>
          </p:nvPr>
        </p:nvSpPr>
        <p:spPr bwMode="auto">
          <a:xfrm>
            <a:off x="914400" y="4317168"/>
            <a:ext cx="5029200" cy="4165687"/>
          </a:xfrm>
          <a:prstGeom prst="rect">
            <a:avLst/>
          </a:prstGeom>
          <a:noFill/>
          <a:ln>
            <a:miter lim="800000"/>
            <a:headEnd/>
            <a:tailEnd/>
          </a:ln>
        </p:spPr>
        <p:txBody>
          <a:bodyPr/>
          <a:lstStyle/>
          <a:p>
            <a:endParaRPr lang="en-US" dirty="0"/>
          </a:p>
        </p:txBody>
      </p:sp>
    </p:spTree>
    <p:extLst>
      <p:ext uri="{BB962C8B-B14F-4D97-AF65-F5344CB8AC3E}">
        <p14:creationId xmlns:p14="http://schemas.microsoft.com/office/powerpoint/2010/main" val="1148942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a </a:t>
            </a:r>
            <a:r>
              <a:rPr lang="en-US" dirty="0" err="1"/>
              <a:t>theranostic</a:t>
            </a:r>
            <a:r>
              <a:rPr lang="en-US" dirty="0"/>
              <a:t>? A </a:t>
            </a:r>
            <a:r>
              <a:rPr lang="en-US" dirty="0" err="1"/>
              <a:t>theranostic</a:t>
            </a:r>
            <a:r>
              <a:rPr lang="en-US" dirty="0"/>
              <a:t>...</a:t>
            </a:r>
          </a:p>
          <a:p>
            <a:endParaRPr lang="en-US" dirty="0"/>
          </a:p>
          <a:p>
            <a:r>
              <a:rPr lang="en-US" dirty="0"/>
              <a:t>This approach combines the diagnostic and therapeutic agent into a single platform. For example, with your targeting antibody you can label it with a positron emitter, such as 89Zr, for diagnostic imaging and switch to a therapeutic radionuclide such as 225Ac for radioimmunotherapy.</a:t>
            </a:r>
          </a:p>
          <a:p>
            <a:endParaRPr lang="en-US" dirty="0"/>
          </a:p>
          <a:p>
            <a:r>
              <a:rPr lang="en-US" dirty="0"/>
              <a:t>The chelator will change with the nuclide change, however, since the antibody is the same you will maintain similar specificity for the target.</a:t>
            </a:r>
          </a:p>
          <a:p>
            <a:endParaRPr lang="en-US" dirty="0"/>
          </a:p>
        </p:txBody>
      </p:sp>
      <p:sp>
        <p:nvSpPr>
          <p:cNvPr id="4" name="Slide Number Placeholder 3"/>
          <p:cNvSpPr>
            <a:spLocks noGrp="1"/>
          </p:cNvSpPr>
          <p:nvPr>
            <p:ph type="sldNum" sz="quarter" idx="5"/>
          </p:nvPr>
        </p:nvSpPr>
        <p:spPr/>
        <p:txBody>
          <a:bodyPr/>
          <a:lstStyle/>
          <a:p>
            <a:fld id="{6661657B-296D-4909-9F2F-0315C73D3727}" type="slidenum">
              <a:rPr lang="en-US" smtClean="0"/>
              <a:pPr/>
              <a:t>42</a:t>
            </a:fld>
            <a:endParaRPr lang="en-US" dirty="0"/>
          </a:p>
        </p:txBody>
      </p:sp>
    </p:spTree>
    <p:extLst>
      <p:ext uri="{BB962C8B-B14F-4D97-AF65-F5344CB8AC3E}">
        <p14:creationId xmlns:p14="http://schemas.microsoft.com/office/powerpoint/2010/main" val="430426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xfrm>
            <a:off x="3953853" y="8772668"/>
            <a:ext cx="3024770" cy="461804"/>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656" tIns="46328" rIns="92656" bIns="46328"/>
          <a:lstStyle>
            <a:lvl1pPr>
              <a:defRPr sz="2800">
                <a:solidFill>
                  <a:schemeClr val="tx1"/>
                </a:solidFill>
                <a:latin typeface="Arial" charset="0"/>
                <a:ea typeface="ＭＳ Ｐゴシック" charset="0"/>
                <a:cs typeface="ＭＳ Ｐゴシック" charset="0"/>
              </a:defRPr>
            </a:lvl1pPr>
            <a:lvl2pPr marL="752831" indent="-289550">
              <a:defRPr sz="2800">
                <a:solidFill>
                  <a:schemeClr val="tx1"/>
                </a:solidFill>
                <a:latin typeface="Arial" charset="0"/>
                <a:ea typeface="ＭＳ Ｐゴシック" charset="0"/>
              </a:defRPr>
            </a:lvl2pPr>
            <a:lvl3pPr marL="1158202" indent="-231640">
              <a:defRPr sz="2800">
                <a:solidFill>
                  <a:schemeClr val="tx1"/>
                </a:solidFill>
                <a:latin typeface="Arial" charset="0"/>
                <a:ea typeface="ＭＳ Ｐゴシック" charset="0"/>
              </a:defRPr>
            </a:lvl3pPr>
            <a:lvl4pPr marL="1621483" indent="-231640">
              <a:defRPr sz="2800">
                <a:solidFill>
                  <a:schemeClr val="tx1"/>
                </a:solidFill>
                <a:latin typeface="Arial" charset="0"/>
                <a:ea typeface="ＭＳ Ｐゴシック" charset="0"/>
              </a:defRPr>
            </a:lvl4pPr>
            <a:lvl5pPr marL="2084763" indent="-231640">
              <a:defRPr sz="2800">
                <a:solidFill>
                  <a:schemeClr val="tx1"/>
                </a:solidFill>
                <a:latin typeface="Arial" charset="0"/>
                <a:ea typeface="ＭＳ Ｐゴシック" charset="0"/>
              </a:defRPr>
            </a:lvl5pPr>
            <a:lvl6pPr marL="2548044" indent="-231640" eaLnBrk="0" fontAlgn="base" hangingPunct="0">
              <a:spcBef>
                <a:spcPct val="0"/>
              </a:spcBef>
              <a:spcAft>
                <a:spcPct val="0"/>
              </a:spcAft>
              <a:defRPr sz="2800">
                <a:solidFill>
                  <a:schemeClr val="tx1"/>
                </a:solidFill>
                <a:latin typeface="Arial" charset="0"/>
                <a:ea typeface="ＭＳ Ｐゴシック" charset="0"/>
              </a:defRPr>
            </a:lvl6pPr>
            <a:lvl7pPr marL="3011325" indent="-231640" eaLnBrk="0" fontAlgn="base" hangingPunct="0">
              <a:spcBef>
                <a:spcPct val="0"/>
              </a:spcBef>
              <a:spcAft>
                <a:spcPct val="0"/>
              </a:spcAft>
              <a:defRPr sz="2800">
                <a:solidFill>
                  <a:schemeClr val="tx1"/>
                </a:solidFill>
                <a:latin typeface="Arial" charset="0"/>
                <a:ea typeface="ＭＳ Ｐゴシック" charset="0"/>
              </a:defRPr>
            </a:lvl7pPr>
            <a:lvl8pPr marL="3474606" indent="-231640" eaLnBrk="0" fontAlgn="base" hangingPunct="0">
              <a:spcBef>
                <a:spcPct val="0"/>
              </a:spcBef>
              <a:spcAft>
                <a:spcPct val="0"/>
              </a:spcAft>
              <a:defRPr sz="2800">
                <a:solidFill>
                  <a:schemeClr val="tx1"/>
                </a:solidFill>
                <a:latin typeface="Arial" charset="0"/>
                <a:ea typeface="ＭＳ Ｐゴシック" charset="0"/>
              </a:defRPr>
            </a:lvl8pPr>
            <a:lvl9pPr marL="3937886" indent="-231640" eaLnBrk="0" fontAlgn="base" hangingPunct="0">
              <a:spcBef>
                <a:spcPct val="0"/>
              </a:spcBef>
              <a:spcAft>
                <a:spcPct val="0"/>
              </a:spcAft>
              <a:defRPr sz="2800">
                <a:solidFill>
                  <a:schemeClr val="tx1"/>
                </a:solidFill>
                <a:latin typeface="Arial" charset="0"/>
                <a:ea typeface="ＭＳ Ｐゴシック" charset="0"/>
              </a:defRPr>
            </a:lvl9pPr>
          </a:lstStyle>
          <a:p>
            <a:fld id="{A03E516C-A457-0740-A254-5EEB212B2427}" type="slidenum">
              <a:rPr lang="en-US" sz="1200"/>
              <a:pPr/>
              <a:t>8</a:t>
            </a:fld>
            <a:endParaRPr lang="en-US" sz="1200"/>
          </a:p>
        </p:txBody>
      </p:sp>
      <p:sp>
        <p:nvSpPr>
          <p:cNvPr id="21507" name="Rectangle 2"/>
          <p:cNvSpPr>
            <a:spLocks noGrp="1" noRot="1" noChangeAspect="1" noChangeArrowheads="1" noTextEdit="1"/>
          </p:cNvSpPr>
          <p:nvPr>
            <p:ph type="sldImg"/>
          </p:nvPr>
        </p:nvSpPr>
        <p:spPr>
          <a:xfrm>
            <a:off x="411163" y="692150"/>
            <a:ext cx="6157912" cy="3463925"/>
          </a:xfrm>
          <a:prstGeom prst="rect">
            <a:avLst/>
          </a:prstGeom>
          <a:ln/>
        </p:spPr>
      </p:sp>
      <p:sp>
        <p:nvSpPr>
          <p:cNvPr id="21508" name="Rectangle 3"/>
          <p:cNvSpPr>
            <a:spLocks noGrp="1" noChangeArrowheads="1"/>
          </p:cNvSpPr>
          <p:nvPr>
            <p:ph type="body" idx="1"/>
          </p:nvPr>
        </p:nvSpPr>
        <p:spPr>
          <a:xfrm>
            <a:off x="698024" y="4387136"/>
            <a:ext cx="5584190" cy="4156234"/>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656" tIns="46328" rIns="92656" bIns="46328"/>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Molecular imaging using nuclear techniques has become fairly standard and most of what is needed can be purchased off the shelf by most Universities, hospitals, companies and national labs and put into operation.  However, once you start discussing therapy you no longer are able to purchase what you need off the shelf.  The activities are much higher and it becomes necessary to have very specialized facilities and experience to produce and handle the activities required.  Most of what is needed is specially designed and made for the given application.</a:t>
            </a:r>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27" indent="-285741">
              <a:defRPr>
                <a:solidFill>
                  <a:schemeClr val="tx1"/>
                </a:solidFill>
                <a:latin typeface="Arial" panose="020B0604020202020204" pitchFamily="34" charset="0"/>
              </a:defRPr>
            </a:lvl2pPr>
            <a:lvl3pPr marL="1142965" indent="-228593">
              <a:defRPr>
                <a:solidFill>
                  <a:schemeClr val="tx1"/>
                </a:solidFill>
                <a:latin typeface="Arial" panose="020B0604020202020204" pitchFamily="34" charset="0"/>
              </a:defRPr>
            </a:lvl3pPr>
            <a:lvl4pPr marL="1600150" indent="-228593">
              <a:defRPr>
                <a:solidFill>
                  <a:schemeClr val="tx1"/>
                </a:solidFill>
                <a:latin typeface="Arial" panose="020B0604020202020204" pitchFamily="34" charset="0"/>
              </a:defRPr>
            </a:lvl4pPr>
            <a:lvl5pPr marL="2057336" indent="-228593">
              <a:defRPr>
                <a:solidFill>
                  <a:schemeClr val="tx1"/>
                </a:solidFill>
                <a:latin typeface="Arial" panose="020B0604020202020204" pitchFamily="34" charset="0"/>
              </a:defRPr>
            </a:lvl5pPr>
            <a:lvl6pPr marL="2514522" indent="-228593" eaLnBrk="0" fontAlgn="base" hangingPunct="0">
              <a:spcBef>
                <a:spcPct val="0"/>
              </a:spcBef>
              <a:spcAft>
                <a:spcPct val="0"/>
              </a:spcAft>
              <a:defRPr>
                <a:solidFill>
                  <a:schemeClr val="tx1"/>
                </a:solidFill>
                <a:latin typeface="Arial" panose="020B0604020202020204" pitchFamily="34" charset="0"/>
              </a:defRPr>
            </a:lvl6pPr>
            <a:lvl7pPr marL="2971708" indent="-228593" eaLnBrk="0" fontAlgn="base" hangingPunct="0">
              <a:spcBef>
                <a:spcPct val="0"/>
              </a:spcBef>
              <a:spcAft>
                <a:spcPct val="0"/>
              </a:spcAft>
              <a:defRPr>
                <a:solidFill>
                  <a:schemeClr val="tx1"/>
                </a:solidFill>
                <a:latin typeface="Arial" panose="020B0604020202020204" pitchFamily="34" charset="0"/>
              </a:defRPr>
            </a:lvl7pPr>
            <a:lvl8pPr marL="3428894" indent="-228593" eaLnBrk="0" fontAlgn="base" hangingPunct="0">
              <a:spcBef>
                <a:spcPct val="0"/>
              </a:spcBef>
              <a:spcAft>
                <a:spcPct val="0"/>
              </a:spcAft>
              <a:defRPr>
                <a:solidFill>
                  <a:schemeClr val="tx1"/>
                </a:solidFill>
                <a:latin typeface="Arial" panose="020B0604020202020204" pitchFamily="34" charset="0"/>
              </a:defRPr>
            </a:lvl8pPr>
            <a:lvl9pPr marL="3886079" indent="-228593" eaLnBrk="0" fontAlgn="base" hangingPunct="0">
              <a:spcBef>
                <a:spcPct val="0"/>
              </a:spcBef>
              <a:spcAft>
                <a:spcPct val="0"/>
              </a:spcAft>
              <a:defRPr>
                <a:solidFill>
                  <a:schemeClr val="tx1"/>
                </a:solidFill>
                <a:latin typeface="Arial" panose="020B0604020202020204" pitchFamily="34" charset="0"/>
              </a:defRPr>
            </a:lvl9pPr>
          </a:lstStyle>
          <a:p>
            <a:fld id="{D6B24E1D-4B47-4C25-A4FF-414E493D05B8}" type="slidenum">
              <a:rPr lang="en-US" altLang="en-US" smtClean="0">
                <a:latin typeface="Calibri" panose="020F0502020204030204" pitchFamily="34" charset="0"/>
              </a:rPr>
              <a:pPr/>
              <a:t>9</a:t>
            </a:fld>
            <a:endParaRPr lang="en-US" altLang="en-US">
              <a:latin typeface="Calibri" panose="020F0502020204030204" pitchFamily="34" charset="0"/>
            </a:endParaRPr>
          </a:p>
        </p:txBody>
      </p:sp>
    </p:spTree>
    <p:extLst>
      <p:ext uri="{BB962C8B-B14F-4D97-AF65-F5344CB8AC3E}">
        <p14:creationId xmlns:p14="http://schemas.microsoft.com/office/powerpoint/2010/main" val="1682496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4936745F-4FBF-6FFF-7C85-4E6753F4AC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C42EDFF-00ED-4453-999E-E47B9419454C}" type="slidenum">
              <a:rPr lang="en-US" altLang="en-US"/>
              <a:pPr>
                <a:spcBef>
                  <a:spcPct val="0"/>
                </a:spcBef>
              </a:pPr>
              <a:t>10</a:t>
            </a:fld>
            <a:endParaRPr lang="en-US" altLang="en-US"/>
          </a:p>
        </p:txBody>
      </p:sp>
      <p:sp>
        <p:nvSpPr>
          <p:cNvPr id="33795" name="Rectangle 2">
            <a:extLst>
              <a:ext uri="{FF2B5EF4-FFF2-40B4-BE49-F238E27FC236}">
                <a16:creationId xmlns:a16="http://schemas.microsoft.com/office/drawing/2014/main" id="{F737D10B-D389-0A7D-5E31-042969F5476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6" name="Rectangle 3">
            <a:extLst>
              <a:ext uri="{FF2B5EF4-FFF2-40B4-BE49-F238E27FC236}">
                <a16:creationId xmlns:a16="http://schemas.microsoft.com/office/drawing/2014/main" id="{9DC3F6FC-DCA7-6264-41B9-9D899FC015C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Here is the definition of Molecular imaging.  But what exactly does this mean?</a:t>
            </a:r>
          </a:p>
          <a:p>
            <a:pPr eaLnBrk="1" hangingPunct="1">
              <a:spcBef>
                <a:spcPct val="0"/>
              </a:spcBef>
            </a:pPr>
            <a:endParaRPr lang="en-US" altLang="en-US" b="1"/>
          </a:p>
          <a:p>
            <a:pPr eaLnBrk="1" hangingPunct="1">
              <a:spcBef>
                <a:spcPct val="0"/>
              </a:spcBef>
            </a:pPr>
            <a:r>
              <a:rPr lang="en-US" altLang="en-US" b="1" i="1"/>
              <a:t>Molecular imaging</a:t>
            </a:r>
            <a:r>
              <a:rPr lang="en-US" altLang="en-US" b="1"/>
              <a:t> is the use of imaging technologies to assess biological activity in the body. It provides a way to </a:t>
            </a:r>
            <a:r>
              <a:rPr lang="en-US" altLang="en-US" b="1" u="sng"/>
              <a:t>see</a:t>
            </a:r>
            <a:r>
              <a:rPr lang="en-US" altLang="en-US" b="1"/>
              <a:t>, </a:t>
            </a:r>
            <a:r>
              <a:rPr lang="en-US" altLang="en-US" b="1" u="sng"/>
              <a:t>define</a:t>
            </a:r>
            <a:r>
              <a:rPr lang="en-US" altLang="en-US" b="1"/>
              <a:t> and </a:t>
            </a:r>
            <a:r>
              <a:rPr lang="en-US" altLang="en-US" b="1" u="sng"/>
              <a:t>determine</a:t>
            </a:r>
            <a:r>
              <a:rPr lang="en-US" altLang="en-US" b="1"/>
              <a:t> the biology of diseases (such as cancer and Alzheimer’s disease) and improve patient care. </a:t>
            </a:r>
          </a:p>
          <a:p>
            <a:pPr eaLnBrk="1" hangingPunct="1">
              <a:spcBef>
                <a:spcPct val="0"/>
              </a:spcBef>
            </a:pPr>
            <a:endParaRPr lang="en-US" altLang="en-US" b="1"/>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64A332DE-442E-D1E6-253A-F94E876A970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AF2DB596-7CC2-73A5-894B-666C763C65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8676" name="Slide Number Placeholder 3">
            <a:extLst>
              <a:ext uri="{FF2B5EF4-FFF2-40B4-BE49-F238E27FC236}">
                <a16:creationId xmlns:a16="http://schemas.microsoft.com/office/drawing/2014/main" id="{42214461-B4D4-A9D9-16BB-8B5C555523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Malgun Gothic" panose="020B0503020000020004" pitchFamily="34" charset="-127"/>
                <a:ea typeface="굴림" panose="020B0600000101010101" pitchFamily="34" charset="-127"/>
              </a:defRPr>
            </a:lvl1pPr>
            <a:lvl2pPr marL="742950" indent="-285750">
              <a:defRPr kumimoji="1">
                <a:solidFill>
                  <a:schemeClr val="tx1"/>
                </a:solidFill>
                <a:latin typeface="Malgun Gothic" panose="020B0503020000020004" pitchFamily="34" charset="-127"/>
                <a:ea typeface="굴림" panose="020B0600000101010101" pitchFamily="34" charset="-127"/>
              </a:defRPr>
            </a:lvl2pPr>
            <a:lvl3pPr marL="1143000" indent="-228600">
              <a:defRPr kumimoji="1">
                <a:solidFill>
                  <a:schemeClr val="tx1"/>
                </a:solidFill>
                <a:latin typeface="Malgun Gothic" panose="020B0503020000020004" pitchFamily="34" charset="-127"/>
                <a:ea typeface="굴림" panose="020B0600000101010101" pitchFamily="34" charset="-127"/>
              </a:defRPr>
            </a:lvl3pPr>
            <a:lvl4pPr marL="1600200" indent="-228600">
              <a:defRPr kumimoji="1">
                <a:solidFill>
                  <a:schemeClr val="tx1"/>
                </a:solidFill>
                <a:latin typeface="Malgun Gothic" panose="020B0503020000020004" pitchFamily="34" charset="-127"/>
                <a:ea typeface="굴림" panose="020B0600000101010101" pitchFamily="34" charset="-127"/>
              </a:defRPr>
            </a:lvl4pPr>
            <a:lvl5pPr marL="2057400" indent="-228600">
              <a:defRPr kumimoji="1">
                <a:solidFill>
                  <a:schemeClr val="tx1"/>
                </a:solidFill>
                <a:latin typeface="Malgun Gothic" panose="020B0503020000020004" pitchFamily="34" charset="-127"/>
                <a:ea typeface="굴림" panose="020B0600000101010101" pitchFamily="34" charset="-127"/>
              </a:defRPr>
            </a:lvl5pPr>
            <a:lvl6pPr marL="25146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6pPr>
            <a:lvl7pPr marL="29718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7pPr>
            <a:lvl8pPr marL="34290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8pPr>
            <a:lvl9pPr marL="38862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9pPr>
          </a:lstStyle>
          <a:p>
            <a:fld id="{27A43471-3271-4EFC-9D7C-76923B61AAC6}" type="slidenum">
              <a:rPr lang="en-US" altLang="en-US" smtClean="0"/>
              <a:pPr/>
              <a:t>12</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3830A70A-C9A2-A987-9F38-B11A0FEDF3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AEA66EF1-9121-EF7A-85CE-DE6DAE9C38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44" name="Slide Number Placeholder 3">
            <a:extLst>
              <a:ext uri="{FF2B5EF4-FFF2-40B4-BE49-F238E27FC236}">
                <a16:creationId xmlns:a16="http://schemas.microsoft.com/office/drawing/2014/main" id="{121498FF-6984-2B28-70F6-8DA4A3CF12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0888" indent="-288925">
              <a:defRPr>
                <a:solidFill>
                  <a:schemeClr val="tx1"/>
                </a:solidFill>
                <a:latin typeface="Arial" panose="020B0604020202020204" pitchFamily="34" charset="0"/>
              </a:defRPr>
            </a:lvl2pPr>
            <a:lvl3pPr marL="1155700" indent="-230188">
              <a:defRPr>
                <a:solidFill>
                  <a:schemeClr val="tx1"/>
                </a:solidFill>
                <a:latin typeface="Arial" panose="020B0604020202020204" pitchFamily="34" charset="0"/>
              </a:defRPr>
            </a:lvl3pPr>
            <a:lvl4pPr marL="1617663" indent="-230188">
              <a:defRPr>
                <a:solidFill>
                  <a:schemeClr val="tx1"/>
                </a:solidFill>
                <a:latin typeface="Arial" panose="020B0604020202020204" pitchFamily="34" charset="0"/>
              </a:defRPr>
            </a:lvl4pPr>
            <a:lvl5pPr marL="2079625" indent="-230188">
              <a:defRPr>
                <a:solidFill>
                  <a:schemeClr val="tx1"/>
                </a:solidFill>
                <a:latin typeface="Arial" panose="020B0604020202020204" pitchFamily="34" charset="0"/>
              </a:defRPr>
            </a:lvl5pPr>
            <a:lvl6pPr marL="2536825" indent="-230188" eaLnBrk="0" fontAlgn="base" hangingPunct="0">
              <a:spcBef>
                <a:spcPct val="0"/>
              </a:spcBef>
              <a:spcAft>
                <a:spcPct val="0"/>
              </a:spcAft>
              <a:defRPr>
                <a:solidFill>
                  <a:schemeClr val="tx1"/>
                </a:solidFill>
                <a:latin typeface="Arial" panose="020B0604020202020204" pitchFamily="34" charset="0"/>
              </a:defRPr>
            </a:lvl6pPr>
            <a:lvl7pPr marL="2994025" indent="-230188" eaLnBrk="0" fontAlgn="base" hangingPunct="0">
              <a:spcBef>
                <a:spcPct val="0"/>
              </a:spcBef>
              <a:spcAft>
                <a:spcPct val="0"/>
              </a:spcAft>
              <a:defRPr>
                <a:solidFill>
                  <a:schemeClr val="tx1"/>
                </a:solidFill>
                <a:latin typeface="Arial" panose="020B0604020202020204" pitchFamily="34" charset="0"/>
              </a:defRPr>
            </a:lvl7pPr>
            <a:lvl8pPr marL="3451225" indent="-230188" eaLnBrk="0" fontAlgn="base" hangingPunct="0">
              <a:spcBef>
                <a:spcPct val="0"/>
              </a:spcBef>
              <a:spcAft>
                <a:spcPct val="0"/>
              </a:spcAft>
              <a:defRPr>
                <a:solidFill>
                  <a:schemeClr val="tx1"/>
                </a:solidFill>
                <a:latin typeface="Arial" panose="020B0604020202020204" pitchFamily="34" charset="0"/>
              </a:defRPr>
            </a:lvl8pPr>
            <a:lvl9pPr marL="3908425" indent="-230188" eaLnBrk="0" fontAlgn="base" hangingPunct="0">
              <a:spcBef>
                <a:spcPct val="0"/>
              </a:spcBef>
              <a:spcAft>
                <a:spcPct val="0"/>
              </a:spcAft>
              <a:defRPr>
                <a:solidFill>
                  <a:schemeClr val="tx1"/>
                </a:solidFill>
                <a:latin typeface="Arial" panose="020B0604020202020204" pitchFamily="34" charset="0"/>
              </a:defRPr>
            </a:lvl9pPr>
          </a:lstStyle>
          <a:p>
            <a:fld id="{F9972B13-EA2B-49F6-8844-AB9F4BD5A85A}" type="slidenum">
              <a:rPr lang="en-US" altLang="en-US"/>
              <a:pPr/>
              <a:t>18</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D8D52D-A3F1-4B43-9554-93E43582DB8E}" type="slidenum">
              <a:rPr lang="en-US" smtClean="0"/>
              <a:t>36</a:t>
            </a:fld>
            <a:endParaRPr lang="en-US"/>
          </a:p>
        </p:txBody>
      </p:sp>
    </p:spTree>
    <p:extLst>
      <p:ext uri="{BB962C8B-B14F-4D97-AF65-F5344CB8AC3E}">
        <p14:creationId xmlns:p14="http://schemas.microsoft.com/office/powerpoint/2010/main" val="3922248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68C2954E-7EDD-4681-8437-3D36B013C960}"/>
              </a:ext>
            </a:extLst>
          </p:cNvPr>
          <p:cNvSpPr>
            <a:spLocks noGrp="1" noRot="1" noChangeAspect="1" noChangeArrowheads="1" noTextEdit="1"/>
          </p:cNvSpPr>
          <p:nvPr>
            <p:ph type="sldImg"/>
          </p:nvPr>
        </p:nvSpPr>
        <p:spPr>
          <a:xfrm>
            <a:off x="396875" y="692150"/>
            <a:ext cx="6156325" cy="3463925"/>
          </a:xfrm>
          <a:ln/>
        </p:spPr>
      </p:sp>
      <p:sp>
        <p:nvSpPr>
          <p:cNvPr id="45059" name="Notes Placeholder 2">
            <a:extLst>
              <a:ext uri="{FF2B5EF4-FFF2-40B4-BE49-F238E27FC236}">
                <a16:creationId xmlns:a16="http://schemas.microsoft.com/office/drawing/2014/main" id="{9D3B1B3C-FC7D-4340-AB73-1CAE0A4D031A}"/>
              </a:ext>
            </a:extLst>
          </p:cNvPr>
          <p:cNvSpPr>
            <a:spLocks noGrp="1" noChangeArrowheads="1"/>
          </p:cNvSpPr>
          <p:nvPr>
            <p:ph type="body" idx="1"/>
          </p:nvPr>
        </p:nvSpPr>
        <p:spPr>
          <a:xfrm>
            <a:off x="695325" y="4387850"/>
            <a:ext cx="5559425" cy="4156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0" rIns="91420" bIns="45710"/>
          <a:lstStyle/>
          <a:p>
            <a:endParaRPr lang="en-US" altLang="en-US" sz="1400">
              <a:latin typeface="Arial" panose="020B0604020202020204" pitchFamily="34" charset="0"/>
              <a:ea typeface="ＭＳ Ｐゴシック" panose="020B0600070205080204" pitchFamily="34" charset="-128"/>
            </a:endParaRPr>
          </a:p>
        </p:txBody>
      </p:sp>
      <p:sp>
        <p:nvSpPr>
          <p:cNvPr id="45060" name="Slide Number Placeholder 3">
            <a:extLst>
              <a:ext uri="{FF2B5EF4-FFF2-40B4-BE49-F238E27FC236}">
                <a16:creationId xmlns:a16="http://schemas.microsoft.com/office/drawing/2014/main" id="{CFED2861-9A94-4421-9A1E-21165CF5D43D}"/>
              </a:ext>
            </a:extLst>
          </p:cNvPr>
          <p:cNvSpPr>
            <a:spLocks noGrp="1" noChangeArrowheads="1"/>
          </p:cNvSpPr>
          <p:nvPr>
            <p:ph type="sldNum" sz="quarter" idx="5"/>
          </p:nvPr>
        </p:nvSpPr>
        <p:spPr>
          <a:xfrm>
            <a:off x="3937000" y="8772525"/>
            <a:ext cx="3011488" cy="461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0" rIns="91420" bIns="4571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2E7B4A7-36F0-463E-BA81-F85D25A4F9BE}" type="slidenum">
              <a:rPr lang="en-US" altLang="en-US" sz="1200" smtClean="0"/>
              <a:pPr/>
              <a:t>38</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938FB0-902E-4847-A620-83C480A69409}"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4337264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a:alphaModFix amt="60000"/>
          </a:blip>
          <a:srcRect/>
          <a:stretch/>
        </p:blipFill>
        <p:spPr>
          <a:xfrm>
            <a:off x="8418740" y="5755088"/>
            <a:ext cx="3173185"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066097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29767" y="267970"/>
            <a:ext cx="11430000" cy="539496"/>
          </a:xfrm>
          <a:ln>
            <a:noFill/>
          </a:ln>
        </p:spPr>
        <p:txBody>
          <a:bodyPr/>
          <a:lstStyle>
            <a:lvl1pPr>
              <a:lnSpc>
                <a:spcPct val="90000"/>
              </a:lnSpc>
              <a:defRPr sz="2400"/>
            </a:lvl1pPr>
          </a:lstStyle>
          <a:p>
            <a:r>
              <a:rPr lang="en-US" dirty="0"/>
              <a:t>Click to edit Master title style</a:t>
            </a:r>
          </a:p>
        </p:txBody>
      </p:sp>
      <p:sp>
        <p:nvSpPr>
          <p:cNvPr id="3" name="Content Placeholder 2"/>
          <p:cNvSpPr>
            <a:spLocks noGrp="1"/>
          </p:cNvSpPr>
          <p:nvPr>
            <p:ph idx="1"/>
          </p:nvPr>
        </p:nvSpPr>
        <p:spPr>
          <a:xfrm>
            <a:off x="448055" y="1653735"/>
            <a:ext cx="11430000" cy="4047778"/>
          </a:xfrm>
        </p:spPr>
        <p:txBody>
          <a:bodyPr/>
          <a:lstStyle>
            <a:lvl1pPr marL="216694" indent="-216694">
              <a:spcBef>
                <a:spcPts val="1350"/>
              </a:spcBef>
              <a:buClr>
                <a:schemeClr val="tx1"/>
              </a:buClr>
              <a:buSzPct val="90000"/>
              <a:buFont typeface="Century Gothic" panose="020B0502020202020204" pitchFamily="34" charset="0"/>
              <a:buChar char="•"/>
              <a:defRPr lang="en-US" sz="2100" kern="1200" dirty="0">
                <a:solidFill>
                  <a:schemeClr val="tx1"/>
                </a:solidFill>
                <a:latin typeface="Century Gothic" panose="020B0502020202020204" pitchFamily="34" charset="0"/>
                <a:ea typeface="+mn-ea"/>
                <a:cs typeface="+mn-cs"/>
              </a:defRPr>
            </a:lvl1pPr>
            <a:lvl2pPr marL="515541" indent="-216694">
              <a:buClr>
                <a:schemeClr val="tx1"/>
              </a:buClr>
              <a:buSzPct val="90000"/>
              <a:buFont typeface="Century Gothic" panose="020B0502020202020204" pitchFamily="34" charset="0"/>
              <a:buChar char="–"/>
              <a:defRPr>
                <a:latin typeface="+mn-lt"/>
                <a:cs typeface="Arial" panose="020B0604020202020204" pitchFamily="34" charset="0"/>
              </a:defRPr>
            </a:lvl2pPr>
            <a:lvl3pPr marL="773906" indent="-216694">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112044" indent="-166688">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7165594"/>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62547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090613"/>
            <a:ext cx="10972800" cy="47609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C60758A0-DFAA-4EDC-8E21-BC6C95D1FC83}"/>
              </a:ext>
            </a:extLst>
          </p:cNvPr>
          <p:cNvSpPr>
            <a:spLocks noGrp="1" noChangeArrowheads="1"/>
          </p:cNvSpPr>
          <p:nvPr>
            <p:ph type="sldNum" sz="quarter" idx="10"/>
          </p:nvPr>
        </p:nvSpPr>
        <p:spPr>
          <a:xfrm>
            <a:off x="11104034" y="6156325"/>
            <a:ext cx="520700" cy="381000"/>
          </a:xfrm>
        </p:spPr>
        <p:txBody>
          <a:bodyPr anchor="t"/>
          <a:lstStyle>
            <a:lvl1pPr eaLnBrk="1" hangingPunct="1">
              <a:defRPr/>
            </a:lvl1pPr>
          </a:lstStyle>
          <a:p>
            <a:pPr>
              <a:defRPr/>
            </a:pPr>
            <a:fld id="{910B10D7-29E2-4143-8607-CE1C746622AD}" type="slidenum">
              <a:rPr lang="en-US" altLang="en-US"/>
              <a:pPr>
                <a:defRPr/>
              </a:pPr>
              <a:t>‹#›</a:t>
            </a:fld>
            <a:endParaRPr lang="en-US" altLang="en-US"/>
          </a:p>
        </p:txBody>
      </p:sp>
    </p:spTree>
    <p:extLst>
      <p:ext uri="{BB962C8B-B14F-4D97-AF65-F5344CB8AC3E}">
        <p14:creationId xmlns:p14="http://schemas.microsoft.com/office/powerpoint/2010/main" val="459556789"/>
      </p:ext>
    </p:extLst>
  </p:cSld>
  <p:clrMapOvr>
    <a:masterClrMapping/>
  </p:clrMapOvr>
  <p:transition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2"/>
            <a:ext cx="11504904" cy="535531"/>
          </a:xfrm>
        </p:spPr>
        <p:txBody>
          <a:bodyPr/>
          <a:lstStyle>
            <a:lvl1pPr>
              <a:lnSpc>
                <a:spcPct val="90000"/>
              </a:lnSpc>
              <a:defRPr sz="2400">
                <a:solidFill>
                  <a:schemeClr val="tx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465135" y="1444753"/>
            <a:ext cx="5507832" cy="4203944"/>
          </a:xfrm>
        </p:spPr>
        <p:txBody>
          <a:bodyPr/>
          <a:lstStyle>
            <a:lvl1pPr marL="172641" indent="-172641">
              <a:buClr>
                <a:schemeClr val="tx1"/>
              </a:buClr>
              <a:buFont typeface="Century Gothic" panose="020B0502020202020204" pitchFamily="34" charset="0"/>
              <a:buChar char="•"/>
              <a:defRPr sz="1500" baseline="0">
                <a:latin typeface="Century Gothic" panose="020B0502020202020204" pitchFamily="34" charset="0"/>
              </a:defRPr>
            </a:lvl1pPr>
            <a:lvl2pPr marL="469106" indent="-209550">
              <a:buClr>
                <a:schemeClr val="tx1"/>
              </a:buClr>
              <a:buSzPct val="90000"/>
              <a:buFont typeface="Century Gothic" panose="020B0502020202020204" pitchFamily="34" charset="0"/>
              <a:buChar char="–"/>
              <a:defRPr sz="1350">
                <a:latin typeface="+mn-lt"/>
              </a:defRPr>
            </a:lvl2pPr>
            <a:lvl3pPr marL="685800" indent="-172641">
              <a:buClr>
                <a:schemeClr val="tx1"/>
              </a:buClr>
              <a:buFont typeface="Century Gothic" panose="020B0502020202020204" pitchFamily="34" charset="0"/>
              <a:buChar char="•"/>
              <a:defRPr sz="1200" baseline="0">
                <a:latin typeface="Century Gothic" panose="020B0502020202020204" pitchFamily="34" charset="0"/>
              </a:defRPr>
            </a:lvl3pPr>
            <a:lvl4pPr marL="728663" indent="0">
              <a:buClr>
                <a:schemeClr val="tx1"/>
              </a:buClr>
              <a:buFont typeface="Century Gothic" panose="020B0502020202020204" pitchFamily="34" charset="0"/>
              <a:buNone/>
              <a:defRPr sz="1050">
                <a:latin typeface="+mn-lt"/>
              </a:defRPr>
            </a:lvl4pPr>
            <a:lvl5pPr marL="1112044" indent="-166688">
              <a:buClr>
                <a:schemeClr val="tx1"/>
              </a:buClr>
              <a:buFont typeface="Century Gothic" panose="020B0502020202020204" pitchFamily="34" charset="0"/>
              <a:buChar char="•"/>
              <a:defRPr sz="1200">
                <a:latin typeface="+mn-lt"/>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241493" y="1444753"/>
            <a:ext cx="5504688" cy="4203944"/>
          </a:xfrm>
        </p:spPr>
        <p:txBody>
          <a:bodyPr/>
          <a:lstStyle>
            <a:lvl1pPr marL="215504" indent="-215504">
              <a:buClr>
                <a:schemeClr val="tx1"/>
              </a:buClr>
              <a:buFont typeface="Century Gothic" panose="020B0502020202020204" pitchFamily="34" charset="0"/>
              <a:buChar char="•"/>
              <a:defRPr sz="1500" baseline="0">
                <a:latin typeface="Century Gothic" panose="020B0502020202020204" pitchFamily="34" charset="0"/>
              </a:defRPr>
            </a:lvl1pPr>
            <a:lvl2pPr marL="469106" indent="-209550">
              <a:buClr>
                <a:schemeClr val="tx1"/>
              </a:buClr>
              <a:buSzPct val="90000"/>
              <a:buFont typeface="Century Gothic" panose="020B0502020202020204" pitchFamily="34" charset="0"/>
              <a:buChar char="–"/>
              <a:defRPr sz="1350" baseline="0">
                <a:latin typeface="Century Gothic" panose="020B0502020202020204" pitchFamily="34" charset="0"/>
              </a:defRPr>
            </a:lvl2pPr>
            <a:lvl3pPr marL="685800" indent="-172641">
              <a:buClr>
                <a:schemeClr val="tx1"/>
              </a:buClr>
              <a:buFont typeface="Century Gothic" panose="020B0502020202020204" pitchFamily="34" charset="0"/>
              <a:buChar char="•"/>
              <a:defRPr sz="1200">
                <a:latin typeface="+mn-lt"/>
              </a:defRPr>
            </a:lvl3pPr>
            <a:lvl4pPr marL="858441" indent="-129779">
              <a:buClr>
                <a:schemeClr val="tx1"/>
              </a:buClr>
              <a:buFont typeface="Century Gothic" panose="020B0502020202020204" pitchFamily="34" charset="0"/>
              <a:buChar char="•"/>
              <a:defRPr sz="1050">
                <a:latin typeface="+mn-lt"/>
              </a:defRPr>
            </a:lvl4pPr>
            <a:lvl5pPr marL="1112044" indent="-166688">
              <a:buClr>
                <a:schemeClr val="tx1"/>
              </a:buClr>
              <a:defRPr lang="en-US" sz="120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3" y="6583680"/>
            <a:ext cx="3860800" cy="182562"/>
          </a:xfrm>
          <a:prstGeom prst="rect">
            <a:avLst/>
          </a:prstGeom>
          <a:ln/>
        </p:spPr>
        <p:txBody>
          <a:bodyPr anchor="ctr"/>
          <a:lstStyle/>
          <a:p>
            <a:pPr algn="r"/>
            <a:r>
              <a:rPr lang="en-US" sz="750" dirty="0">
                <a:solidFill>
                  <a:srgbClr val="BFBFBF"/>
                </a:solidFill>
                <a:latin typeface="+mn-lt"/>
                <a:cs typeface="Arial" pitchFamily="34" charset="0"/>
              </a:rPr>
              <a:t> </a:t>
            </a:r>
          </a:p>
        </p:txBody>
      </p:sp>
    </p:spTree>
    <p:extLst>
      <p:ext uri="{BB962C8B-B14F-4D97-AF65-F5344CB8AC3E}">
        <p14:creationId xmlns:p14="http://schemas.microsoft.com/office/powerpoint/2010/main" val="38008728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US" dirty="0"/>
          </a:p>
        </p:txBody>
      </p:sp>
      <p:sp>
        <p:nvSpPr>
          <p:cNvPr id="5" name="Title Placeholder 2">
            <a:extLst>
              <a:ext uri="{FF2B5EF4-FFF2-40B4-BE49-F238E27FC236}">
                <a16:creationId xmlns:a16="http://schemas.microsoft.com/office/drawing/2014/main" id="{6E5D2B11-0E2E-564B-BB26-37B338A6E90A}"/>
              </a:ext>
            </a:extLst>
          </p:cNvPr>
          <p:cNvSpPr>
            <a:spLocks noGrp="1"/>
          </p:cNvSpPr>
          <p:nvPr>
            <p:ph type="title"/>
          </p:nvPr>
        </p:nvSpPr>
        <p:spPr>
          <a:xfrm>
            <a:off x="443529" y="222586"/>
            <a:ext cx="10515600" cy="296178"/>
          </a:xfrm>
          <a:prstGeom prst="rect">
            <a:avLst/>
          </a:prstGeom>
        </p:spPr>
        <p:txBody>
          <a:bodyPr vert="horz" lIns="91440" tIns="45720" rIns="91440" bIns="45720" rtlCol="0" anchor="ctr">
            <a:noAutofit/>
          </a:bodyPr>
          <a:lstStyle>
            <a:lvl1pPr>
              <a:defRPr sz="2500" b="1" u="none">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681250707"/>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677108"/>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1384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1384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4184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a:srcRect/>
          <a:stretch/>
        </p:blipFill>
        <p:spPr>
          <a:xfrm>
            <a:off x="8418740" y="5742910"/>
            <a:ext cx="3173185" cy="419100"/>
          </a:xfrm>
          <a:prstGeom prst="rect">
            <a:avLst/>
          </a:prstGeom>
        </p:spPr>
      </p:pic>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17245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5" r:id="rId14"/>
    <p:sldLayoutId id="2147483676" r:id="rId15"/>
    <p:sldLayoutId id="2147483678" r:id="rId16"/>
    <p:sldLayoutId id="2147483679" r:id="rId17"/>
    <p:sldLayoutId id="2147483681" r:id="rId18"/>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5.jpe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hyperlink" Target="http://www.molypharma.es/esp/radiofarmacos_pet.html" TargetMode="External"/><Relationship Id="rId1" Type="http://schemas.openxmlformats.org/officeDocument/2006/relationships/slideLayout" Target="../slideLayouts/slideLayout8.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emf"/><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59.jpe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png"/><Relationship Id="rId1" Type="http://schemas.openxmlformats.org/officeDocument/2006/relationships/slideLayout" Target="../slideLayouts/slideLayout3.xml"/><Relationship Id="rId5" Type="http://schemas.openxmlformats.org/officeDocument/2006/relationships/image" Target="../media/image70.jpeg"/><Relationship Id="rId4" Type="http://schemas.openxmlformats.org/officeDocument/2006/relationships/image" Target="../media/image69.jpeg"/></Relationships>
</file>

<file path=ppt/slides/_rels/slide24.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9.xml"/><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0.emf"/><Relationship Id="rId7" Type="http://schemas.openxmlformats.org/officeDocument/2006/relationships/image" Target="../media/image83.png"/><Relationship Id="rId2" Type="http://schemas.openxmlformats.org/officeDocument/2006/relationships/oleObject" Target="../embeddings/oleObject1.bin"/><Relationship Id="rId1" Type="http://schemas.openxmlformats.org/officeDocument/2006/relationships/slideLayout" Target="../slideLayouts/slideLayout9.xml"/><Relationship Id="rId6" Type="http://schemas.openxmlformats.org/officeDocument/2006/relationships/image" Target="../media/image82.png"/><Relationship Id="rId11" Type="http://schemas.openxmlformats.org/officeDocument/2006/relationships/image" Target="../media/image87.jpg"/><Relationship Id="rId5" Type="http://schemas.openxmlformats.org/officeDocument/2006/relationships/image" Target="../media/image81.emf"/><Relationship Id="rId10" Type="http://schemas.openxmlformats.org/officeDocument/2006/relationships/image" Target="../media/image86.png"/><Relationship Id="rId4" Type="http://schemas.openxmlformats.org/officeDocument/2006/relationships/oleObject" Target="../embeddings/oleObject2.bin"/><Relationship Id="rId9" Type="http://schemas.openxmlformats.org/officeDocument/2006/relationships/image" Target="../media/image85.png"/></Relationships>
</file>

<file path=ppt/slides/_rels/slide3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9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00.png"/><Relationship Id="rId4" Type="http://schemas.openxmlformats.org/officeDocument/2006/relationships/image" Target="../media/image99.png"/></Relationships>
</file>

<file path=ppt/slides/_rels/slide3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image" Target="../media/image19.jp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jpg"/><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106.pn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575431" y="2084606"/>
            <a:ext cx="10334625" cy="1947460"/>
          </a:xfrm>
        </p:spPr>
        <p:txBody>
          <a:bodyPr>
            <a:normAutofit/>
          </a:bodyPr>
          <a:lstStyle/>
          <a:p>
            <a:r>
              <a:rPr lang="en-US" b="1" spc="-35" dirty="0"/>
              <a:t>Applications of Isotopes at BNL</a:t>
            </a:r>
            <a:endParaRPr lang="en-US" dirty="0"/>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a:xfrm>
            <a:off x="688046" y="5925840"/>
            <a:ext cx="10334625" cy="746185"/>
          </a:xfrm>
        </p:spPr>
        <p:txBody>
          <a:bodyPr/>
          <a:lstStyle/>
          <a:p>
            <a:endParaRPr lang="en-US" dirty="0"/>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a:xfrm>
            <a:off x="498429" y="4535696"/>
            <a:ext cx="10334625" cy="1259607"/>
          </a:xfrm>
        </p:spPr>
        <p:txBody>
          <a:bodyPr/>
          <a:lstStyle/>
          <a:p>
            <a:r>
              <a:rPr lang="en-US" dirty="0"/>
              <a:t>Cathy S. Cutler, Strategic Advisor of the Isotope Research and Production Department, Brookhaven National Laboratory</a:t>
            </a:r>
          </a:p>
          <a:p>
            <a:r>
              <a:rPr lang="en-US" dirty="0"/>
              <a:t>Immediate Past President of the SNMMI</a:t>
            </a:r>
          </a:p>
        </p:txBody>
      </p:sp>
    </p:spTree>
    <p:extLst>
      <p:ext uri="{BB962C8B-B14F-4D97-AF65-F5344CB8AC3E}">
        <p14:creationId xmlns:p14="http://schemas.microsoft.com/office/powerpoint/2010/main" val="1918662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CAEAC6D4-FFFF-9186-713F-6B668A9CFFAD}"/>
              </a:ext>
            </a:extLst>
          </p:cNvPr>
          <p:cNvSpPr>
            <a:spLocks noGrp="1" noChangeArrowheads="1"/>
          </p:cNvSpPr>
          <p:nvPr>
            <p:ph type="title"/>
          </p:nvPr>
        </p:nvSpPr>
        <p:spPr>
          <a:xfrm>
            <a:off x="1676400" y="152400"/>
            <a:ext cx="8229600" cy="677108"/>
          </a:xfrm>
        </p:spPr>
        <p:txBody>
          <a:bodyPr vert="horz" wrap="square" lIns="91440" tIns="45720" rIns="91440" bIns="45720" rtlCol="0" anchor="ctr">
            <a:normAutofit/>
          </a:bodyPr>
          <a:lstStyle/>
          <a:p>
            <a:r>
              <a:rPr lang="en-US" altLang="en-US" sz="3600" b="1">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Molecular Imaging? </a:t>
            </a:r>
          </a:p>
        </p:txBody>
      </p:sp>
      <p:sp>
        <p:nvSpPr>
          <p:cNvPr id="47107" name="Rectangle 3">
            <a:extLst>
              <a:ext uri="{FF2B5EF4-FFF2-40B4-BE49-F238E27FC236}">
                <a16:creationId xmlns:a16="http://schemas.microsoft.com/office/drawing/2014/main" id="{6E847307-96B5-6320-5061-18FAD3DE8B88}"/>
              </a:ext>
            </a:extLst>
          </p:cNvPr>
          <p:cNvSpPr>
            <a:spLocks noGrp="1" noChangeArrowheads="1"/>
          </p:cNvSpPr>
          <p:nvPr>
            <p:ph type="body" idx="1"/>
          </p:nvPr>
        </p:nvSpPr>
        <p:spPr>
          <a:xfrm>
            <a:off x="1828800" y="4724400"/>
            <a:ext cx="8229600" cy="1524000"/>
          </a:xfrm>
        </p:spPr>
        <p:txBody>
          <a:bodyPr rtlCol="0">
            <a:normAutofit/>
          </a:bodyPr>
          <a:lstStyle/>
          <a:p>
            <a:pPr>
              <a:defRPr/>
            </a:pPr>
            <a:r>
              <a:rPr lang="en-US" sz="3200">
                <a:latin typeface="Arial" panose="020B0604020202020204" pitchFamily="34" charset="0"/>
                <a:cs typeface="Arial" panose="020B0604020202020204" pitchFamily="34" charset="0"/>
              </a:rPr>
              <a:t>of biological processes at the molecular and cellular levels in humans and other living systems</a:t>
            </a:r>
          </a:p>
        </p:txBody>
      </p:sp>
      <p:sp>
        <p:nvSpPr>
          <p:cNvPr id="47108" name="Text Box 4">
            <a:extLst>
              <a:ext uri="{FF2B5EF4-FFF2-40B4-BE49-F238E27FC236}">
                <a16:creationId xmlns:a16="http://schemas.microsoft.com/office/drawing/2014/main" id="{22905F78-23C1-76F1-1BDF-0E56A83721B0}"/>
              </a:ext>
            </a:extLst>
          </p:cNvPr>
          <p:cNvSpPr txBox="1">
            <a:spLocks noChangeArrowheads="1"/>
          </p:cNvSpPr>
          <p:nvPr/>
        </p:nvSpPr>
        <p:spPr bwMode="auto">
          <a:xfrm>
            <a:off x="1828801" y="990600"/>
            <a:ext cx="2663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a:solidFill>
                  <a:srgbClr val="000000"/>
                </a:solidFill>
                <a:latin typeface="Arial" panose="020B0604020202020204" pitchFamily="34" charset="0"/>
                <a:cs typeface="Arial" panose="020B0604020202020204" pitchFamily="34" charset="0"/>
              </a:rPr>
              <a:t>Visualization</a:t>
            </a:r>
          </a:p>
        </p:txBody>
      </p:sp>
      <p:sp>
        <p:nvSpPr>
          <p:cNvPr id="47109" name="Text Box 5">
            <a:extLst>
              <a:ext uri="{FF2B5EF4-FFF2-40B4-BE49-F238E27FC236}">
                <a16:creationId xmlns:a16="http://schemas.microsoft.com/office/drawing/2014/main" id="{4BC86D3E-192A-E615-1E7A-BF91689D79B1}"/>
              </a:ext>
            </a:extLst>
          </p:cNvPr>
          <p:cNvSpPr txBox="1">
            <a:spLocks noChangeArrowheads="1"/>
          </p:cNvSpPr>
          <p:nvPr/>
        </p:nvSpPr>
        <p:spPr bwMode="auto">
          <a:xfrm>
            <a:off x="4419601" y="1676400"/>
            <a:ext cx="33639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a:solidFill>
                  <a:srgbClr val="000000"/>
                </a:solidFill>
                <a:latin typeface="Arial" panose="020B0604020202020204" pitchFamily="34" charset="0"/>
                <a:cs typeface="Arial" panose="020B0604020202020204" pitchFamily="34" charset="0"/>
              </a:rPr>
              <a:t>Characterization</a:t>
            </a:r>
          </a:p>
        </p:txBody>
      </p:sp>
      <p:sp>
        <p:nvSpPr>
          <p:cNvPr id="47110" name="Text Box 6">
            <a:extLst>
              <a:ext uri="{FF2B5EF4-FFF2-40B4-BE49-F238E27FC236}">
                <a16:creationId xmlns:a16="http://schemas.microsoft.com/office/drawing/2014/main" id="{45FAB2C1-9D6A-A43A-85F4-9ADAB684E425}"/>
              </a:ext>
            </a:extLst>
          </p:cNvPr>
          <p:cNvSpPr txBox="1">
            <a:spLocks noChangeArrowheads="1"/>
          </p:cNvSpPr>
          <p:nvPr/>
        </p:nvSpPr>
        <p:spPr bwMode="auto">
          <a:xfrm>
            <a:off x="7467600" y="914400"/>
            <a:ext cx="28003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a:solidFill>
                  <a:srgbClr val="000000"/>
                </a:solidFill>
                <a:latin typeface="Arial" panose="020B0604020202020204" pitchFamily="34" charset="0"/>
                <a:cs typeface="Arial" panose="020B0604020202020204" pitchFamily="34" charset="0"/>
              </a:rPr>
              <a:t>Measurement</a:t>
            </a:r>
          </a:p>
        </p:txBody>
      </p:sp>
      <p:pic>
        <p:nvPicPr>
          <p:cNvPr id="47111" name="Picture 7" descr="PET 2">
            <a:extLst>
              <a:ext uri="{FF2B5EF4-FFF2-40B4-BE49-F238E27FC236}">
                <a16:creationId xmlns:a16="http://schemas.microsoft.com/office/drawing/2014/main" id="{E1FEC03B-17D7-CE05-66D7-74C139B087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362200"/>
            <a:ext cx="2286000"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4" name="Picture 10">
            <a:extLst>
              <a:ext uri="{FF2B5EF4-FFF2-40B4-BE49-F238E27FC236}">
                <a16:creationId xmlns:a16="http://schemas.microsoft.com/office/drawing/2014/main" id="{CDBBBD98-BBF0-2BA5-CEBC-FBDDD6EE15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1" y="1676401"/>
            <a:ext cx="2168525"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5" name="Picture 11" descr="52">
            <a:extLst>
              <a:ext uri="{FF2B5EF4-FFF2-40B4-BE49-F238E27FC236}">
                <a16:creationId xmlns:a16="http://schemas.microsoft.com/office/drawing/2014/main" id="{3761B0EB-B579-F703-13D8-989FA760FF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24800" y="152400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8" name="Slide Number Placeholder 9">
            <a:extLst>
              <a:ext uri="{FF2B5EF4-FFF2-40B4-BE49-F238E27FC236}">
                <a16:creationId xmlns:a16="http://schemas.microsoft.com/office/drawing/2014/main" id="{13B3BEA4-A472-4425-5F8A-C0AC6916DCBB}"/>
              </a:ext>
            </a:extLst>
          </p:cNvPr>
          <p:cNvSpPr>
            <a:spLocks noGrp="1"/>
          </p:cNvSpPr>
          <p:nvPr>
            <p:ph type="sldNum" sz="quarter" idx="12"/>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a:solidFill>
                  <a:srgbClr val="898989"/>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spcBef>
                <a:spcPct val="0"/>
              </a:spcBef>
              <a:buFontTx/>
              <a:buNone/>
            </a:pPr>
            <a:fld id="{86AAAF24-0389-42D6-ABD9-B8430BB25B44}" type="slidenum">
              <a:rPr lang="en-US" altLang="en-US" smtClean="0"/>
              <a:pPr>
                <a:spcBef>
                  <a:spcPct val="0"/>
                </a:spcBef>
                <a:buFontTx/>
                <a:buNone/>
              </a:pPr>
              <a:t>10</a:t>
            </a:fld>
            <a:endParaRPr lang="en-US" altLang="en-US" sz="1200">
              <a:solidFill>
                <a:srgbClr val="89898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108"/>
                                        </p:tgtEl>
                                        <p:attrNameLst>
                                          <p:attrName>style.visibility</p:attrName>
                                        </p:attrNameLst>
                                      </p:cBhvr>
                                      <p:to>
                                        <p:strVal val="visible"/>
                                      </p:to>
                                    </p:set>
                                    <p:anim calcmode="lin" valueType="num">
                                      <p:cBhvr additive="base">
                                        <p:cTn id="7" dur="500" fill="hold"/>
                                        <p:tgtEl>
                                          <p:spTgt spid="47108"/>
                                        </p:tgtEl>
                                        <p:attrNameLst>
                                          <p:attrName>ppt_x</p:attrName>
                                        </p:attrNameLst>
                                      </p:cBhvr>
                                      <p:tavLst>
                                        <p:tav tm="0">
                                          <p:val>
                                            <p:strVal val="#ppt_x"/>
                                          </p:val>
                                        </p:tav>
                                        <p:tav tm="100000">
                                          <p:val>
                                            <p:strVal val="#ppt_x"/>
                                          </p:val>
                                        </p:tav>
                                      </p:tavLst>
                                    </p:anim>
                                    <p:anim calcmode="lin" valueType="num">
                                      <p:cBhvr additive="base">
                                        <p:cTn id="8" dur="500" fill="hold"/>
                                        <p:tgtEl>
                                          <p:spTgt spid="4710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7114"/>
                                        </p:tgtEl>
                                        <p:attrNameLst>
                                          <p:attrName>style.visibility</p:attrName>
                                        </p:attrNameLst>
                                      </p:cBhvr>
                                      <p:to>
                                        <p:strVal val="visible"/>
                                      </p:to>
                                    </p:set>
                                    <p:anim calcmode="lin" valueType="num">
                                      <p:cBhvr additive="base">
                                        <p:cTn id="11" dur="500" fill="hold"/>
                                        <p:tgtEl>
                                          <p:spTgt spid="47114"/>
                                        </p:tgtEl>
                                        <p:attrNameLst>
                                          <p:attrName>ppt_x</p:attrName>
                                        </p:attrNameLst>
                                      </p:cBhvr>
                                      <p:tavLst>
                                        <p:tav tm="0">
                                          <p:val>
                                            <p:strVal val="#ppt_x"/>
                                          </p:val>
                                        </p:tav>
                                        <p:tav tm="100000">
                                          <p:val>
                                            <p:strVal val="#ppt_x"/>
                                          </p:val>
                                        </p:tav>
                                      </p:tavLst>
                                    </p:anim>
                                    <p:anim calcmode="lin" valueType="num">
                                      <p:cBhvr additive="base">
                                        <p:cTn id="12" dur="500" fill="hold"/>
                                        <p:tgtEl>
                                          <p:spTgt spid="47114"/>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7109"/>
                                        </p:tgtEl>
                                        <p:attrNameLst>
                                          <p:attrName>style.visibility</p:attrName>
                                        </p:attrNameLst>
                                      </p:cBhvr>
                                      <p:to>
                                        <p:strVal val="visible"/>
                                      </p:to>
                                    </p:set>
                                    <p:anim calcmode="lin" valueType="num">
                                      <p:cBhvr additive="base">
                                        <p:cTn id="17" dur="500" fill="hold"/>
                                        <p:tgtEl>
                                          <p:spTgt spid="47109"/>
                                        </p:tgtEl>
                                        <p:attrNameLst>
                                          <p:attrName>ppt_x</p:attrName>
                                        </p:attrNameLst>
                                      </p:cBhvr>
                                      <p:tavLst>
                                        <p:tav tm="0">
                                          <p:val>
                                            <p:strVal val="#ppt_x"/>
                                          </p:val>
                                        </p:tav>
                                        <p:tav tm="100000">
                                          <p:val>
                                            <p:strVal val="#ppt_x"/>
                                          </p:val>
                                        </p:tav>
                                      </p:tavLst>
                                    </p:anim>
                                    <p:anim calcmode="lin" valueType="num">
                                      <p:cBhvr additive="base">
                                        <p:cTn id="18" dur="500" fill="hold"/>
                                        <p:tgtEl>
                                          <p:spTgt spid="4710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7111"/>
                                        </p:tgtEl>
                                        <p:attrNameLst>
                                          <p:attrName>style.visibility</p:attrName>
                                        </p:attrNameLst>
                                      </p:cBhvr>
                                      <p:to>
                                        <p:strVal val="visible"/>
                                      </p:to>
                                    </p:set>
                                    <p:anim calcmode="lin" valueType="num">
                                      <p:cBhvr additive="base">
                                        <p:cTn id="21" dur="500" fill="hold"/>
                                        <p:tgtEl>
                                          <p:spTgt spid="47111"/>
                                        </p:tgtEl>
                                        <p:attrNameLst>
                                          <p:attrName>ppt_x</p:attrName>
                                        </p:attrNameLst>
                                      </p:cBhvr>
                                      <p:tavLst>
                                        <p:tav tm="0">
                                          <p:val>
                                            <p:strVal val="#ppt_x"/>
                                          </p:val>
                                        </p:tav>
                                        <p:tav tm="100000">
                                          <p:val>
                                            <p:strVal val="#ppt_x"/>
                                          </p:val>
                                        </p:tav>
                                      </p:tavLst>
                                    </p:anim>
                                    <p:anim calcmode="lin" valueType="num">
                                      <p:cBhvr additive="base">
                                        <p:cTn id="22" dur="500" fill="hold"/>
                                        <p:tgtEl>
                                          <p:spTgt spid="47111"/>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7110"/>
                                        </p:tgtEl>
                                        <p:attrNameLst>
                                          <p:attrName>style.visibility</p:attrName>
                                        </p:attrNameLst>
                                      </p:cBhvr>
                                      <p:to>
                                        <p:strVal val="visible"/>
                                      </p:to>
                                    </p:set>
                                    <p:anim calcmode="lin" valueType="num">
                                      <p:cBhvr additive="base">
                                        <p:cTn id="27" dur="500" fill="hold"/>
                                        <p:tgtEl>
                                          <p:spTgt spid="47110"/>
                                        </p:tgtEl>
                                        <p:attrNameLst>
                                          <p:attrName>ppt_x</p:attrName>
                                        </p:attrNameLst>
                                      </p:cBhvr>
                                      <p:tavLst>
                                        <p:tav tm="0">
                                          <p:val>
                                            <p:strVal val="#ppt_x"/>
                                          </p:val>
                                        </p:tav>
                                        <p:tav tm="100000">
                                          <p:val>
                                            <p:strVal val="#ppt_x"/>
                                          </p:val>
                                        </p:tav>
                                      </p:tavLst>
                                    </p:anim>
                                    <p:anim calcmode="lin" valueType="num">
                                      <p:cBhvr additive="base">
                                        <p:cTn id="28" dur="500" fill="hold"/>
                                        <p:tgtEl>
                                          <p:spTgt spid="471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7115"/>
                                        </p:tgtEl>
                                        <p:attrNameLst>
                                          <p:attrName>style.visibility</p:attrName>
                                        </p:attrNameLst>
                                      </p:cBhvr>
                                      <p:to>
                                        <p:strVal val="visible"/>
                                      </p:to>
                                    </p:set>
                                    <p:anim calcmode="lin" valueType="num">
                                      <p:cBhvr additive="base">
                                        <p:cTn id="31" dur="500" fill="hold"/>
                                        <p:tgtEl>
                                          <p:spTgt spid="47115"/>
                                        </p:tgtEl>
                                        <p:attrNameLst>
                                          <p:attrName>ppt_x</p:attrName>
                                        </p:attrNameLst>
                                      </p:cBhvr>
                                      <p:tavLst>
                                        <p:tav tm="0">
                                          <p:val>
                                            <p:strVal val="#ppt_x"/>
                                          </p:val>
                                        </p:tav>
                                        <p:tav tm="100000">
                                          <p:val>
                                            <p:strVal val="#ppt_x"/>
                                          </p:val>
                                        </p:tav>
                                      </p:tavLst>
                                    </p:anim>
                                    <p:anim calcmode="lin" valueType="num">
                                      <p:cBhvr additive="base">
                                        <p:cTn id="32" dur="500" fill="hold"/>
                                        <p:tgtEl>
                                          <p:spTgt spid="471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7107">
                                            <p:txEl>
                                              <p:pRg st="0" end="0"/>
                                            </p:txEl>
                                          </p:spTgt>
                                        </p:tgtEl>
                                        <p:attrNameLst>
                                          <p:attrName>style.visibility</p:attrName>
                                        </p:attrNameLst>
                                      </p:cBhvr>
                                      <p:to>
                                        <p:strVal val="visible"/>
                                      </p:to>
                                    </p:set>
                                    <p:anim calcmode="lin" valueType="num">
                                      <p:cBhvr additive="base">
                                        <p:cTn id="35" dur="500" fill="hold"/>
                                        <p:tgtEl>
                                          <p:spTgt spid="47107">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710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P spid="47108" grpId="0"/>
      <p:bldP spid="47109" grpId="0"/>
      <p:bldP spid="471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2009-5222-3F9E-8842-5C806D84E2E1}"/>
              </a:ext>
            </a:extLst>
          </p:cNvPr>
          <p:cNvSpPr>
            <a:spLocks noGrp="1"/>
          </p:cNvSpPr>
          <p:nvPr>
            <p:ph type="title"/>
          </p:nvPr>
        </p:nvSpPr>
        <p:spPr>
          <a:xfrm>
            <a:off x="838200" y="365125"/>
            <a:ext cx="10515600" cy="628650"/>
          </a:xfrm>
          <a:solidFill>
            <a:schemeClr val="bg1"/>
          </a:solidFill>
        </p:spPr>
        <p:txBody>
          <a:bodyPr>
            <a:normAutofit fontScale="90000"/>
          </a:bodyPr>
          <a:lstStyle/>
          <a:p>
            <a:pPr>
              <a:defRPr/>
            </a:pPr>
            <a:r>
              <a:rPr lang="en-US" sz="4000" b="1" dirty="0">
                <a:solidFill>
                  <a:schemeClr val="tx2"/>
                </a:solidFill>
                <a:effectLst>
                  <a:outerShdw blurRad="38100" dist="38100" dir="2700000" algn="tl">
                    <a:srgbClr val="C0C0C0"/>
                  </a:outerShdw>
                </a:effectLst>
              </a:rPr>
              <a:t>Development of FDG at BNL</a:t>
            </a:r>
          </a:p>
        </p:txBody>
      </p:sp>
      <p:sp>
        <p:nvSpPr>
          <p:cNvPr id="3" name="Rectangle 2">
            <a:extLst>
              <a:ext uri="{FF2B5EF4-FFF2-40B4-BE49-F238E27FC236}">
                <a16:creationId xmlns:a16="http://schemas.microsoft.com/office/drawing/2014/main" id="{5C20CCFA-380B-0219-798F-7CAEC18B03F6}"/>
              </a:ext>
            </a:extLst>
          </p:cNvPr>
          <p:cNvSpPr/>
          <p:nvPr/>
        </p:nvSpPr>
        <p:spPr bwMode="auto">
          <a:xfrm>
            <a:off x="293511" y="1311275"/>
            <a:ext cx="3440289" cy="5181600"/>
          </a:xfrm>
          <a:prstGeom prst="rect">
            <a:avLst/>
          </a:prstGeom>
          <a:gradFill flip="none" rotWithShape="1">
            <a:gsLst>
              <a:gs pos="20000">
                <a:srgbClr val="9993A8">
                  <a:alpha val="50000"/>
                </a:srgbClr>
              </a:gs>
              <a:gs pos="100000">
                <a:srgbClr val="FFFFFF"/>
              </a:gs>
              <a:gs pos="0">
                <a:schemeClr val="bg1">
                  <a:alpha val="0"/>
                </a:schemeClr>
              </a:gs>
              <a:gs pos="80000">
                <a:srgbClr val="9993A8">
                  <a:alpha val="50000"/>
                </a:srgbClr>
              </a:gs>
            </a:gsLst>
            <a:lin ang="16200000" scaled="0"/>
            <a:tileRect/>
          </a:gradFill>
          <a:ln w="9525" cap="flat" cmpd="sng" algn="ctr">
            <a:noFill/>
            <a:prstDash val="solid"/>
            <a:round/>
            <a:headEnd type="none" w="med" len="med"/>
            <a:tailEnd type="none" w="med" len="med"/>
          </a:ln>
          <a:effectLst/>
        </p:spPr>
        <p:txBody>
          <a:bodyPr/>
          <a:lstStyle/>
          <a:p>
            <a:pPr>
              <a:defRPr/>
            </a:pPr>
            <a:endParaRPr lang="en-US" dirty="0">
              <a:latin typeface="Arial" charset="0"/>
              <a:ea typeface="ＭＳ Ｐゴシック" pitchFamily="48" charset="-128"/>
            </a:endParaRPr>
          </a:p>
        </p:txBody>
      </p:sp>
      <p:sp>
        <p:nvSpPr>
          <p:cNvPr id="4" name="Rectangle 3">
            <a:extLst>
              <a:ext uri="{FF2B5EF4-FFF2-40B4-BE49-F238E27FC236}">
                <a16:creationId xmlns:a16="http://schemas.microsoft.com/office/drawing/2014/main" id="{B39798D9-CBCC-0707-3EFB-D336EFC57EB8}"/>
              </a:ext>
            </a:extLst>
          </p:cNvPr>
          <p:cNvSpPr/>
          <p:nvPr/>
        </p:nvSpPr>
        <p:spPr bwMode="auto">
          <a:xfrm>
            <a:off x="4097867" y="1311275"/>
            <a:ext cx="3905955" cy="5181600"/>
          </a:xfrm>
          <a:prstGeom prst="rect">
            <a:avLst/>
          </a:prstGeom>
          <a:gradFill flip="none" rotWithShape="1">
            <a:gsLst>
              <a:gs pos="20000">
                <a:srgbClr val="829EB3">
                  <a:alpha val="50000"/>
                </a:srgbClr>
              </a:gs>
              <a:gs pos="100000">
                <a:srgbClr val="FFFFFF"/>
              </a:gs>
              <a:gs pos="0">
                <a:schemeClr val="bg1">
                  <a:alpha val="0"/>
                </a:schemeClr>
              </a:gs>
              <a:gs pos="80000">
                <a:srgbClr val="829EB3">
                  <a:alpha val="50000"/>
                </a:srgbClr>
              </a:gs>
            </a:gsLst>
            <a:lin ang="16200000" scaled="0"/>
            <a:tileRect/>
          </a:gradFill>
          <a:ln w="9525" cap="flat" cmpd="sng" algn="ctr">
            <a:noFill/>
            <a:prstDash val="solid"/>
            <a:round/>
            <a:headEnd type="none" w="med" len="med"/>
            <a:tailEnd type="none" w="med" len="med"/>
          </a:ln>
          <a:effectLst/>
        </p:spPr>
        <p:txBody>
          <a:bodyPr/>
          <a:lstStyle/>
          <a:p>
            <a:pPr>
              <a:defRPr/>
            </a:pPr>
            <a:endParaRPr lang="en-US">
              <a:latin typeface="Arial" charset="0"/>
              <a:ea typeface="ＭＳ Ｐゴシック" pitchFamily="48" charset="-128"/>
            </a:endParaRPr>
          </a:p>
        </p:txBody>
      </p:sp>
      <p:sp>
        <p:nvSpPr>
          <p:cNvPr id="5" name="Rectangle 4">
            <a:extLst>
              <a:ext uri="{FF2B5EF4-FFF2-40B4-BE49-F238E27FC236}">
                <a16:creationId xmlns:a16="http://schemas.microsoft.com/office/drawing/2014/main" id="{A93668BC-8B68-E901-98AD-19E831A8B1D0}"/>
              </a:ext>
            </a:extLst>
          </p:cNvPr>
          <p:cNvSpPr/>
          <p:nvPr/>
        </p:nvSpPr>
        <p:spPr bwMode="auto">
          <a:xfrm>
            <a:off x="8348133" y="1284111"/>
            <a:ext cx="3443111" cy="5181600"/>
          </a:xfrm>
          <a:prstGeom prst="rect">
            <a:avLst/>
          </a:prstGeom>
          <a:gradFill flip="none" rotWithShape="1">
            <a:gsLst>
              <a:gs pos="20000">
                <a:srgbClr val="84B1AE">
                  <a:alpha val="50000"/>
                </a:srgbClr>
              </a:gs>
              <a:gs pos="100000">
                <a:srgbClr val="FFFFFF"/>
              </a:gs>
              <a:gs pos="0">
                <a:schemeClr val="bg1">
                  <a:alpha val="0"/>
                </a:schemeClr>
              </a:gs>
              <a:gs pos="80000">
                <a:srgbClr val="84B1AE">
                  <a:alpha val="50000"/>
                </a:srgbClr>
              </a:gs>
            </a:gsLst>
            <a:lin ang="16200000" scaled="0"/>
            <a:tileRect/>
          </a:gradFill>
          <a:ln w="9525" cap="flat" cmpd="sng" algn="ctr">
            <a:noFill/>
            <a:prstDash val="solid"/>
            <a:round/>
            <a:headEnd type="none" w="med" len="med"/>
            <a:tailEnd type="none" w="med" len="med"/>
          </a:ln>
          <a:effectLst/>
        </p:spPr>
        <p:txBody>
          <a:bodyPr/>
          <a:lstStyle/>
          <a:p>
            <a:pPr>
              <a:defRPr/>
            </a:pPr>
            <a:endParaRPr lang="en-US">
              <a:latin typeface="Arial" charset="0"/>
              <a:ea typeface="ＭＳ Ｐゴシック" pitchFamily="48" charset="-128"/>
            </a:endParaRPr>
          </a:p>
        </p:txBody>
      </p:sp>
      <p:cxnSp>
        <p:nvCxnSpPr>
          <p:cNvPr id="26636" name="Straight Arrow Connector 16">
            <a:extLst>
              <a:ext uri="{FF2B5EF4-FFF2-40B4-BE49-F238E27FC236}">
                <a16:creationId xmlns:a16="http://schemas.microsoft.com/office/drawing/2014/main" id="{8A7FF7FF-9F81-77CF-8870-B60A99CDDA64}"/>
              </a:ext>
            </a:extLst>
          </p:cNvPr>
          <p:cNvCxnSpPr>
            <a:cxnSpLocks noChangeShapeType="1"/>
          </p:cNvCxnSpPr>
          <p:nvPr/>
        </p:nvCxnSpPr>
        <p:spPr bwMode="auto">
          <a:xfrm>
            <a:off x="338138" y="1304925"/>
            <a:ext cx="3436937" cy="0"/>
          </a:xfrm>
          <a:prstGeom prst="straightConnector1">
            <a:avLst/>
          </a:prstGeom>
          <a:noFill/>
          <a:ln w="85725" cap="rnd">
            <a:solidFill>
              <a:srgbClr val="9993A8"/>
            </a:solidFill>
            <a:round/>
            <a:headEnd type="none" w="med" len="sm"/>
            <a:tailEnd type="triangle" w="med" len="sm"/>
          </a:ln>
          <a:extLst>
            <a:ext uri="{909E8E84-426E-40DD-AFC4-6F175D3DCCD1}">
              <a14:hiddenFill xmlns:a14="http://schemas.microsoft.com/office/drawing/2010/main">
                <a:noFill/>
              </a14:hiddenFill>
            </a:ext>
          </a:extLst>
        </p:spPr>
      </p:cxnSp>
      <p:sp>
        <p:nvSpPr>
          <p:cNvPr id="26637" name="TextBox 20">
            <a:extLst>
              <a:ext uri="{FF2B5EF4-FFF2-40B4-BE49-F238E27FC236}">
                <a16:creationId xmlns:a16="http://schemas.microsoft.com/office/drawing/2014/main" id="{E5462CAE-2EA5-81F1-6135-A805579DEEAC}"/>
              </a:ext>
            </a:extLst>
          </p:cNvPr>
          <p:cNvSpPr txBox="1">
            <a:spLocks noChangeArrowheads="1"/>
          </p:cNvSpPr>
          <p:nvPr/>
        </p:nvSpPr>
        <p:spPr bwMode="auto">
          <a:xfrm>
            <a:off x="338138" y="966788"/>
            <a:ext cx="3225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Malgun Gothic" panose="020B0503020000020004" pitchFamily="34" charset="-127"/>
                <a:ea typeface="Malgun Gothic"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Malgun Gothic" panose="020B0503020000020004" pitchFamily="34" charset="-127"/>
                <a:ea typeface="Malgun Gothic"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Malgun Gothic" panose="020B0503020000020004" pitchFamily="34" charset="-127"/>
                <a:ea typeface="Malgun Gothic"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Malgun Gothic" panose="020B0503020000020004" pitchFamily="34" charset="-127"/>
                <a:ea typeface="Malgun Gothic"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Malgun Gothic" panose="020B0503020000020004" pitchFamily="34" charset="-127"/>
                <a:ea typeface="Malgun Gothic"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Malgun Gothic" panose="020B0503020000020004" pitchFamily="34" charset="-127"/>
                <a:ea typeface="Malgun Gothic"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Malgun Gothic" panose="020B0503020000020004" pitchFamily="34" charset="-127"/>
                <a:ea typeface="Malgun Gothic"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Malgun Gothic" panose="020B0503020000020004" pitchFamily="34" charset="-127"/>
                <a:ea typeface="Malgun Gothic"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Malgun Gothic" panose="020B0503020000020004" pitchFamily="34" charset="-127"/>
                <a:ea typeface="Malgun Gothic" panose="020B0503020000020004" pitchFamily="34" charset="-127"/>
              </a:defRPr>
            </a:lvl9pPr>
          </a:lstStyle>
          <a:p>
            <a:pPr algn="ctr" latinLnBrk="0">
              <a:spcBef>
                <a:spcPct val="0"/>
              </a:spcBef>
              <a:buFontTx/>
              <a:buNone/>
            </a:pPr>
            <a:r>
              <a:rPr lang="en-US" altLang="en-US" sz="1600">
                <a:latin typeface="Arial" panose="020B0604020202020204" pitchFamily="34" charset="0"/>
                <a:ea typeface="MS PGothic" panose="020B0600070205080204" pitchFamily="34" charset="-128"/>
              </a:rPr>
              <a:t>Basic Research</a:t>
            </a:r>
          </a:p>
        </p:txBody>
      </p:sp>
      <p:sp>
        <p:nvSpPr>
          <p:cNvPr id="26638" name="TextBox 21">
            <a:extLst>
              <a:ext uri="{FF2B5EF4-FFF2-40B4-BE49-F238E27FC236}">
                <a16:creationId xmlns:a16="http://schemas.microsoft.com/office/drawing/2014/main" id="{406C66AD-03DE-933A-85BF-E7805E5F834B}"/>
              </a:ext>
            </a:extLst>
          </p:cNvPr>
          <p:cNvSpPr txBox="1">
            <a:spLocks noChangeArrowheads="1"/>
          </p:cNvSpPr>
          <p:nvPr/>
        </p:nvSpPr>
        <p:spPr bwMode="auto">
          <a:xfrm>
            <a:off x="8458200" y="944563"/>
            <a:ext cx="2895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Malgun Gothic" panose="020B0503020000020004" pitchFamily="34" charset="-127"/>
                <a:ea typeface="Malgun Gothic"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Malgun Gothic" panose="020B0503020000020004" pitchFamily="34" charset="-127"/>
                <a:ea typeface="Malgun Gothic"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Malgun Gothic" panose="020B0503020000020004" pitchFamily="34" charset="-127"/>
                <a:ea typeface="Malgun Gothic"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Malgun Gothic" panose="020B0503020000020004" pitchFamily="34" charset="-127"/>
                <a:ea typeface="Malgun Gothic"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Malgun Gothic" panose="020B0503020000020004" pitchFamily="34" charset="-127"/>
                <a:ea typeface="Malgun Gothic"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Malgun Gothic" panose="020B0503020000020004" pitchFamily="34" charset="-127"/>
                <a:ea typeface="Malgun Gothic"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Malgun Gothic" panose="020B0503020000020004" pitchFamily="34" charset="-127"/>
                <a:ea typeface="Malgun Gothic"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Malgun Gothic" panose="020B0503020000020004" pitchFamily="34" charset="-127"/>
                <a:ea typeface="Malgun Gothic"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Malgun Gothic" panose="020B0503020000020004" pitchFamily="34" charset="-127"/>
                <a:ea typeface="Malgun Gothic" panose="020B0503020000020004" pitchFamily="34" charset="-127"/>
              </a:defRPr>
            </a:lvl9pPr>
          </a:lstStyle>
          <a:p>
            <a:pPr algn="ctr" latinLnBrk="0">
              <a:spcBef>
                <a:spcPct val="0"/>
              </a:spcBef>
              <a:buFontTx/>
              <a:buNone/>
            </a:pPr>
            <a:r>
              <a:rPr lang="en-US" altLang="en-US" sz="1600">
                <a:latin typeface="Arial" panose="020B0604020202020204" pitchFamily="34" charset="0"/>
                <a:ea typeface="MS PGothic" panose="020B0600070205080204" pitchFamily="34" charset="-128"/>
              </a:rPr>
              <a:t>Application</a:t>
            </a:r>
          </a:p>
        </p:txBody>
      </p:sp>
      <p:cxnSp>
        <p:nvCxnSpPr>
          <p:cNvPr id="26639" name="Straight Arrow Connector 42">
            <a:extLst>
              <a:ext uri="{FF2B5EF4-FFF2-40B4-BE49-F238E27FC236}">
                <a16:creationId xmlns:a16="http://schemas.microsoft.com/office/drawing/2014/main" id="{66889470-6FB9-84F5-481D-3D8A9E8D63B8}"/>
              </a:ext>
            </a:extLst>
          </p:cNvPr>
          <p:cNvCxnSpPr>
            <a:cxnSpLocks noChangeShapeType="1"/>
          </p:cNvCxnSpPr>
          <p:nvPr/>
        </p:nvCxnSpPr>
        <p:spPr bwMode="auto">
          <a:xfrm>
            <a:off x="8353425" y="1303338"/>
            <a:ext cx="3438525" cy="7937"/>
          </a:xfrm>
          <a:prstGeom prst="straightConnector1">
            <a:avLst/>
          </a:prstGeom>
          <a:noFill/>
          <a:ln w="85725" cap="rnd">
            <a:solidFill>
              <a:srgbClr val="84B1AE"/>
            </a:solidFill>
            <a:round/>
            <a:headEnd type="none" w="med" len="sm"/>
            <a:tailEnd type="triangle" w="med" len="sm"/>
          </a:ln>
          <a:extLst>
            <a:ext uri="{909E8E84-426E-40DD-AFC4-6F175D3DCCD1}">
              <a14:hiddenFill xmlns:a14="http://schemas.microsoft.com/office/drawing/2010/main">
                <a:noFill/>
              </a14:hiddenFill>
            </a:ext>
          </a:extLst>
        </p:spPr>
      </p:cxnSp>
      <p:sp>
        <p:nvSpPr>
          <p:cNvPr id="26640" name="TextBox 43">
            <a:extLst>
              <a:ext uri="{FF2B5EF4-FFF2-40B4-BE49-F238E27FC236}">
                <a16:creationId xmlns:a16="http://schemas.microsoft.com/office/drawing/2014/main" id="{8417F5A4-B617-7C0B-F1BB-E83EB8D2843D}"/>
              </a:ext>
            </a:extLst>
          </p:cNvPr>
          <p:cNvSpPr txBox="1">
            <a:spLocks noChangeArrowheads="1"/>
          </p:cNvSpPr>
          <p:nvPr/>
        </p:nvSpPr>
        <p:spPr bwMode="auto">
          <a:xfrm>
            <a:off x="4275138" y="928688"/>
            <a:ext cx="2895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Malgun Gothic" panose="020B0503020000020004" pitchFamily="34" charset="-127"/>
                <a:ea typeface="Malgun Gothic"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Malgun Gothic" panose="020B0503020000020004" pitchFamily="34" charset="-127"/>
                <a:ea typeface="Malgun Gothic"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Malgun Gothic" panose="020B0503020000020004" pitchFamily="34" charset="-127"/>
                <a:ea typeface="Malgun Gothic"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Malgun Gothic" panose="020B0503020000020004" pitchFamily="34" charset="-127"/>
                <a:ea typeface="Malgun Gothic"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Malgun Gothic" panose="020B0503020000020004" pitchFamily="34" charset="-127"/>
                <a:ea typeface="Malgun Gothic"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Malgun Gothic" panose="020B0503020000020004" pitchFamily="34" charset="-127"/>
                <a:ea typeface="Malgun Gothic"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Malgun Gothic" panose="020B0503020000020004" pitchFamily="34" charset="-127"/>
                <a:ea typeface="Malgun Gothic"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Malgun Gothic" panose="020B0503020000020004" pitchFamily="34" charset="-127"/>
                <a:ea typeface="Malgun Gothic"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Malgun Gothic" panose="020B0503020000020004" pitchFamily="34" charset="-127"/>
                <a:ea typeface="Malgun Gothic" panose="020B0503020000020004" pitchFamily="34" charset="-127"/>
              </a:defRPr>
            </a:lvl9pPr>
          </a:lstStyle>
          <a:p>
            <a:pPr algn="ctr" latinLnBrk="0">
              <a:spcBef>
                <a:spcPct val="0"/>
              </a:spcBef>
              <a:buFontTx/>
              <a:buNone/>
            </a:pPr>
            <a:r>
              <a:rPr lang="en-US" altLang="en-US" sz="1600">
                <a:latin typeface="Arial" panose="020B0604020202020204" pitchFamily="34" charset="0"/>
                <a:ea typeface="MS PGothic" panose="020B0600070205080204" pitchFamily="34" charset="-128"/>
              </a:rPr>
              <a:t>Development</a:t>
            </a:r>
          </a:p>
        </p:txBody>
      </p:sp>
      <p:cxnSp>
        <p:nvCxnSpPr>
          <p:cNvPr id="26641" name="Straight Arrow Connector 41">
            <a:extLst>
              <a:ext uri="{FF2B5EF4-FFF2-40B4-BE49-F238E27FC236}">
                <a16:creationId xmlns:a16="http://schemas.microsoft.com/office/drawing/2014/main" id="{EF1B0707-6D13-EC12-818B-7AF3EE57CF67}"/>
              </a:ext>
            </a:extLst>
          </p:cNvPr>
          <p:cNvCxnSpPr>
            <a:cxnSpLocks noChangeShapeType="1"/>
          </p:cNvCxnSpPr>
          <p:nvPr/>
        </p:nvCxnSpPr>
        <p:spPr bwMode="auto">
          <a:xfrm>
            <a:off x="4368800" y="1268413"/>
            <a:ext cx="3273425" cy="0"/>
          </a:xfrm>
          <a:prstGeom prst="straightConnector1">
            <a:avLst/>
          </a:prstGeom>
          <a:noFill/>
          <a:ln w="85725" cap="rnd">
            <a:solidFill>
              <a:srgbClr val="829EB3"/>
            </a:solidFill>
            <a:round/>
            <a:headEnd type="none" w="med" len="sm"/>
            <a:tailEnd type="triangle" w="med" len="sm"/>
          </a:ln>
          <a:extLst>
            <a:ext uri="{909E8E84-426E-40DD-AFC4-6F175D3DCCD1}">
              <a14:hiddenFill xmlns:a14="http://schemas.microsoft.com/office/drawing/2010/main">
                <a:noFill/>
              </a14:hiddenFill>
            </a:ext>
          </a:extLst>
        </p:spPr>
      </p:cxnSp>
      <p:sp>
        <p:nvSpPr>
          <p:cNvPr id="26642" name="TextBox 11">
            <a:extLst>
              <a:ext uri="{FF2B5EF4-FFF2-40B4-BE49-F238E27FC236}">
                <a16:creationId xmlns:a16="http://schemas.microsoft.com/office/drawing/2014/main" id="{EF057407-5C46-B458-A1AE-7546CB98C266}"/>
              </a:ext>
            </a:extLst>
          </p:cNvPr>
          <p:cNvSpPr txBox="1">
            <a:spLocks noChangeArrowheads="1"/>
          </p:cNvSpPr>
          <p:nvPr/>
        </p:nvSpPr>
        <p:spPr bwMode="auto">
          <a:xfrm>
            <a:off x="293688" y="1617663"/>
            <a:ext cx="34401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Malgun Gothic" panose="020B0503020000020004" pitchFamily="34" charset="-127"/>
                <a:ea typeface="굴림" panose="020B0600000101010101" pitchFamily="34" charset="-127"/>
              </a:defRPr>
            </a:lvl1pPr>
            <a:lvl2pPr marL="742950" indent="-285750">
              <a:defRPr kumimoji="1">
                <a:solidFill>
                  <a:schemeClr val="tx1"/>
                </a:solidFill>
                <a:latin typeface="Malgun Gothic" panose="020B0503020000020004" pitchFamily="34" charset="-127"/>
                <a:ea typeface="굴림" panose="020B0600000101010101" pitchFamily="34" charset="-127"/>
              </a:defRPr>
            </a:lvl2pPr>
            <a:lvl3pPr marL="1143000" indent="-228600">
              <a:defRPr kumimoji="1">
                <a:solidFill>
                  <a:schemeClr val="tx1"/>
                </a:solidFill>
                <a:latin typeface="Malgun Gothic" panose="020B0503020000020004" pitchFamily="34" charset="-127"/>
                <a:ea typeface="굴림" panose="020B0600000101010101" pitchFamily="34" charset="-127"/>
              </a:defRPr>
            </a:lvl3pPr>
            <a:lvl4pPr marL="1600200" indent="-228600">
              <a:defRPr kumimoji="1">
                <a:solidFill>
                  <a:schemeClr val="tx1"/>
                </a:solidFill>
                <a:latin typeface="Malgun Gothic" panose="020B0503020000020004" pitchFamily="34" charset="-127"/>
                <a:ea typeface="굴림" panose="020B0600000101010101" pitchFamily="34" charset="-127"/>
              </a:defRPr>
            </a:lvl4pPr>
            <a:lvl5pPr marL="2057400" indent="-228600">
              <a:defRPr kumimoji="1">
                <a:solidFill>
                  <a:schemeClr val="tx1"/>
                </a:solidFill>
                <a:latin typeface="Malgun Gothic" panose="020B0503020000020004" pitchFamily="34" charset="-127"/>
                <a:ea typeface="굴림" panose="020B0600000101010101" pitchFamily="34" charset="-127"/>
              </a:defRPr>
            </a:lvl5pPr>
            <a:lvl6pPr marL="25146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6pPr>
            <a:lvl7pPr marL="29718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7pPr>
            <a:lvl8pPr marL="34290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8pPr>
            <a:lvl9pPr marL="38862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9pPr>
          </a:lstStyle>
          <a:p>
            <a:r>
              <a:rPr lang="en-US" altLang="en-US"/>
              <a:t>Labelling a sugar molecule (glucose) allows the accurate measurement of energy utilization. </a:t>
            </a:r>
          </a:p>
        </p:txBody>
      </p:sp>
      <p:sp>
        <p:nvSpPr>
          <p:cNvPr id="26643" name="TextBox 50">
            <a:extLst>
              <a:ext uri="{FF2B5EF4-FFF2-40B4-BE49-F238E27FC236}">
                <a16:creationId xmlns:a16="http://schemas.microsoft.com/office/drawing/2014/main" id="{A5AD35C9-0D40-B090-4158-2487E00759AD}"/>
              </a:ext>
            </a:extLst>
          </p:cNvPr>
          <p:cNvSpPr txBox="1">
            <a:spLocks noChangeArrowheads="1"/>
          </p:cNvSpPr>
          <p:nvPr/>
        </p:nvSpPr>
        <p:spPr bwMode="auto">
          <a:xfrm>
            <a:off x="2473325" y="4908550"/>
            <a:ext cx="974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Malgun Gothic" panose="020B0503020000020004" pitchFamily="34" charset="-127"/>
                <a:ea typeface="Malgun Gothic"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Malgun Gothic" panose="020B0503020000020004" pitchFamily="34" charset="-127"/>
                <a:ea typeface="Malgun Gothic"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Malgun Gothic" panose="020B0503020000020004" pitchFamily="34" charset="-127"/>
                <a:ea typeface="Malgun Gothic"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Malgun Gothic" panose="020B0503020000020004" pitchFamily="34" charset="-127"/>
                <a:ea typeface="Malgun Gothic"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Malgun Gothic" panose="020B0503020000020004" pitchFamily="34" charset="-127"/>
                <a:ea typeface="Malgun Gothic"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Malgun Gothic" panose="020B0503020000020004" pitchFamily="34" charset="-127"/>
                <a:ea typeface="Malgun Gothic"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Malgun Gothic" panose="020B0503020000020004" pitchFamily="34" charset="-127"/>
                <a:ea typeface="Malgun Gothic"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Malgun Gothic" panose="020B0503020000020004" pitchFamily="34" charset="-127"/>
                <a:ea typeface="Malgun Gothic"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Malgun Gothic" panose="020B0503020000020004" pitchFamily="34" charset="-127"/>
                <a:ea typeface="Malgun Gothic" panose="020B0503020000020004" pitchFamily="34" charset="-127"/>
              </a:defRPr>
            </a:lvl9pPr>
          </a:lstStyle>
          <a:p>
            <a:pPr algn="ctr" latinLnBrk="0">
              <a:spcBef>
                <a:spcPct val="0"/>
              </a:spcBef>
              <a:buFontTx/>
              <a:buNone/>
            </a:pPr>
            <a:r>
              <a:rPr lang="en-US" altLang="en-US" sz="1800" baseline="30000">
                <a:latin typeface="Arial" panose="020B0604020202020204" pitchFamily="34" charset="0"/>
                <a:ea typeface="MS PGothic" panose="020B0600070205080204" pitchFamily="34" charset="-128"/>
              </a:rPr>
              <a:t>18</a:t>
            </a:r>
            <a:r>
              <a:rPr lang="en-US" altLang="en-US" sz="1800">
                <a:latin typeface="Arial" panose="020B0604020202020204" pitchFamily="34" charset="0"/>
                <a:ea typeface="MS PGothic" panose="020B0600070205080204" pitchFamily="34" charset="-128"/>
              </a:rPr>
              <a:t>FDG</a:t>
            </a:r>
          </a:p>
        </p:txBody>
      </p:sp>
      <p:pic>
        <p:nvPicPr>
          <p:cNvPr id="26644" name="Picture 15">
            <a:extLst>
              <a:ext uri="{FF2B5EF4-FFF2-40B4-BE49-F238E27FC236}">
                <a16:creationId xmlns:a16="http://schemas.microsoft.com/office/drawing/2014/main" id="{5790CDCA-FA43-763A-6F2C-16BD0213BF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6900" y="1804988"/>
            <a:ext cx="3273425" cy="257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5" name="TextBox 17">
            <a:extLst>
              <a:ext uri="{FF2B5EF4-FFF2-40B4-BE49-F238E27FC236}">
                <a16:creationId xmlns:a16="http://schemas.microsoft.com/office/drawing/2014/main" id="{E0E1D034-D2D9-A8ED-3EE8-C1E9C640639A}"/>
              </a:ext>
            </a:extLst>
          </p:cNvPr>
          <p:cNvSpPr txBox="1">
            <a:spLocks noChangeArrowheads="1"/>
          </p:cNvSpPr>
          <p:nvPr/>
        </p:nvSpPr>
        <p:spPr bwMode="auto">
          <a:xfrm>
            <a:off x="306388" y="5341938"/>
            <a:ext cx="34686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Malgun Gothic" panose="020B0503020000020004" pitchFamily="34" charset="-127"/>
                <a:ea typeface="굴림" panose="020B0600000101010101" pitchFamily="34" charset="-127"/>
              </a:defRPr>
            </a:lvl1pPr>
            <a:lvl2pPr marL="742950" indent="-285750">
              <a:defRPr kumimoji="1">
                <a:solidFill>
                  <a:schemeClr val="tx1"/>
                </a:solidFill>
                <a:latin typeface="Malgun Gothic" panose="020B0503020000020004" pitchFamily="34" charset="-127"/>
                <a:ea typeface="굴림" panose="020B0600000101010101" pitchFamily="34" charset="-127"/>
              </a:defRPr>
            </a:lvl2pPr>
            <a:lvl3pPr marL="1143000" indent="-228600">
              <a:defRPr kumimoji="1">
                <a:solidFill>
                  <a:schemeClr val="tx1"/>
                </a:solidFill>
                <a:latin typeface="Malgun Gothic" panose="020B0503020000020004" pitchFamily="34" charset="-127"/>
                <a:ea typeface="굴림" panose="020B0600000101010101" pitchFamily="34" charset="-127"/>
              </a:defRPr>
            </a:lvl3pPr>
            <a:lvl4pPr marL="1600200" indent="-228600">
              <a:defRPr kumimoji="1">
                <a:solidFill>
                  <a:schemeClr val="tx1"/>
                </a:solidFill>
                <a:latin typeface="Malgun Gothic" panose="020B0503020000020004" pitchFamily="34" charset="-127"/>
                <a:ea typeface="굴림" panose="020B0600000101010101" pitchFamily="34" charset="-127"/>
              </a:defRPr>
            </a:lvl4pPr>
            <a:lvl5pPr marL="2057400" indent="-228600">
              <a:defRPr kumimoji="1">
                <a:solidFill>
                  <a:schemeClr val="tx1"/>
                </a:solidFill>
                <a:latin typeface="Malgun Gothic" panose="020B0503020000020004" pitchFamily="34" charset="-127"/>
                <a:ea typeface="굴림" panose="020B0600000101010101" pitchFamily="34" charset="-127"/>
              </a:defRPr>
            </a:lvl5pPr>
            <a:lvl6pPr marL="25146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6pPr>
            <a:lvl7pPr marL="29718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7pPr>
            <a:lvl8pPr marL="34290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8pPr>
            <a:lvl9pPr marL="38862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9pPr>
          </a:lstStyle>
          <a:p>
            <a:r>
              <a:rPr lang="en-US" altLang="en-US"/>
              <a:t>By labelling in a specific position (2 position) this prevents complete metabolism of the sugar. </a:t>
            </a:r>
          </a:p>
        </p:txBody>
      </p:sp>
      <p:sp>
        <p:nvSpPr>
          <p:cNvPr id="26646" name="TextBox 20">
            <a:extLst>
              <a:ext uri="{FF2B5EF4-FFF2-40B4-BE49-F238E27FC236}">
                <a16:creationId xmlns:a16="http://schemas.microsoft.com/office/drawing/2014/main" id="{2E55B0E0-4C1C-63DE-BB76-3557414A70CB}"/>
              </a:ext>
            </a:extLst>
          </p:cNvPr>
          <p:cNvSpPr txBox="1">
            <a:spLocks noChangeArrowheads="1"/>
          </p:cNvSpPr>
          <p:nvPr/>
        </p:nvSpPr>
        <p:spPr bwMode="auto">
          <a:xfrm>
            <a:off x="4097338" y="4416425"/>
            <a:ext cx="390683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Malgun Gothic" panose="020B0503020000020004" pitchFamily="34" charset="-127"/>
                <a:ea typeface="굴림" panose="020B0600000101010101" pitchFamily="34" charset="-127"/>
              </a:defRPr>
            </a:lvl1pPr>
            <a:lvl2pPr marL="742950" indent="-285750">
              <a:defRPr kumimoji="1">
                <a:solidFill>
                  <a:schemeClr val="tx1"/>
                </a:solidFill>
                <a:latin typeface="Malgun Gothic" panose="020B0503020000020004" pitchFamily="34" charset="-127"/>
                <a:ea typeface="굴림" panose="020B0600000101010101" pitchFamily="34" charset="-127"/>
              </a:defRPr>
            </a:lvl2pPr>
            <a:lvl3pPr marL="1143000" indent="-228600">
              <a:defRPr kumimoji="1">
                <a:solidFill>
                  <a:schemeClr val="tx1"/>
                </a:solidFill>
                <a:latin typeface="Malgun Gothic" panose="020B0503020000020004" pitchFamily="34" charset="-127"/>
                <a:ea typeface="굴림" panose="020B0600000101010101" pitchFamily="34" charset="-127"/>
              </a:defRPr>
            </a:lvl3pPr>
            <a:lvl4pPr marL="1600200" indent="-228600">
              <a:defRPr kumimoji="1">
                <a:solidFill>
                  <a:schemeClr val="tx1"/>
                </a:solidFill>
                <a:latin typeface="Malgun Gothic" panose="020B0503020000020004" pitchFamily="34" charset="-127"/>
                <a:ea typeface="굴림" panose="020B0600000101010101" pitchFamily="34" charset="-127"/>
              </a:defRPr>
            </a:lvl4pPr>
            <a:lvl5pPr marL="2057400" indent="-228600">
              <a:defRPr kumimoji="1">
                <a:solidFill>
                  <a:schemeClr val="tx1"/>
                </a:solidFill>
                <a:latin typeface="Malgun Gothic" panose="020B0503020000020004" pitchFamily="34" charset="-127"/>
                <a:ea typeface="굴림" panose="020B0600000101010101" pitchFamily="34" charset="-127"/>
              </a:defRPr>
            </a:lvl5pPr>
            <a:lvl6pPr marL="25146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6pPr>
            <a:lvl7pPr marL="29718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7pPr>
            <a:lvl8pPr marL="34290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8pPr>
            <a:lvl9pPr marL="38862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9pPr>
          </a:lstStyle>
          <a:p>
            <a:r>
              <a:rPr lang="en-US" altLang="en-US"/>
              <a:t>Richard Lambrecht and Ron Finn made the isotope (Fluorine-18) on the 60” cyclotron, and Tatsuo Ido and C.N. Wan developed a synthesis of FDG under the direction of Joanna Fowler and Al Wolf. </a:t>
            </a:r>
          </a:p>
        </p:txBody>
      </p:sp>
      <p:pic>
        <p:nvPicPr>
          <p:cNvPr id="26647" name="Picture 21">
            <a:extLst>
              <a:ext uri="{FF2B5EF4-FFF2-40B4-BE49-F238E27FC236}">
                <a16:creationId xmlns:a16="http://schemas.microsoft.com/office/drawing/2014/main" id="{07791B86-0C07-DC95-F090-A3DB73396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2150" y="2355850"/>
            <a:ext cx="3506788"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8" name="TextBox 23">
            <a:extLst>
              <a:ext uri="{FF2B5EF4-FFF2-40B4-BE49-F238E27FC236}">
                <a16:creationId xmlns:a16="http://schemas.microsoft.com/office/drawing/2014/main" id="{5B82962A-1313-7870-6526-41B625AF4C67}"/>
              </a:ext>
            </a:extLst>
          </p:cNvPr>
          <p:cNvSpPr txBox="1">
            <a:spLocks noChangeArrowheads="1"/>
          </p:cNvSpPr>
          <p:nvPr/>
        </p:nvSpPr>
        <p:spPr bwMode="auto">
          <a:xfrm>
            <a:off x="8353425" y="4703763"/>
            <a:ext cx="34242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kumimoji="1">
                <a:solidFill>
                  <a:schemeClr val="tx1"/>
                </a:solidFill>
                <a:latin typeface="Malgun Gothic" panose="020B0503020000020004" pitchFamily="34" charset="-127"/>
                <a:ea typeface="굴림" panose="020B0600000101010101" pitchFamily="34" charset="-127"/>
              </a:defRPr>
            </a:lvl1pPr>
            <a:lvl2pPr marL="742950" indent="-285750">
              <a:defRPr kumimoji="1">
                <a:solidFill>
                  <a:schemeClr val="tx1"/>
                </a:solidFill>
                <a:latin typeface="Malgun Gothic" panose="020B0503020000020004" pitchFamily="34" charset="-127"/>
                <a:ea typeface="굴림" panose="020B0600000101010101" pitchFamily="34" charset="-127"/>
              </a:defRPr>
            </a:lvl2pPr>
            <a:lvl3pPr marL="1143000" indent="-228600">
              <a:defRPr kumimoji="1">
                <a:solidFill>
                  <a:schemeClr val="tx1"/>
                </a:solidFill>
                <a:latin typeface="Malgun Gothic" panose="020B0503020000020004" pitchFamily="34" charset="-127"/>
                <a:ea typeface="굴림" panose="020B0600000101010101" pitchFamily="34" charset="-127"/>
              </a:defRPr>
            </a:lvl3pPr>
            <a:lvl4pPr marL="1600200" indent="-228600">
              <a:defRPr kumimoji="1">
                <a:solidFill>
                  <a:schemeClr val="tx1"/>
                </a:solidFill>
                <a:latin typeface="Malgun Gothic" panose="020B0503020000020004" pitchFamily="34" charset="-127"/>
                <a:ea typeface="굴림" panose="020B0600000101010101" pitchFamily="34" charset="-127"/>
              </a:defRPr>
            </a:lvl4pPr>
            <a:lvl5pPr marL="2057400" indent="-228600">
              <a:defRPr kumimoji="1">
                <a:solidFill>
                  <a:schemeClr val="tx1"/>
                </a:solidFill>
                <a:latin typeface="Malgun Gothic" panose="020B0503020000020004" pitchFamily="34" charset="-127"/>
                <a:ea typeface="굴림" panose="020B0600000101010101" pitchFamily="34" charset="-127"/>
              </a:defRPr>
            </a:lvl5pPr>
            <a:lvl6pPr marL="25146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6pPr>
            <a:lvl7pPr marL="29718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7pPr>
            <a:lvl8pPr marL="34290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8pPr>
            <a:lvl9pPr marL="38862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9pPr>
          </a:lstStyle>
          <a:p>
            <a:pPr>
              <a:buFont typeface="Arial" panose="020B0604020202020204" pitchFamily="34" charset="0"/>
              <a:buChar char="•"/>
            </a:pPr>
            <a:r>
              <a:rPr lang="en-US" altLang="en-US"/>
              <a:t>Avg 1495 PET scans per scanner for a </a:t>
            </a:r>
            <a:r>
              <a:rPr lang="en-US" altLang="en-US" b="1"/>
              <a:t>total in the world of about 8 million scans per year</a:t>
            </a:r>
          </a:p>
        </p:txBody>
      </p:sp>
      <p:sp>
        <p:nvSpPr>
          <p:cNvPr id="26649" name="TextBox 24">
            <a:extLst>
              <a:ext uri="{FF2B5EF4-FFF2-40B4-BE49-F238E27FC236}">
                <a16:creationId xmlns:a16="http://schemas.microsoft.com/office/drawing/2014/main" id="{69027F80-BC25-556A-B264-C627B0E9EE65}"/>
              </a:ext>
            </a:extLst>
          </p:cNvPr>
          <p:cNvSpPr txBox="1">
            <a:spLocks noChangeArrowheads="1"/>
          </p:cNvSpPr>
          <p:nvPr/>
        </p:nvSpPr>
        <p:spPr bwMode="auto">
          <a:xfrm>
            <a:off x="8739188" y="1593850"/>
            <a:ext cx="26527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Malgun Gothic" panose="020B0503020000020004" pitchFamily="34" charset="-127"/>
                <a:ea typeface="굴림" panose="020B0600000101010101" pitchFamily="34" charset="-127"/>
              </a:defRPr>
            </a:lvl1pPr>
            <a:lvl2pPr marL="742950" indent="-285750">
              <a:defRPr kumimoji="1">
                <a:solidFill>
                  <a:schemeClr val="tx1"/>
                </a:solidFill>
                <a:latin typeface="Malgun Gothic" panose="020B0503020000020004" pitchFamily="34" charset="-127"/>
                <a:ea typeface="굴림" panose="020B0600000101010101" pitchFamily="34" charset="-127"/>
              </a:defRPr>
            </a:lvl2pPr>
            <a:lvl3pPr marL="1143000" indent="-228600">
              <a:defRPr kumimoji="1">
                <a:solidFill>
                  <a:schemeClr val="tx1"/>
                </a:solidFill>
                <a:latin typeface="Malgun Gothic" panose="020B0503020000020004" pitchFamily="34" charset="-127"/>
                <a:ea typeface="굴림" panose="020B0600000101010101" pitchFamily="34" charset="-127"/>
              </a:defRPr>
            </a:lvl3pPr>
            <a:lvl4pPr marL="1600200" indent="-228600">
              <a:defRPr kumimoji="1">
                <a:solidFill>
                  <a:schemeClr val="tx1"/>
                </a:solidFill>
                <a:latin typeface="Malgun Gothic" panose="020B0503020000020004" pitchFamily="34" charset="-127"/>
                <a:ea typeface="굴림" panose="020B0600000101010101" pitchFamily="34" charset="-127"/>
              </a:defRPr>
            </a:lvl4pPr>
            <a:lvl5pPr marL="2057400" indent="-228600">
              <a:defRPr kumimoji="1">
                <a:solidFill>
                  <a:schemeClr val="tx1"/>
                </a:solidFill>
                <a:latin typeface="Malgun Gothic" panose="020B0503020000020004" pitchFamily="34" charset="-127"/>
                <a:ea typeface="굴림" panose="020B0600000101010101" pitchFamily="34" charset="-127"/>
              </a:defRPr>
            </a:lvl5pPr>
            <a:lvl6pPr marL="25146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6pPr>
            <a:lvl7pPr marL="29718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7pPr>
            <a:lvl8pPr marL="34290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8pPr>
            <a:lvl9pPr marL="38862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9pPr>
          </a:lstStyle>
          <a:p>
            <a:r>
              <a:rPr lang="en-US" altLang="en-US"/>
              <a:t>Distribution of PET scanners in the world</a:t>
            </a:r>
          </a:p>
        </p:txBody>
      </p:sp>
      <p:sp>
        <p:nvSpPr>
          <p:cNvPr id="26650" name="TextBox 10">
            <a:extLst>
              <a:ext uri="{FF2B5EF4-FFF2-40B4-BE49-F238E27FC236}">
                <a16:creationId xmlns:a16="http://schemas.microsoft.com/office/drawing/2014/main" id="{32C44553-5637-BF98-DA08-CB277055A5CB}"/>
              </a:ext>
            </a:extLst>
          </p:cNvPr>
          <p:cNvSpPr txBox="1">
            <a:spLocks noChangeArrowheads="1"/>
          </p:cNvSpPr>
          <p:nvPr/>
        </p:nvSpPr>
        <p:spPr bwMode="auto">
          <a:xfrm>
            <a:off x="5305425" y="1371600"/>
            <a:ext cx="1301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Malgun Gothic" panose="020B0503020000020004" pitchFamily="34" charset="-127"/>
                <a:ea typeface="굴림" panose="020B0600000101010101" pitchFamily="34" charset="-127"/>
              </a:defRPr>
            </a:lvl1pPr>
            <a:lvl2pPr marL="742950" indent="-285750">
              <a:defRPr kumimoji="1">
                <a:solidFill>
                  <a:schemeClr val="tx1"/>
                </a:solidFill>
                <a:latin typeface="Malgun Gothic" panose="020B0503020000020004" pitchFamily="34" charset="-127"/>
                <a:ea typeface="굴림" panose="020B0600000101010101" pitchFamily="34" charset="-127"/>
              </a:defRPr>
            </a:lvl2pPr>
            <a:lvl3pPr marL="1143000" indent="-228600">
              <a:defRPr kumimoji="1">
                <a:solidFill>
                  <a:schemeClr val="tx1"/>
                </a:solidFill>
                <a:latin typeface="Malgun Gothic" panose="020B0503020000020004" pitchFamily="34" charset="-127"/>
                <a:ea typeface="굴림" panose="020B0600000101010101" pitchFamily="34" charset="-127"/>
              </a:defRPr>
            </a:lvl3pPr>
            <a:lvl4pPr marL="1600200" indent="-228600">
              <a:defRPr kumimoji="1">
                <a:solidFill>
                  <a:schemeClr val="tx1"/>
                </a:solidFill>
                <a:latin typeface="Malgun Gothic" panose="020B0503020000020004" pitchFamily="34" charset="-127"/>
                <a:ea typeface="굴림" panose="020B0600000101010101" pitchFamily="34" charset="-127"/>
              </a:defRPr>
            </a:lvl4pPr>
            <a:lvl5pPr marL="2057400" indent="-228600">
              <a:defRPr kumimoji="1">
                <a:solidFill>
                  <a:schemeClr val="tx1"/>
                </a:solidFill>
                <a:latin typeface="Malgun Gothic" panose="020B0503020000020004" pitchFamily="34" charset="-127"/>
                <a:ea typeface="굴림" panose="020B0600000101010101" pitchFamily="34" charset="-127"/>
              </a:defRPr>
            </a:lvl5pPr>
            <a:lvl6pPr marL="25146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6pPr>
            <a:lvl7pPr marL="29718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7pPr>
            <a:lvl8pPr marL="34290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8pPr>
            <a:lvl9pPr marL="38862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9pPr>
          </a:lstStyle>
          <a:p>
            <a:r>
              <a:rPr lang="en-US" altLang="en-US"/>
              <a:t>Circa 1976</a:t>
            </a:r>
          </a:p>
        </p:txBody>
      </p:sp>
      <p:pic>
        <p:nvPicPr>
          <p:cNvPr id="26651" name="Picture 28">
            <a:extLst>
              <a:ext uri="{FF2B5EF4-FFF2-40B4-BE49-F238E27FC236}">
                <a16:creationId xmlns:a16="http://schemas.microsoft.com/office/drawing/2014/main" id="{6EA47BA1-3E31-D6B7-2052-656B065484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063" y="3100388"/>
            <a:ext cx="3255962" cy="1704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6652" name="TextBox 29">
            <a:extLst>
              <a:ext uri="{FF2B5EF4-FFF2-40B4-BE49-F238E27FC236}">
                <a16:creationId xmlns:a16="http://schemas.microsoft.com/office/drawing/2014/main" id="{ABD71E3A-4EB5-2289-D34E-6158F868084C}"/>
              </a:ext>
            </a:extLst>
          </p:cNvPr>
          <p:cNvSpPr txBox="1">
            <a:spLocks noChangeArrowheads="1"/>
          </p:cNvSpPr>
          <p:nvPr/>
        </p:nvSpPr>
        <p:spPr bwMode="auto">
          <a:xfrm>
            <a:off x="414338" y="4902200"/>
            <a:ext cx="1030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Malgun Gothic" panose="020B0503020000020004" pitchFamily="34" charset="-127"/>
                <a:ea typeface="굴림" panose="020B0600000101010101" pitchFamily="34" charset="-127"/>
              </a:defRPr>
            </a:lvl1pPr>
            <a:lvl2pPr marL="742950" indent="-285750">
              <a:defRPr kumimoji="1">
                <a:solidFill>
                  <a:schemeClr val="tx1"/>
                </a:solidFill>
                <a:latin typeface="Malgun Gothic" panose="020B0503020000020004" pitchFamily="34" charset="-127"/>
                <a:ea typeface="굴림" panose="020B0600000101010101" pitchFamily="34" charset="-127"/>
              </a:defRPr>
            </a:lvl2pPr>
            <a:lvl3pPr marL="1143000" indent="-228600">
              <a:defRPr kumimoji="1">
                <a:solidFill>
                  <a:schemeClr val="tx1"/>
                </a:solidFill>
                <a:latin typeface="Malgun Gothic" panose="020B0503020000020004" pitchFamily="34" charset="-127"/>
                <a:ea typeface="굴림" panose="020B0600000101010101" pitchFamily="34" charset="-127"/>
              </a:defRPr>
            </a:lvl3pPr>
            <a:lvl4pPr marL="1600200" indent="-228600">
              <a:defRPr kumimoji="1">
                <a:solidFill>
                  <a:schemeClr val="tx1"/>
                </a:solidFill>
                <a:latin typeface="Malgun Gothic" panose="020B0503020000020004" pitchFamily="34" charset="-127"/>
                <a:ea typeface="굴림" panose="020B0600000101010101" pitchFamily="34" charset="-127"/>
              </a:defRPr>
            </a:lvl4pPr>
            <a:lvl5pPr marL="2057400" indent="-228600">
              <a:defRPr kumimoji="1">
                <a:solidFill>
                  <a:schemeClr val="tx1"/>
                </a:solidFill>
                <a:latin typeface="Malgun Gothic" panose="020B0503020000020004" pitchFamily="34" charset="-127"/>
                <a:ea typeface="굴림" panose="020B0600000101010101" pitchFamily="34" charset="-127"/>
              </a:defRPr>
            </a:lvl5pPr>
            <a:lvl6pPr marL="25146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6pPr>
            <a:lvl7pPr marL="29718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7pPr>
            <a:lvl8pPr marL="34290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8pPr>
            <a:lvl9pPr marL="38862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9pPr>
          </a:lstStyle>
          <a:p>
            <a:r>
              <a:rPr lang="en-US" altLang="en-US"/>
              <a:t>Glucose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1827A-D629-EAE0-2873-BD32779769CA}"/>
              </a:ext>
            </a:extLst>
          </p:cNvPr>
          <p:cNvSpPr>
            <a:spLocks noGrp="1"/>
          </p:cNvSpPr>
          <p:nvPr>
            <p:ph type="title"/>
          </p:nvPr>
        </p:nvSpPr>
        <p:spPr>
          <a:xfrm>
            <a:off x="838200" y="219075"/>
            <a:ext cx="10515600" cy="627063"/>
          </a:xfrm>
          <a:solidFill>
            <a:schemeClr val="bg1"/>
          </a:solidFill>
        </p:spPr>
        <p:txBody>
          <a:bodyPr>
            <a:normAutofit fontScale="90000"/>
          </a:bodyPr>
          <a:lstStyle/>
          <a:p>
            <a:pPr>
              <a:defRPr/>
            </a:pPr>
            <a:r>
              <a:rPr lang="en-US" sz="4000" b="1" dirty="0">
                <a:solidFill>
                  <a:schemeClr val="tx2"/>
                </a:solidFill>
                <a:effectLst>
                  <a:outerShdw blurRad="38100" dist="38100" dir="2700000" algn="tl">
                    <a:srgbClr val="C0C0C0"/>
                  </a:outerShdw>
                </a:effectLst>
              </a:rPr>
              <a:t>First Report of </a:t>
            </a:r>
            <a:r>
              <a:rPr lang="en-US" sz="4000" b="1" baseline="30000" dirty="0">
                <a:solidFill>
                  <a:schemeClr val="tx2"/>
                </a:solidFill>
                <a:effectLst>
                  <a:outerShdw blurRad="38100" dist="38100" dir="2700000" algn="tl">
                    <a:srgbClr val="C0C0C0"/>
                  </a:outerShdw>
                </a:effectLst>
              </a:rPr>
              <a:t>18</a:t>
            </a:r>
            <a:r>
              <a:rPr lang="en-US" sz="4000" b="1" dirty="0">
                <a:solidFill>
                  <a:schemeClr val="tx2"/>
                </a:solidFill>
                <a:effectLst>
                  <a:outerShdw blurRad="38100" dist="38100" dir="2700000" algn="tl">
                    <a:srgbClr val="C0C0C0"/>
                  </a:outerShdw>
                </a:effectLst>
              </a:rPr>
              <a:t>FDG Uptake in Tumors </a:t>
            </a:r>
          </a:p>
        </p:txBody>
      </p:sp>
      <p:sp>
        <p:nvSpPr>
          <p:cNvPr id="3" name="Rectangle 2">
            <a:extLst>
              <a:ext uri="{FF2B5EF4-FFF2-40B4-BE49-F238E27FC236}">
                <a16:creationId xmlns:a16="http://schemas.microsoft.com/office/drawing/2014/main" id="{69E38D7B-D304-A2B8-9943-A151954574E6}"/>
              </a:ext>
            </a:extLst>
          </p:cNvPr>
          <p:cNvSpPr/>
          <p:nvPr/>
        </p:nvSpPr>
        <p:spPr bwMode="auto">
          <a:xfrm>
            <a:off x="293511" y="1311275"/>
            <a:ext cx="3440289" cy="5181600"/>
          </a:xfrm>
          <a:prstGeom prst="rect">
            <a:avLst/>
          </a:prstGeom>
          <a:gradFill flip="none" rotWithShape="1">
            <a:gsLst>
              <a:gs pos="20000">
                <a:srgbClr val="9993A8">
                  <a:alpha val="50000"/>
                </a:srgbClr>
              </a:gs>
              <a:gs pos="100000">
                <a:srgbClr val="FFFFFF"/>
              </a:gs>
              <a:gs pos="0">
                <a:schemeClr val="bg1">
                  <a:alpha val="0"/>
                </a:schemeClr>
              </a:gs>
              <a:gs pos="80000">
                <a:srgbClr val="9993A8">
                  <a:alpha val="50000"/>
                </a:srgbClr>
              </a:gs>
            </a:gsLst>
            <a:lin ang="16200000" scaled="0"/>
            <a:tileRect/>
          </a:gradFill>
          <a:ln w="9525" cap="flat" cmpd="sng" algn="ctr">
            <a:noFill/>
            <a:prstDash val="solid"/>
            <a:round/>
            <a:headEnd type="none" w="med" len="med"/>
            <a:tailEnd type="none" w="med" len="med"/>
          </a:ln>
          <a:effectLst/>
        </p:spPr>
        <p:txBody>
          <a:bodyPr/>
          <a:lstStyle/>
          <a:p>
            <a:pPr>
              <a:defRPr/>
            </a:pPr>
            <a:endParaRPr lang="en-US">
              <a:latin typeface="Arial" charset="0"/>
              <a:ea typeface="ＭＳ Ｐゴシック" pitchFamily="48" charset="-128"/>
            </a:endParaRPr>
          </a:p>
        </p:txBody>
      </p:sp>
      <p:sp>
        <p:nvSpPr>
          <p:cNvPr id="4" name="Rectangle 3">
            <a:extLst>
              <a:ext uri="{FF2B5EF4-FFF2-40B4-BE49-F238E27FC236}">
                <a16:creationId xmlns:a16="http://schemas.microsoft.com/office/drawing/2014/main" id="{4C4CD96A-1B2E-4C5D-8D6C-47AD14C29D66}"/>
              </a:ext>
            </a:extLst>
          </p:cNvPr>
          <p:cNvSpPr/>
          <p:nvPr/>
        </p:nvSpPr>
        <p:spPr bwMode="auto">
          <a:xfrm>
            <a:off x="4145114" y="1439310"/>
            <a:ext cx="3905955" cy="5181600"/>
          </a:xfrm>
          <a:prstGeom prst="rect">
            <a:avLst/>
          </a:prstGeom>
          <a:gradFill flip="none" rotWithShape="1">
            <a:gsLst>
              <a:gs pos="20000">
                <a:srgbClr val="829EB3">
                  <a:alpha val="50000"/>
                </a:srgbClr>
              </a:gs>
              <a:gs pos="100000">
                <a:srgbClr val="FFFFFF"/>
              </a:gs>
              <a:gs pos="0">
                <a:schemeClr val="bg1">
                  <a:alpha val="0"/>
                </a:schemeClr>
              </a:gs>
              <a:gs pos="80000">
                <a:srgbClr val="829EB3">
                  <a:alpha val="50000"/>
                </a:srgbClr>
              </a:gs>
            </a:gsLst>
            <a:lin ang="16200000" scaled="0"/>
            <a:tileRect/>
          </a:gradFill>
          <a:ln w="9525" cap="flat" cmpd="sng" algn="ctr">
            <a:noFill/>
            <a:prstDash val="solid"/>
            <a:round/>
            <a:headEnd type="none" w="med" len="med"/>
            <a:tailEnd type="none" w="med" len="med"/>
          </a:ln>
          <a:effectLst/>
        </p:spPr>
        <p:txBody>
          <a:bodyPr/>
          <a:lstStyle/>
          <a:p>
            <a:pPr>
              <a:defRPr/>
            </a:pPr>
            <a:endParaRPr lang="en-US">
              <a:latin typeface="Arial" charset="0"/>
              <a:ea typeface="ＭＳ Ｐゴシック" pitchFamily="48" charset="-128"/>
            </a:endParaRPr>
          </a:p>
        </p:txBody>
      </p:sp>
      <p:sp>
        <p:nvSpPr>
          <p:cNvPr id="5" name="Rectangle 4">
            <a:extLst>
              <a:ext uri="{FF2B5EF4-FFF2-40B4-BE49-F238E27FC236}">
                <a16:creationId xmlns:a16="http://schemas.microsoft.com/office/drawing/2014/main" id="{9CDE18B8-AA86-9EE2-EF32-CFFBC653D1F3}"/>
              </a:ext>
            </a:extLst>
          </p:cNvPr>
          <p:cNvSpPr/>
          <p:nvPr/>
        </p:nvSpPr>
        <p:spPr bwMode="auto">
          <a:xfrm>
            <a:off x="8353777" y="1311275"/>
            <a:ext cx="3443111" cy="5181600"/>
          </a:xfrm>
          <a:prstGeom prst="rect">
            <a:avLst/>
          </a:prstGeom>
          <a:gradFill flip="none" rotWithShape="1">
            <a:gsLst>
              <a:gs pos="20000">
                <a:srgbClr val="84B1AE">
                  <a:alpha val="50000"/>
                </a:srgbClr>
              </a:gs>
              <a:gs pos="100000">
                <a:srgbClr val="FFFFFF"/>
              </a:gs>
              <a:gs pos="0">
                <a:schemeClr val="bg1">
                  <a:alpha val="0"/>
                </a:schemeClr>
              </a:gs>
              <a:gs pos="80000">
                <a:srgbClr val="84B1AE">
                  <a:alpha val="50000"/>
                </a:srgbClr>
              </a:gs>
            </a:gsLst>
            <a:lin ang="16200000" scaled="0"/>
            <a:tileRect/>
          </a:gradFill>
          <a:ln w="9525" cap="flat" cmpd="sng" algn="ctr">
            <a:noFill/>
            <a:prstDash val="solid"/>
            <a:round/>
            <a:headEnd type="none" w="med" len="med"/>
            <a:tailEnd type="none" w="med" len="med"/>
          </a:ln>
          <a:effectLst/>
        </p:spPr>
        <p:txBody>
          <a:bodyPr/>
          <a:lstStyle/>
          <a:p>
            <a:pPr>
              <a:defRPr/>
            </a:pPr>
            <a:endParaRPr lang="en-US">
              <a:latin typeface="Arial" charset="0"/>
              <a:ea typeface="ＭＳ Ｐゴシック" pitchFamily="48" charset="-128"/>
            </a:endParaRPr>
          </a:p>
        </p:txBody>
      </p:sp>
      <p:cxnSp>
        <p:nvCxnSpPr>
          <p:cNvPr id="27660" name="Straight Arrow Connector 16">
            <a:extLst>
              <a:ext uri="{FF2B5EF4-FFF2-40B4-BE49-F238E27FC236}">
                <a16:creationId xmlns:a16="http://schemas.microsoft.com/office/drawing/2014/main" id="{2E7BA059-0796-AA84-6784-838AF759E6F1}"/>
              </a:ext>
            </a:extLst>
          </p:cNvPr>
          <p:cNvCxnSpPr>
            <a:cxnSpLocks noChangeShapeType="1"/>
          </p:cNvCxnSpPr>
          <p:nvPr/>
        </p:nvCxnSpPr>
        <p:spPr bwMode="auto">
          <a:xfrm>
            <a:off x="338138" y="1304925"/>
            <a:ext cx="3436937" cy="0"/>
          </a:xfrm>
          <a:prstGeom prst="straightConnector1">
            <a:avLst/>
          </a:prstGeom>
          <a:noFill/>
          <a:ln w="85725" cap="rnd">
            <a:solidFill>
              <a:srgbClr val="9993A8"/>
            </a:solidFill>
            <a:round/>
            <a:headEnd type="none" w="med" len="sm"/>
            <a:tailEnd type="triangle" w="med" len="sm"/>
          </a:ln>
          <a:extLst>
            <a:ext uri="{909E8E84-426E-40DD-AFC4-6F175D3DCCD1}">
              <a14:hiddenFill xmlns:a14="http://schemas.microsoft.com/office/drawing/2010/main">
                <a:noFill/>
              </a14:hiddenFill>
            </a:ext>
          </a:extLst>
        </p:spPr>
      </p:cxnSp>
      <p:sp>
        <p:nvSpPr>
          <p:cNvPr id="27661" name="TextBox 20">
            <a:extLst>
              <a:ext uri="{FF2B5EF4-FFF2-40B4-BE49-F238E27FC236}">
                <a16:creationId xmlns:a16="http://schemas.microsoft.com/office/drawing/2014/main" id="{358B4CA0-1BC2-060E-A1F3-6BF32204FB64}"/>
              </a:ext>
            </a:extLst>
          </p:cNvPr>
          <p:cNvSpPr txBox="1">
            <a:spLocks noChangeArrowheads="1"/>
          </p:cNvSpPr>
          <p:nvPr/>
        </p:nvSpPr>
        <p:spPr bwMode="auto">
          <a:xfrm>
            <a:off x="338138" y="966788"/>
            <a:ext cx="3225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Malgun Gothic" panose="020B0503020000020004" pitchFamily="34" charset="-127"/>
                <a:ea typeface="Malgun Gothic"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Malgun Gothic" panose="020B0503020000020004" pitchFamily="34" charset="-127"/>
                <a:ea typeface="Malgun Gothic"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Malgun Gothic" panose="020B0503020000020004" pitchFamily="34" charset="-127"/>
                <a:ea typeface="Malgun Gothic"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Malgun Gothic" panose="020B0503020000020004" pitchFamily="34" charset="-127"/>
                <a:ea typeface="Malgun Gothic"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Malgun Gothic" panose="020B0503020000020004" pitchFamily="34" charset="-127"/>
                <a:ea typeface="Malgun Gothic"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Malgun Gothic" panose="020B0503020000020004" pitchFamily="34" charset="-127"/>
                <a:ea typeface="Malgun Gothic"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Malgun Gothic" panose="020B0503020000020004" pitchFamily="34" charset="-127"/>
                <a:ea typeface="Malgun Gothic"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Malgun Gothic" panose="020B0503020000020004" pitchFamily="34" charset="-127"/>
                <a:ea typeface="Malgun Gothic"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Malgun Gothic" panose="020B0503020000020004" pitchFamily="34" charset="-127"/>
                <a:ea typeface="Malgun Gothic" panose="020B0503020000020004" pitchFamily="34" charset="-127"/>
              </a:defRPr>
            </a:lvl9pPr>
          </a:lstStyle>
          <a:p>
            <a:pPr algn="ctr" latinLnBrk="0">
              <a:spcBef>
                <a:spcPct val="0"/>
              </a:spcBef>
              <a:buFontTx/>
              <a:buNone/>
            </a:pPr>
            <a:r>
              <a:rPr lang="en-US" altLang="en-US" sz="1600">
                <a:latin typeface="Arial" panose="020B0604020202020204" pitchFamily="34" charset="0"/>
                <a:ea typeface="MS PGothic" panose="020B0600070205080204" pitchFamily="34" charset="-128"/>
              </a:rPr>
              <a:t>Basic Research</a:t>
            </a:r>
          </a:p>
        </p:txBody>
      </p:sp>
      <p:sp>
        <p:nvSpPr>
          <p:cNvPr id="27662" name="TextBox 21">
            <a:extLst>
              <a:ext uri="{FF2B5EF4-FFF2-40B4-BE49-F238E27FC236}">
                <a16:creationId xmlns:a16="http://schemas.microsoft.com/office/drawing/2014/main" id="{4E001567-F179-EF6A-51E2-77CB24DE79A8}"/>
              </a:ext>
            </a:extLst>
          </p:cNvPr>
          <p:cNvSpPr txBox="1">
            <a:spLocks noChangeArrowheads="1"/>
          </p:cNvSpPr>
          <p:nvPr/>
        </p:nvSpPr>
        <p:spPr bwMode="auto">
          <a:xfrm>
            <a:off x="8458200" y="944563"/>
            <a:ext cx="2895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Malgun Gothic" panose="020B0503020000020004" pitchFamily="34" charset="-127"/>
                <a:ea typeface="Malgun Gothic"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Malgun Gothic" panose="020B0503020000020004" pitchFamily="34" charset="-127"/>
                <a:ea typeface="Malgun Gothic"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Malgun Gothic" panose="020B0503020000020004" pitchFamily="34" charset="-127"/>
                <a:ea typeface="Malgun Gothic"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Malgun Gothic" panose="020B0503020000020004" pitchFamily="34" charset="-127"/>
                <a:ea typeface="Malgun Gothic"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Malgun Gothic" panose="020B0503020000020004" pitchFamily="34" charset="-127"/>
                <a:ea typeface="Malgun Gothic"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Malgun Gothic" panose="020B0503020000020004" pitchFamily="34" charset="-127"/>
                <a:ea typeface="Malgun Gothic"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Malgun Gothic" panose="020B0503020000020004" pitchFamily="34" charset="-127"/>
                <a:ea typeface="Malgun Gothic"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Malgun Gothic" panose="020B0503020000020004" pitchFamily="34" charset="-127"/>
                <a:ea typeface="Malgun Gothic"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Malgun Gothic" panose="020B0503020000020004" pitchFamily="34" charset="-127"/>
                <a:ea typeface="Malgun Gothic" panose="020B0503020000020004" pitchFamily="34" charset="-127"/>
              </a:defRPr>
            </a:lvl9pPr>
          </a:lstStyle>
          <a:p>
            <a:pPr algn="ctr" latinLnBrk="0">
              <a:spcBef>
                <a:spcPct val="0"/>
              </a:spcBef>
              <a:buFontTx/>
              <a:buNone/>
            </a:pPr>
            <a:r>
              <a:rPr lang="en-US" altLang="en-US" sz="1600">
                <a:latin typeface="Arial" panose="020B0604020202020204" pitchFamily="34" charset="0"/>
                <a:ea typeface="MS PGothic" panose="020B0600070205080204" pitchFamily="34" charset="-128"/>
              </a:rPr>
              <a:t>Application</a:t>
            </a:r>
          </a:p>
        </p:txBody>
      </p:sp>
      <p:cxnSp>
        <p:nvCxnSpPr>
          <p:cNvPr id="27663" name="Straight Arrow Connector 42">
            <a:extLst>
              <a:ext uri="{FF2B5EF4-FFF2-40B4-BE49-F238E27FC236}">
                <a16:creationId xmlns:a16="http://schemas.microsoft.com/office/drawing/2014/main" id="{DC6BFDAD-262A-645B-9523-269D8CF082D7}"/>
              </a:ext>
            </a:extLst>
          </p:cNvPr>
          <p:cNvCxnSpPr>
            <a:cxnSpLocks noChangeShapeType="1"/>
          </p:cNvCxnSpPr>
          <p:nvPr/>
        </p:nvCxnSpPr>
        <p:spPr bwMode="auto">
          <a:xfrm>
            <a:off x="8353425" y="1303338"/>
            <a:ext cx="3438525" cy="7937"/>
          </a:xfrm>
          <a:prstGeom prst="straightConnector1">
            <a:avLst/>
          </a:prstGeom>
          <a:noFill/>
          <a:ln w="85725" cap="rnd">
            <a:solidFill>
              <a:srgbClr val="84B1AE"/>
            </a:solidFill>
            <a:round/>
            <a:headEnd type="none" w="med" len="sm"/>
            <a:tailEnd type="triangle" w="med" len="sm"/>
          </a:ln>
          <a:extLst>
            <a:ext uri="{909E8E84-426E-40DD-AFC4-6F175D3DCCD1}">
              <a14:hiddenFill xmlns:a14="http://schemas.microsoft.com/office/drawing/2010/main">
                <a:noFill/>
              </a14:hiddenFill>
            </a:ext>
          </a:extLst>
        </p:spPr>
      </p:cxnSp>
      <p:sp>
        <p:nvSpPr>
          <p:cNvPr id="27664" name="TextBox 43">
            <a:extLst>
              <a:ext uri="{FF2B5EF4-FFF2-40B4-BE49-F238E27FC236}">
                <a16:creationId xmlns:a16="http://schemas.microsoft.com/office/drawing/2014/main" id="{41E16B6B-58E5-87E3-AE49-6B7886ABE833}"/>
              </a:ext>
            </a:extLst>
          </p:cNvPr>
          <p:cNvSpPr txBox="1">
            <a:spLocks noChangeArrowheads="1"/>
          </p:cNvSpPr>
          <p:nvPr/>
        </p:nvSpPr>
        <p:spPr bwMode="auto">
          <a:xfrm>
            <a:off x="4275138" y="928688"/>
            <a:ext cx="2895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Malgun Gothic" panose="020B0503020000020004" pitchFamily="34" charset="-127"/>
                <a:ea typeface="Malgun Gothic"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Malgun Gothic" panose="020B0503020000020004" pitchFamily="34" charset="-127"/>
                <a:ea typeface="Malgun Gothic"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Malgun Gothic" panose="020B0503020000020004" pitchFamily="34" charset="-127"/>
                <a:ea typeface="Malgun Gothic"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Malgun Gothic" panose="020B0503020000020004" pitchFamily="34" charset="-127"/>
                <a:ea typeface="Malgun Gothic"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Malgun Gothic" panose="020B0503020000020004" pitchFamily="34" charset="-127"/>
                <a:ea typeface="Malgun Gothic"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Malgun Gothic" panose="020B0503020000020004" pitchFamily="34" charset="-127"/>
                <a:ea typeface="Malgun Gothic"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Malgun Gothic" panose="020B0503020000020004" pitchFamily="34" charset="-127"/>
                <a:ea typeface="Malgun Gothic"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Malgun Gothic" panose="020B0503020000020004" pitchFamily="34" charset="-127"/>
                <a:ea typeface="Malgun Gothic"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Malgun Gothic" panose="020B0503020000020004" pitchFamily="34" charset="-127"/>
                <a:ea typeface="Malgun Gothic" panose="020B0503020000020004" pitchFamily="34" charset="-127"/>
              </a:defRPr>
            </a:lvl9pPr>
          </a:lstStyle>
          <a:p>
            <a:pPr algn="ctr" latinLnBrk="0">
              <a:spcBef>
                <a:spcPct val="0"/>
              </a:spcBef>
              <a:buFontTx/>
              <a:buNone/>
            </a:pPr>
            <a:r>
              <a:rPr lang="en-US" altLang="en-US" sz="1600">
                <a:latin typeface="Arial" panose="020B0604020202020204" pitchFamily="34" charset="0"/>
                <a:ea typeface="MS PGothic" panose="020B0600070205080204" pitchFamily="34" charset="-128"/>
              </a:rPr>
              <a:t>Development</a:t>
            </a:r>
          </a:p>
        </p:txBody>
      </p:sp>
      <p:cxnSp>
        <p:nvCxnSpPr>
          <p:cNvPr id="27665" name="Straight Arrow Connector 41">
            <a:extLst>
              <a:ext uri="{FF2B5EF4-FFF2-40B4-BE49-F238E27FC236}">
                <a16:creationId xmlns:a16="http://schemas.microsoft.com/office/drawing/2014/main" id="{33ED0096-48D3-26D9-31B2-5D0925A43B2E}"/>
              </a:ext>
            </a:extLst>
          </p:cNvPr>
          <p:cNvCxnSpPr>
            <a:cxnSpLocks noChangeShapeType="1"/>
          </p:cNvCxnSpPr>
          <p:nvPr/>
        </p:nvCxnSpPr>
        <p:spPr bwMode="auto">
          <a:xfrm>
            <a:off x="4368800" y="1268413"/>
            <a:ext cx="3273425" cy="0"/>
          </a:xfrm>
          <a:prstGeom prst="straightConnector1">
            <a:avLst/>
          </a:prstGeom>
          <a:noFill/>
          <a:ln w="85725" cap="rnd">
            <a:solidFill>
              <a:srgbClr val="829EB3"/>
            </a:solidFill>
            <a:round/>
            <a:headEnd type="none" w="med" len="sm"/>
            <a:tailEnd type="triangle" w="med" len="sm"/>
          </a:ln>
          <a:extLst>
            <a:ext uri="{909E8E84-426E-40DD-AFC4-6F175D3DCCD1}">
              <a14:hiddenFill xmlns:a14="http://schemas.microsoft.com/office/drawing/2010/main">
                <a:noFill/>
              </a14:hiddenFill>
            </a:ext>
          </a:extLst>
        </p:spPr>
      </p:cxnSp>
      <p:sp>
        <p:nvSpPr>
          <p:cNvPr id="27666" name="TextBox 10">
            <a:extLst>
              <a:ext uri="{FF2B5EF4-FFF2-40B4-BE49-F238E27FC236}">
                <a16:creationId xmlns:a16="http://schemas.microsoft.com/office/drawing/2014/main" id="{3BD9DCE6-F41B-B17A-D289-06FB441D9801}"/>
              </a:ext>
            </a:extLst>
          </p:cNvPr>
          <p:cNvSpPr txBox="1">
            <a:spLocks noChangeArrowheads="1"/>
          </p:cNvSpPr>
          <p:nvPr/>
        </p:nvSpPr>
        <p:spPr bwMode="auto">
          <a:xfrm>
            <a:off x="439738" y="1393825"/>
            <a:ext cx="333533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Malgun Gothic" panose="020B0503020000020004" pitchFamily="34" charset="-127"/>
                <a:ea typeface="굴림" panose="020B0600000101010101" pitchFamily="34" charset="-127"/>
              </a:defRPr>
            </a:lvl1pPr>
            <a:lvl2pPr marL="742950" indent="-285750">
              <a:defRPr kumimoji="1">
                <a:solidFill>
                  <a:schemeClr val="tx1"/>
                </a:solidFill>
                <a:latin typeface="Malgun Gothic" panose="020B0503020000020004" pitchFamily="34" charset="-127"/>
                <a:ea typeface="굴림" panose="020B0600000101010101" pitchFamily="34" charset="-127"/>
              </a:defRPr>
            </a:lvl2pPr>
            <a:lvl3pPr marL="1143000" indent="-228600">
              <a:defRPr kumimoji="1">
                <a:solidFill>
                  <a:schemeClr val="tx1"/>
                </a:solidFill>
                <a:latin typeface="Malgun Gothic" panose="020B0503020000020004" pitchFamily="34" charset="-127"/>
                <a:ea typeface="굴림" panose="020B0600000101010101" pitchFamily="34" charset="-127"/>
              </a:defRPr>
            </a:lvl3pPr>
            <a:lvl4pPr marL="1600200" indent="-228600">
              <a:defRPr kumimoji="1">
                <a:solidFill>
                  <a:schemeClr val="tx1"/>
                </a:solidFill>
                <a:latin typeface="Malgun Gothic" panose="020B0503020000020004" pitchFamily="34" charset="-127"/>
                <a:ea typeface="굴림" panose="020B0600000101010101" pitchFamily="34" charset="-127"/>
              </a:defRPr>
            </a:lvl4pPr>
            <a:lvl5pPr marL="2057400" indent="-228600">
              <a:defRPr kumimoji="1">
                <a:solidFill>
                  <a:schemeClr val="tx1"/>
                </a:solidFill>
                <a:latin typeface="Malgun Gothic" panose="020B0503020000020004" pitchFamily="34" charset="-127"/>
                <a:ea typeface="굴림" panose="020B0600000101010101" pitchFamily="34" charset="-127"/>
              </a:defRPr>
            </a:lvl5pPr>
            <a:lvl6pPr marL="25146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6pPr>
            <a:lvl7pPr marL="29718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7pPr>
            <a:lvl8pPr marL="34290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8pPr>
            <a:lvl9pPr marL="38862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9pPr>
          </a:lstStyle>
          <a:p>
            <a:r>
              <a:rPr lang="en-US" altLang="en-US" dirty="0"/>
              <a:t>Soon after the development of FDG, interest grew in the Medical Department about the use as an energy utilization marker in other applications</a:t>
            </a:r>
          </a:p>
        </p:txBody>
      </p:sp>
      <p:pic>
        <p:nvPicPr>
          <p:cNvPr id="27667" name="Picture 1">
            <a:extLst>
              <a:ext uri="{FF2B5EF4-FFF2-40B4-BE49-F238E27FC236}">
                <a16:creationId xmlns:a16="http://schemas.microsoft.com/office/drawing/2014/main" id="{91325F8A-7442-2A45-5C8E-43D67593A3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563" y="3095625"/>
            <a:ext cx="1541462"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2">
            <a:extLst>
              <a:ext uri="{FF2B5EF4-FFF2-40B4-BE49-F238E27FC236}">
                <a16:creationId xmlns:a16="http://schemas.microsoft.com/office/drawing/2014/main" id="{5F371EE1-1667-03BF-C9E1-F7F72D0AB067}"/>
              </a:ext>
            </a:extLst>
          </p:cNvPr>
          <p:cNvSpPr txBox="1">
            <a:spLocks noChangeArrowheads="1"/>
          </p:cNvSpPr>
          <p:nvPr/>
        </p:nvSpPr>
        <p:spPr bwMode="auto">
          <a:xfrm>
            <a:off x="338138" y="5049838"/>
            <a:ext cx="1792287" cy="368300"/>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800" dirty="0">
                <a:latin typeface="+mn-lt"/>
                <a:ea typeface="Osaka" charset="0"/>
                <a:cs typeface="Osaka" charset="0"/>
              </a:rPr>
              <a:t>Prantika Som</a:t>
            </a:r>
          </a:p>
        </p:txBody>
      </p:sp>
      <p:sp>
        <p:nvSpPr>
          <p:cNvPr id="27669" name="TextBox 15">
            <a:extLst>
              <a:ext uri="{FF2B5EF4-FFF2-40B4-BE49-F238E27FC236}">
                <a16:creationId xmlns:a16="http://schemas.microsoft.com/office/drawing/2014/main" id="{F35224EB-A818-5F54-26D8-9D7F7111ABA8}"/>
              </a:ext>
            </a:extLst>
          </p:cNvPr>
          <p:cNvSpPr txBox="1">
            <a:spLocks noChangeArrowheads="1"/>
          </p:cNvSpPr>
          <p:nvPr/>
        </p:nvSpPr>
        <p:spPr bwMode="auto">
          <a:xfrm>
            <a:off x="293688" y="5491163"/>
            <a:ext cx="348138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Malgun Gothic" panose="020B0503020000020004" pitchFamily="34" charset="-127"/>
                <a:ea typeface="굴림" panose="020B0600000101010101" pitchFamily="34" charset="-127"/>
              </a:defRPr>
            </a:lvl1pPr>
            <a:lvl2pPr marL="742950" indent="-285750">
              <a:defRPr kumimoji="1">
                <a:solidFill>
                  <a:schemeClr val="tx1"/>
                </a:solidFill>
                <a:latin typeface="Malgun Gothic" panose="020B0503020000020004" pitchFamily="34" charset="-127"/>
                <a:ea typeface="굴림" panose="020B0600000101010101" pitchFamily="34" charset="-127"/>
              </a:defRPr>
            </a:lvl2pPr>
            <a:lvl3pPr marL="1143000" indent="-228600">
              <a:defRPr kumimoji="1">
                <a:solidFill>
                  <a:schemeClr val="tx1"/>
                </a:solidFill>
                <a:latin typeface="Malgun Gothic" panose="020B0503020000020004" pitchFamily="34" charset="-127"/>
                <a:ea typeface="굴림" panose="020B0600000101010101" pitchFamily="34" charset="-127"/>
              </a:defRPr>
            </a:lvl3pPr>
            <a:lvl4pPr marL="1600200" indent="-228600">
              <a:defRPr kumimoji="1">
                <a:solidFill>
                  <a:schemeClr val="tx1"/>
                </a:solidFill>
                <a:latin typeface="Malgun Gothic" panose="020B0503020000020004" pitchFamily="34" charset="-127"/>
                <a:ea typeface="굴림" panose="020B0600000101010101" pitchFamily="34" charset="-127"/>
              </a:defRPr>
            </a:lvl4pPr>
            <a:lvl5pPr marL="2057400" indent="-228600">
              <a:defRPr kumimoji="1">
                <a:solidFill>
                  <a:schemeClr val="tx1"/>
                </a:solidFill>
                <a:latin typeface="Malgun Gothic" panose="020B0503020000020004" pitchFamily="34" charset="-127"/>
                <a:ea typeface="굴림" panose="020B0600000101010101" pitchFamily="34" charset="-127"/>
              </a:defRPr>
            </a:lvl5pPr>
            <a:lvl6pPr marL="25146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6pPr>
            <a:lvl7pPr marL="29718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7pPr>
            <a:lvl8pPr marL="34290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8pPr>
            <a:lvl9pPr marL="38862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9pPr>
          </a:lstStyle>
          <a:p>
            <a:r>
              <a:rPr lang="en-US" altLang="en-US"/>
              <a:t>In the late 70’s Prantika Som and Hal Atkins investigated the use of FDG for cancer diagnosis</a:t>
            </a:r>
          </a:p>
        </p:txBody>
      </p:sp>
      <p:pic>
        <p:nvPicPr>
          <p:cNvPr id="27670" name="Picture 16">
            <a:extLst>
              <a:ext uri="{FF2B5EF4-FFF2-40B4-BE49-F238E27FC236}">
                <a16:creationId xmlns:a16="http://schemas.microsoft.com/office/drawing/2014/main" id="{85040641-8D8A-0275-6039-0DB52B64B4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196" r="17494"/>
          <a:stretch>
            <a:fillRect/>
          </a:stretch>
        </p:blipFill>
        <p:spPr bwMode="auto">
          <a:xfrm>
            <a:off x="2076450" y="3109913"/>
            <a:ext cx="1658938"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1" name="TextBox 17">
            <a:extLst>
              <a:ext uri="{FF2B5EF4-FFF2-40B4-BE49-F238E27FC236}">
                <a16:creationId xmlns:a16="http://schemas.microsoft.com/office/drawing/2014/main" id="{29BA2EF0-9EAA-6D18-6EFC-18409DDAA193}"/>
              </a:ext>
            </a:extLst>
          </p:cNvPr>
          <p:cNvSpPr txBox="1">
            <a:spLocks noChangeArrowheads="1"/>
          </p:cNvSpPr>
          <p:nvPr/>
        </p:nvSpPr>
        <p:spPr bwMode="auto">
          <a:xfrm>
            <a:off x="2130425" y="5054600"/>
            <a:ext cx="1570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Malgun Gothic" panose="020B0503020000020004" pitchFamily="34" charset="-127"/>
                <a:ea typeface="굴림" panose="020B0600000101010101" pitchFamily="34" charset="-127"/>
              </a:defRPr>
            </a:lvl1pPr>
            <a:lvl2pPr marL="742950" indent="-285750">
              <a:defRPr kumimoji="1">
                <a:solidFill>
                  <a:schemeClr val="tx1"/>
                </a:solidFill>
                <a:latin typeface="Malgun Gothic" panose="020B0503020000020004" pitchFamily="34" charset="-127"/>
                <a:ea typeface="굴림" panose="020B0600000101010101" pitchFamily="34" charset="-127"/>
              </a:defRPr>
            </a:lvl2pPr>
            <a:lvl3pPr marL="1143000" indent="-228600">
              <a:defRPr kumimoji="1">
                <a:solidFill>
                  <a:schemeClr val="tx1"/>
                </a:solidFill>
                <a:latin typeface="Malgun Gothic" panose="020B0503020000020004" pitchFamily="34" charset="-127"/>
                <a:ea typeface="굴림" panose="020B0600000101010101" pitchFamily="34" charset="-127"/>
              </a:defRPr>
            </a:lvl3pPr>
            <a:lvl4pPr marL="1600200" indent="-228600">
              <a:defRPr kumimoji="1">
                <a:solidFill>
                  <a:schemeClr val="tx1"/>
                </a:solidFill>
                <a:latin typeface="Malgun Gothic" panose="020B0503020000020004" pitchFamily="34" charset="-127"/>
                <a:ea typeface="굴림" panose="020B0600000101010101" pitchFamily="34" charset="-127"/>
              </a:defRPr>
            </a:lvl4pPr>
            <a:lvl5pPr marL="2057400" indent="-228600">
              <a:defRPr kumimoji="1">
                <a:solidFill>
                  <a:schemeClr val="tx1"/>
                </a:solidFill>
                <a:latin typeface="Malgun Gothic" panose="020B0503020000020004" pitchFamily="34" charset="-127"/>
                <a:ea typeface="굴림" panose="020B0600000101010101" pitchFamily="34" charset="-127"/>
              </a:defRPr>
            </a:lvl5pPr>
            <a:lvl6pPr marL="25146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6pPr>
            <a:lvl7pPr marL="29718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7pPr>
            <a:lvl8pPr marL="34290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8pPr>
            <a:lvl9pPr marL="38862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9pPr>
          </a:lstStyle>
          <a:p>
            <a:r>
              <a:rPr lang="en-US" altLang="en-US"/>
              <a:t>Dr. Hal Atkins</a:t>
            </a:r>
          </a:p>
        </p:txBody>
      </p:sp>
      <p:pic>
        <p:nvPicPr>
          <p:cNvPr id="27672" name="Picture 19">
            <a:extLst>
              <a:ext uri="{FF2B5EF4-FFF2-40B4-BE49-F238E27FC236}">
                <a16:creationId xmlns:a16="http://schemas.microsoft.com/office/drawing/2014/main" id="{E6F2E4FE-6EF1-6319-595A-0AFBF6D585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3425" y="1800225"/>
            <a:ext cx="3546475"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3" name="Picture 22">
            <a:extLst>
              <a:ext uri="{FF2B5EF4-FFF2-40B4-BE49-F238E27FC236}">
                <a16:creationId xmlns:a16="http://schemas.microsoft.com/office/drawing/2014/main" id="{8E50E5B8-AC56-BFE4-AAFD-E52A209B08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0350" y="3319463"/>
            <a:ext cx="4092575"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4" name="TextBox 23">
            <a:extLst>
              <a:ext uri="{FF2B5EF4-FFF2-40B4-BE49-F238E27FC236}">
                <a16:creationId xmlns:a16="http://schemas.microsoft.com/office/drawing/2014/main" id="{3F265DB4-EBB6-3798-0E4C-7AB77DAD429E}"/>
              </a:ext>
            </a:extLst>
          </p:cNvPr>
          <p:cNvSpPr txBox="1">
            <a:spLocks noChangeArrowheads="1"/>
          </p:cNvSpPr>
          <p:nvPr/>
        </p:nvSpPr>
        <p:spPr bwMode="auto">
          <a:xfrm>
            <a:off x="4321175" y="1511300"/>
            <a:ext cx="3633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Malgun Gothic" panose="020B0503020000020004" pitchFamily="34" charset="-127"/>
                <a:ea typeface="굴림" panose="020B0600000101010101" pitchFamily="34" charset="-127"/>
              </a:defRPr>
            </a:lvl1pPr>
            <a:lvl2pPr marL="742950" indent="-285750">
              <a:defRPr kumimoji="1">
                <a:solidFill>
                  <a:schemeClr val="tx1"/>
                </a:solidFill>
                <a:latin typeface="Malgun Gothic" panose="020B0503020000020004" pitchFamily="34" charset="-127"/>
                <a:ea typeface="굴림" panose="020B0600000101010101" pitchFamily="34" charset="-127"/>
              </a:defRPr>
            </a:lvl2pPr>
            <a:lvl3pPr marL="1143000" indent="-228600">
              <a:defRPr kumimoji="1">
                <a:solidFill>
                  <a:schemeClr val="tx1"/>
                </a:solidFill>
                <a:latin typeface="Malgun Gothic" panose="020B0503020000020004" pitchFamily="34" charset="-127"/>
                <a:ea typeface="굴림" panose="020B0600000101010101" pitchFamily="34" charset="-127"/>
              </a:defRPr>
            </a:lvl3pPr>
            <a:lvl4pPr marL="1600200" indent="-228600">
              <a:defRPr kumimoji="1">
                <a:solidFill>
                  <a:schemeClr val="tx1"/>
                </a:solidFill>
                <a:latin typeface="Malgun Gothic" panose="020B0503020000020004" pitchFamily="34" charset="-127"/>
                <a:ea typeface="굴림" panose="020B0600000101010101" pitchFamily="34" charset="-127"/>
              </a:defRPr>
            </a:lvl4pPr>
            <a:lvl5pPr marL="2057400" indent="-228600">
              <a:defRPr kumimoji="1">
                <a:solidFill>
                  <a:schemeClr val="tx1"/>
                </a:solidFill>
                <a:latin typeface="Malgun Gothic" panose="020B0503020000020004" pitchFamily="34" charset="-127"/>
                <a:ea typeface="굴림" panose="020B0600000101010101" pitchFamily="34" charset="-127"/>
              </a:defRPr>
            </a:lvl5pPr>
            <a:lvl6pPr marL="25146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6pPr>
            <a:lvl7pPr marL="29718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7pPr>
            <a:lvl8pPr marL="34290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8pPr>
            <a:lvl9pPr marL="38862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9pPr>
          </a:lstStyle>
          <a:p>
            <a:r>
              <a:rPr lang="en-US" altLang="en-US"/>
              <a:t>In 1980 they published the results</a:t>
            </a:r>
          </a:p>
        </p:txBody>
      </p:sp>
      <p:sp>
        <p:nvSpPr>
          <p:cNvPr id="27675" name="TextBox 24">
            <a:extLst>
              <a:ext uri="{FF2B5EF4-FFF2-40B4-BE49-F238E27FC236}">
                <a16:creationId xmlns:a16="http://schemas.microsoft.com/office/drawing/2014/main" id="{5A75B014-38D3-CD45-9C28-16E033B117D4}"/>
              </a:ext>
            </a:extLst>
          </p:cNvPr>
          <p:cNvSpPr txBox="1">
            <a:spLocks noChangeArrowheads="1"/>
          </p:cNvSpPr>
          <p:nvPr/>
        </p:nvSpPr>
        <p:spPr bwMode="auto">
          <a:xfrm>
            <a:off x="4256088" y="2501900"/>
            <a:ext cx="36798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Malgun Gothic" panose="020B0503020000020004" pitchFamily="34" charset="-127"/>
                <a:ea typeface="굴림" panose="020B0600000101010101" pitchFamily="34" charset="-127"/>
              </a:defRPr>
            </a:lvl1pPr>
            <a:lvl2pPr marL="742950" indent="-285750">
              <a:defRPr kumimoji="1">
                <a:solidFill>
                  <a:schemeClr val="tx1"/>
                </a:solidFill>
                <a:latin typeface="Malgun Gothic" panose="020B0503020000020004" pitchFamily="34" charset="-127"/>
                <a:ea typeface="굴림" panose="020B0600000101010101" pitchFamily="34" charset="-127"/>
              </a:defRPr>
            </a:lvl2pPr>
            <a:lvl3pPr marL="1143000" indent="-228600">
              <a:defRPr kumimoji="1">
                <a:solidFill>
                  <a:schemeClr val="tx1"/>
                </a:solidFill>
                <a:latin typeface="Malgun Gothic" panose="020B0503020000020004" pitchFamily="34" charset="-127"/>
                <a:ea typeface="굴림" panose="020B0600000101010101" pitchFamily="34" charset="-127"/>
              </a:defRPr>
            </a:lvl3pPr>
            <a:lvl4pPr marL="1600200" indent="-228600">
              <a:defRPr kumimoji="1">
                <a:solidFill>
                  <a:schemeClr val="tx1"/>
                </a:solidFill>
                <a:latin typeface="Malgun Gothic" panose="020B0503020000020004" pitchFamily="34" charset="-127"/>
                <a:ea typeface="굴림" panose="020B0600000101010101" pitchFamily="34" charset="-127"/>
              </a:defRPr>
            </a:lvl4pPr>
            <a:lvl5pPr marL="2057400" indent="-228600">
              <a:defRPr kumimoji="1">
                <a:solidFill>
                  <a:schemeClr val="tx1"/>
                </a:solidFill>
                <a:latin typeface="Malgun Gothic" panose="020B0503020000020004" pitchFamily="34" charset="-127"/>
                <a:ea typeface="굴림" panose="020B0600000101010101" pitchFamily="34" charset="-127"/>
              </a:defRPr>
            </a:lvl5pPr>
            <a:lvl6pPr marL="25146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6pPr>
            <a:lvl7pPr marL="29718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7pPr>
            <a:lvl8pPr marL="34290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8pPr>
            <a:lvl9pPr marL="38862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9pPr>
          </a:lstStyle>
          <a:p>
            <a:r>
              <a:rPr lang="en-US" altLang="en-US"/>
              <a:t>The use for cancer gradually grew clinically</a:t>
            </a:r>
          </a:p>
        </p:txBody>
      </p:sp>
      <p:sp>
        <p:nvSpPr>
          <p:cNvPr id="27676" name="TextBox 18">
            <a:extLst>
              <a:ext uri="{FF2B5EF4-FFF2-40B4-BE49-F238E27FC236}">
                <a16:creationId xmlns:a16="http://schemas.microsoft.com/office/drawing/2014/main" id="{5FF42687-9465-2F59-E154-2C9455AD2952}"/>
              </a:ext>
            </a:extLst>
          </p:cNvPr>
          <p:cNvSpPr txBox="1">
            <a:spLocks noChangeArrowheads="1"/>
          </p:cNvSpPr>
          <p:nvPr/>
        </p:nvSpPr>
        <p:spPr bwMode="auto">
          <a:xfrm>
            <a:off x="8475663" y="4406900"/>
            <a:ext cx="35464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Malgun Gothic" panose="020B0503020000020004" pitchFamily="34" charset="-127"/>
                <a:ea typeface="굴림" panose="020B0600000101010101" pitchFamily="34" charset="-127"/>
              </a:defRPr>
            </a:lvl1pPr>
            <a:lvl2pPr marL="742950" indent="-285750">
              <a:defRPr kumimoji="1">
                <a:solidFill>
                  <a:schemeClr val="tx1"/>
                </a:solidFill>
                <a:latin typeface="Malgun Gothic" panose="020B0503020000020004" pitchFamily="34" charset="-127"/>
                <a:ea typeface="굴림" panose="020B0600000101010101" pitchFamily="34" charset="-127"/>
              </a:defRPr>
            </a:lvl2pPr>
            <a:lvl3pPr marL="1143000" indent="-228600">
              <a:defRPr kumimoji="1">
                <a:solidFill>
                  <a:schemeClr val="tx1"/>
                </a:solidFill>
                <a:latin typeface="Malgun Gothic" panose="020B0503020000020004" pitchFamily="34" charset="-127"/>
                <a:ea typeface="굴림" panose="020B0600000101010101" pitchFamily="34" charset="-127"/>
              </a:defRPr>
            </a:lvl3pPr>
            <a:lvl4pPr marL="1600200" indent="-228600">
              <a:defRPr kumimoji="1">
                <a:solidFill>
                  <a:schemeClr val="tx1"/>
                </a:solidFill>
                <a:latin typeface="Malgun Gothic" panose="020B0503020000020004" pitchFamily="34" charset="-127"/>
                <a:ea typeface="굴림" panose="020B0600000101010101" pitchFamily="34" charset="-127"/>
              </a:defRPr>
            </a:lvl4pPr>
            <a:lvl5pPr marL="2057400" indent="-228600">
              <a:defRPr kumimoji="1">
                <a:solidFill>
                  <a:schemeClr val="tx1"/>
                </a:solidFill>
                <a:latin typeface="Malgun Gothic" panose="020B0503020000020004" pitchFamily="34" charset="-127"/>
                <a:ea typeface="굴림" panose="020B0600000101010101" pitchFamily="34" charset="-127"/>
              </a:defRPr>
            </a:lvl5pPr>
            <a:lvl6pPr marL="25146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6pPr>
            <a:lvl7pPr marL="29718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7pPr>
            <a:lvl8pPr marL="34290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8pPr>
            <a:lvl9pPr marL="3886200" indent="-228600" eaLnBrk="0" fontAlgn="base" hangingPunct="0">
              <a:spcBef>
                <a:spcPct val="0"/>
              </a:spcBef>
              <a:spcAft>
                <a:spcPct val="0"/>
              </a:spcAft>
              <a:defRPr kumimoji="1">
                <a:solidFill>
                  <a:schemeClr val="tx1"/>
                </a:solidFill>
                <a:latin typeface="Malgun Gothic" panose="020B0503020000020004" pitchFamily="34" charset="-127"/>
                <a:ea typeface="굴림" panose="020B0600000101010101" pitchFamily="34" charset="-127"/>
              </a:defRPr>
            </a:lvl9pPr>
          </a:lstStyle>
          <a:p>
            <a:r>
              <a:rPr lang="en-US" altLang="en-US"/>
              <a:t>Most of the 8 million PET scans done each year are for cancer diagnosis or treatment assessment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2"/>
          <p:cNvSpPr>
            <a:spLocks noGrp="1" noChangeArrowheads="1"/>
          </p:cNvSpPr>
          <p:nvPr>
            <p:ph type="title"/>
          </p:nvPr>
        </p:nvSpPr>
        <p:spPr>
          <a:xfrm>
            <a:off x="1847528" y="188640"/>
            <a:ext cx="8743950" cy="1143000"/>
          </a:xfrm>
        </p:spPr>
        <p:txBody>
          <a:bodyPr vert="horz" wrap="square" lIns="91440" tIns="45720" rIns="91440" bIns="45720" rtlCol="0" anchor="ctr">
            <a:normAutofit/>
          </a:bodyPr>
          <a:lstStyle/>
          <a:p>
            <a:r>
              <a:rPr lang="en-US" altLang="en-US" sz="3600" b="1">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are accelerator radiopharmaceuticals produced? </a:t>
            </a:r>
          </a:p>
        </p:txBody>
      </p:sp>
      <p:pic>
        <p:nvPicPr>
          <p:cNvPr id="5" name="Picture 45" descr="Pinchar para ampliar fot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264" y="1634108"/>
            <a:ext cx="1764196" cy="2645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0" descr="Alliance_248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7335" y="4701629"/>
            <a:ext cx="2646761" cy="2082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ight Arrow 7"/>
          <p:cNvSpPr/>
          <p:nvPr/>
        </p:nvSpPr>
        <p:spPr>
          <a:xfrm>
            <a:off x="4511824" y="3501009"/>
            <a:ext cx="576064"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descr="Cyclo_vac-mag sy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18715" y="1953196"/>
            <a:ext cx="2619375"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descr="Radiochem Room_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5" r="10177"/>
          <a:stretch/>
        </p:blipFill>
        <p:spPr bwMode="auto">
          <a:xfrm>
            <a:off x="4351015" y="1634108"/>
            <a:ext cx="347472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Radiochem &amp; Cyclotron 0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1219" y="4279538"/>
            <a:ext cx="2754313" cy="1987550"/>
          </a:xfrm>
          <a:prstGeom prst="rect">
            <a:avLst/>
          </a:prstGeom>
          <a:noFill/>
          <a:ln w="38100">
            <a:solidFill>
              <a:schemeClr val="accent3">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5096951" y="2223046"/>
            <a:ext cx="1152128" cy="1008112"/>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flipH="1">
            <a:off x="4711219" y="3231158"/>
            <a:ext cx="385733" cy="104838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249079" y="3231158"/>
            <a:ext cx="1216452" cy="104838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20" name="Right Arrow 19"/>
          <p:cNvSpPr/>
          <p:nvPr/>
        </p:nvSpPr>
        <p:spPr>
          <a:xfrm>
            <a:off x="3814053" y="2713264"/>
            <a:ext cx="648072" cy="34548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Right Arrow 20"/>
          <p:cNvSpPr/>
          <p:nvPr/>
        </p:nvSpPr>
        <p:spPr>
          <a:xfrm>
            <a:off x="7824192" y="2784083"/>
            <a:ext cx="648072" cy="34548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2" name="Right Arrow 21"/>
          <p:cNvSpPr/>
          <p:nvPr/>
        </p:nvSpPr>
        <p:spPr>
          <a:xfrm rot="5400000">
            <a:off x="9150784" y="4351742"/>
            <a:ext cx="545344" cy="34548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3" name="Text Box 47"/>
          <p:cNvSpPr txBox="1">
            <a:spLocks noChangeArrowheads="1"/>
          </p:cNvSpPr>
          <p:nvPr/>
        </p:nvSpPr>
        <p:spPr bwMode="auto">
          <a:xfrm>
            <a:off x="8148229" y="5012650"/>
            <a:ext cx="928459" cy="369332"/>
          </a:xfrm>
          <a:prstGeom prst="rect">
            <a:avLst/>
          </a:prstGeom>
          <a:solidFill>
            <a:schemeClr val="bg2"/>
          </a:solidFill>
          <a:ln w="381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0000"/>
                </a:solidFill>
                <a:latin typeface="Arial" panose="020B0604020202020204" pitchFamily="34" charset="0"/>
                <a:ea typeface="MS PGothic" panose="020B0600070205080204" pitchFamily="34" charset="-128"/>
              </a:rPr>
              <a:t>QA/QC</a:t>
            </a:r>
          </a:p>
        </p:txBody>
      </p:sp>
    </p:spTree>
    <p:extLst>
      <p:ext uri="{BB962C8B-B14F-4D97-AF65-F5344CB8AC3E}">
        <p14:creationId xmlns:p14="http://schemas.microsoft.com/office/powerpoint/2010/main" val="973039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0000"/>
          <a:stretch/>
        </p:blipFill>
        <p:spPr bwMode="auto">
          <a:xfrm>
            <a:off x="2155826" y="3428206"/>
            <a:ext cx="7878763" cy="2282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ular Callout 4"/>
          <p:cNvSpPr/>
          <p:nvPr/>
        </p:nvSpPr>
        <p:spPr bwMode="auto">
          <a:xfrm>
            <a:off x="6935584" y="2209800"/>
            <a:ext cx="2997085" cy="1675606"/>
          </a:xfrm>
          <a:prstGeom prst="wedgeRoundRectCallout">
            <a:avLst>
              <a:gd name="adj1" fmla="val -19275"/>
              <a:gd name="adj2" fmla="val 66469"/>
              <a:gd name="adj3" fmla="val 16667"/>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3600" b="1" dirty="0">
                <a:latin typeface="Arial" charset="0"/>
                <a:ea typeface="ＭＳ Ｐゴシック" pitchFamily="48" charset="-128"/>
              </a:rPr>
              <a:t>Worldwide  in the 10’s</a:t>
            </a:r>
          </a:p>
        </p:txBody>
      </p:sp>
      <p:sp>
        <p:nvSpPr>
          <p:cNvPr id="8" name="Rounded Rectangular Callout 7"/>
          <p:cNvSpPr/>
          <p:nvPr/>
        </p:nvSpPr>
        <p:spPr bwMode="auto">
          <a:xfrm>
            <a:off x="3962400" y="2229788"/>
            <a:ext cx="2743200" cy="1675606"/>
          </a:xfrm>
          <a:prstGeom prst="wedgeRoundRectCallout">
            <a:avLst>
              <a:gd name="adj1" fmla="val -19318"/>
              <a:gd name="adj2" fmla="val 68453"/>
              <a:gd name="adj3" fmla="val 16667"/>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4000" b="1" dirty="0">
                <a:latin typeface="Arial" charset="0"/>
                <a:ea typeface="ＭＳ Ｐゴシック" pitchFamily="48" charset="-128"/>
              </a:rPr>
              <a:t>130</a:t>
            </a:r>
          </a:p>
          <a:p>
            <a:pPr eaLnBrk="0" fontAlgn="base" hangingPunct="0">
              <a:spcBef>
                <a:spcPct val="0"/>
              </a:spcBef>
              <a:spcAft>
                <a:spcPct val="0"/>
              </a:spcAft>
            </a:pPr>
            <a:r>
              <a:rPr lang="en-US" sz="2400" b="1" dirty="0">
                <a:latin typeface="Arial" charset="0"/>
                <a:ea typeface="ＭＳ Ｐゴシック" pitchFamily="48" charset="-128"/>
              </a:rPr>
              <a:t>70 MeV or below</a:t>
            </a:r>
          </a:p>
          <a:p>
            <a:pPr eaLnBrk="0" fontAlgn="base" hangingPunct="0">
              <a:spcBef>
                <a:spcPct val="0"/>
              </a:spcBef>
              <a:spcAft>
                <a:spcPct val="0"/>
              </a:spcAft>
            </a:pPr>
            <a:endParaRPr lang="en-US" sz="2000" dirty="0">
              <a:latin typeface="Arial" charset="0"/>
              <a:ea typeface="ＭＳ Ｐゴシック" pitchFamily="48" charset="-128"/>
            </a:endParaRPr>
          </a:p>
          <a:p>
            <a:pPr eaLnBrk="0" fontAlgn="base" hangingPunct="0">
              <a:spcBef>
                <a:spcPct val="0"/>
              </a:spcBef>
              <a:spcAft>
                <a:spcPct val="0"/>
              </a:spcAft>
            </a:pPr>
            <a:endParaRPr lang="en-US" sz="2000" dirty="0">
              <a:latin typeface="Arial" charset="0"/>
              <a:ea typeface="ＭＳ Ｐゴシック" pitchFamily="48" charset="-128"/>
            </a:endParaRPr>
          </a:p>
        </p:txBody>
      </p:sp>
      <p:sp>
        <p:nvSpPr>
          <p:cNvPr id="6" name="Rounded Rectangular Callout 5"/>
          <p:cNvSpPr/>
          <p:nvPr/>
        </p:nvSpPr>
        <p:spPr bwMode="auto">
          <a:xfrm>
            <a:off x="2057401" y="1828800"/>
            <a:ext cx="1828800" cy="2056606"/>
          </a:xfrm>
          <a:prstGeom prst="wedgeRoundRectCallout">
            <a:avLst>
              <a:gd name="adj1" fmla="val 8063"/>
              <a:gd name="adj2" fmla="val 66459"/>
              <a:gd name="adj3" fmla="val 16667"/>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4000" b="1" dirty="0">
                <a:latin typeface="Arial" charset="0"/>
                <a:ea typeface="ＭＳ Ｐゴシック" pitchFamily="48" charset="-128"/>
              </a:rPr>
              <a:t>1400</a:t>
            </a:r>
          </a:p>
          <a:p>
            <a:pPr eaLnBrk="0" fontAlgn="base" hangingPunct="0">
              <a:spcBef>
                <a:spcPct val="0"/>
              </a:spcBef>
              <a:spcAft>
                <a:spcPct val="0"/>
              </a:spcAft>
            </a:pPr>
            <a:r>
              <a:rPr lang="en-US" sz="2400" b="1" dirty="0">
                <a:latin typeface="Arial" charset="0"/>
                <a:ea typeface="ＭＳ Ｐゴシック" pitchFamily="48" charset="-128"/>
              </a:rPr>
              <a:t>30 MeV or Below</a:t>
            </a:r>
          </a:p>
          <a:p>
            <a:pPr eaLnBrk="0" fontAlgn="base" hangingPunct="0">
              <a:spcBef>
                <a:spcPct val="0"/>
              </a:spcBef>
              <a:spcAft>
                <a:spcPct val="0"/>
              </a:spcAft>
            </a:pPr>
            <a:endParaRPr lang="en-US" sz="4000" b="1" dirty="0">
              <a:latin typeface="Arial" charset="0"/>
              <a:ea typeface="ＭＳ Ｐゴシック" pitchFamily="48" charset="-128"/>
            </a:endParaRPr>
          </a:p>
          <a:p>
            <a:pPr eaLnBrk="0" fontAlgn="base" hangingPunct="0">
              <a:spcBef>
                <a:spcPct val="0"/>
              </a:spcBef>
              <a:spcAft>
                <a:spcPct val="0"/>
              </a:spcAft>
            </a:pPr>
            <a:endParaRPr lang="en-US" sz="4000" b="1" dirty="0">
              <a:latin typeface="Arial" charset="0"/>
              <a:ea typeface="ＭＳ Ｐゴシック" pitchFamily="48" charset="-128"/>
            </a:endParaRPr>
          </a:p>
        </p:txBody>
      </p:sp>
      <p:sp>
        <p:nvSpPr>
          <p:cNvPr id="7" name="Title 1">
            <a:extLst>
              <a:ext uri="{FF2B5EF4-FFF2-40B4-BE49-F238E27FC236}">
                <a16:creationId xmlns:a16="http://schemas.microsoft.com/office/drawing/2014/main" id="{AD58B83D-B9CF-7041-B03F-F1206606E237}"/>
              </a:ext>
            </a:extLst>
          </p:cNvPr>
          <p:cNvSpPr txBox="1">
            <a:spLocks/>
          </p:cNvSpPr>
          <p:nvPr/>
        </p:nvSpPr>
        <p:spPr>
          <a:xfrm>
            <a:off x="787869" y="289469"/>
            <a:ext cx="9890272" cy="1311128"/>
          </a:xfrm>
          <a:prstGeom prst="rect">
            <a:avLst/>
          </a:prstGeom>
        </p:spPr>
        <p:txBody>
          <a:bodyPr vert="horz" lIns="91440" tIns="45720" rIns="91440" bIns="45720" rtlCol="0" anchor="ctr">
            <a:noAutofit/>
          </a:bodyPr>
          <a:lstStyle>
            <a:lvl1pPr>
              <a:lnSpc>
                <a:spcPct val="90000"/>
              </a:lnSpc>
              <a:spcBef>
                <a:spcPct val="0"/>
              </a:spcBef>
              <a:buNone/>
              <a:defRPr sz="4400" b="1">
                <a:ea typeface="+mj-ea"/>
                <a:cs typeface="+mj-cs"/>
              </a:defRPr>
            </a:lvl1pPr>
          </a:lstStyle>
          <a:p>
            <a:r>
              <a:rPr lang="en-US" dirty="0"/>
              <a:t>Breakdown of Cyclotrons Worldwide and Energy</a:t>
            </a:r>
            <a:endParaRPr lang="en-US" altLang="en-US" dirty="0"/>
          </a:p>
        </p:txBody>
      </p:sp>
    </p:spTree>
    <p:extLst>
      <p:ext uri="{BB962C8B-B14F-4D97-AF65-F5344CB8AC3E}">
        <p14:creationId xmlns:p14="http://schemas.microsoft.com/office/powerpoint/2010/main" val="1974887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7" name="Group 2056"/>
          <p:cNvGrpSpPr/>
          <p:nvPr/>
        </p:nvGrpSpPr>
        <p:grpSpPr>
          <a:xfrm>
            <a:off x="1580741" y="703343"/>
            <a:ext cx="4208020" cy="5092992"/>
            <a:chOff x="-282987" y="771466"/>
            <a:chExt cx="4769353" cy="5476933"/>
          </a:xfrm>
        </p:grpSpPr>
        <p:pic>
          <p:nvPicPr>
            <p:cNvPr id="2052"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097" r="30079"/>
            <a:stretch/>
          </p:blipFill>
          <p:spPr bwMode="auto">
            <a:xfrm>
              <a:off x="77585" y="771466"/>
              <a:ext cx="3861880" cy="5476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ight Arrow 16"/>
            <p:cNvSpPr/>
            <p:nvPr/>
          </p:nvSpPr>
          <p:spPr bwMode="auto">
            <a:xfrm>
              <a:off x="-156604" y="3318398"/>
              <a:ext cx="1805566" cy="1435593"/>
            </a:xfrm>
            <a:prstGeom prst="rightArrow">
              <a:avLst/>
            </a:prstGeom>
            <a:solidFill>
              <a:schemeClr val="bg1"/>
            </a:solidFill>
            <a:ln w="9525" cap="flat" cmpd="sng" algn="ctr">
              <a:solidFill>
                <a:schemeClr val="tx1"/>
              </a:solidFill>
              <a:prstDash val="solid"/>
              <a:round/>
              <a:headEnd type="none" w="med" len="med"/>
              <a:tailEnd type="none" w="med" len="med"/>
            </a:ln>
            <a:effectLst/>
            <a:scene3d>
              <a:camera prst="isometricRightUp"/>
              <a:lightRig rig="threePt" dir="t"/>
            </a:scene3d>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latin typeface="Arial" charset="0"/>
                <a:ea typeface="ＭＳ Ｐゴシック" pitchFamily="48" charset="-128"/>
              </a:endParaRPr>
            </a:p>
          </p:txBody>
        </p:sp>
        <p:sp>
          <p:nvSpPr>
            <p:cNvPr id="18" name="TextBox 17"/>
            <p:cNvSpPr txBox="1"/>
            <p:nvPr/>
          </p:nvSpPr>
          <p:spPr>
            <a:xfrm>
              <a:off x="-282987" y="3703060"/>
              <a:ext cx="2362201" cy="430273"/>
            </a:xfrm>
            <a:prstGeom prst="rect">
              <a:avLst/>
            </a:prstGeom>
            <a:noFill/>
            <a:scene3d>
              <a:camera prst="isometricRightUp"/>
              <a:lightRig rig="threePt" dir="t"/>
            </a:scene3d>
          </p:spPr>
          <p:txBody>
            <a:bodyPr wrap="square" rtlCol="0">
              <a:spAutoFit/>
            </a:bodyPr>
            <a:lstStyle/>
            <a:p>
              <a:r>
                <a:rPr lang="en-US" sz="2000" dirty="0">
                  <a:solidFill>
                    <a:srgbClr val="0070C0"/>
                  </a:solidFill>
                </a:rPr>
                <a:t>Proton beam</a:t>
              </a:r>
            </a:p>
          </p:txBody>
        </p:sp>
        <p:sp>
          <p:nvSpPr>
            <p:cNvPr id="19" name="Up Arrow 18"/>
            <p:cNvSpPr/>
            <p:nvPr/>
          </p:nvSpPr>
          <p:spPr bwMode="auto">
            <a:xfrm>
              <a:off x="1801783" y="4914900"/>
              <a:ext cx="358834" cy="571500"/>
            </a:xfrm>
            <a:prstGeom prst="upArrow">
              <a:avLst/>
            </a:prstGeom>
            <a:solidFill>
              <a:srgbClr val="0070C0"/>
            </a:solidFill>
            <a:ln w="9525" cap="flat" cmpd="sng" algn="ctr">
              <a:solidFill>
                <a:schemeClr val="tx1"/>
              </a:solidFill>
              <a:prstDash val="solid"/>
              <a:round/>
              <a:headEnd type="none" w="med" len="med"/>
              <a:tailEnd type="none" w="med" len="med"/>
            </a:ln>
            <a:effectLst/>
            <a:scene3d>
              <a:camera prst="isometricRightUp"/>
              <a:lightRig rig="threePt" dir="t"/>
            </a:scene3d>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0070C0"/>
                </a:solidFill>
                <a:latin typeface="Arial" charset="0"/>
                <a:ea typeface="ＭＳ Ｐゴシック" pitchFamily="48" charset="-128"/>
              </a:endParaRPr>
            </a:p>
          </p:txBody>
        </p:sp>
        <p:sp>
          <p:nvSpPr>
            <p:cNvPr id="44" name="TextBox 43"/>
            <p:cNvSpPr txBox="1"/>
            <p:nvPr/>
          </p:nvSpPr>
          <p:spPr>
            <a:xfrm>
              <a:off x="1143000" y="5362545"/>
              <a:ext cx="2362200" cy="430273"/>
            </a:xfrm>
            <a:prstGeom prst="rect">
              <a:avLst/>
            </a:prstGeom>
            <a:noFill/>
            <a:scene3d>
              <a:camera prst="isometricRightUp"/>
              <a:lightRig rig="threePt" dir="t"/>
            </a:scene3d>
          </p:spPr>
          <p:txBody>
            <a:bodyPr wrap="square" rtlCol="0">
              <a:spAutoFit/>
            </a:bodyPr>
            <a:lstStyle/>
            <a:p>
              <a:r>
                <a:rPr lang="en-US" sz="2000" dirty="0">
                  <a:solidFill>
                    <a:srgbClr val="0070C0"/>
                  </a:solidFill>
                </a:rPr>
                <a:t>Cooling water</a:t>
              </a:r>
            </a:p>
          </p:txBody>
        </p:sp>
        <p:sp>
          <p:nvSpPr>
            <p:cNvPr id="52" name="Title 1"/>
            <p:cNvSpPr txBox="1">
              <a:spLocks/>
            </p:cNvSpPr>
            <p:nvPr/>
          </p:nvSpPr>
          <p:spPr bwMode="auto">
            <a:xfrm>
              <a:off x="2691808" y="4962006"/>
              <a:ext cx="1794558" cy="40039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eaLnBrk="0" fontAlgn="base" hangingPunct="0">
                <a:lnSpc>
                  <a:spcPct val="80000"/>
                </a:lnSpc>
                <a:spcBef>
                  <a:spcPct val="0"/>
                </a:spcBef>
                <a:spcAft>
                  <a:spcPct val="0"/>
                </a:spcAft>
                <a:defRPr/>
              </a:pPr>
              <a:r>
                <a:rPr lang="en-US" sz="1600" b="1" kern="0" dirty="0">
                  <a:solidFill>
                    <a:srgbClr val="042B7F"/>
                  </a:solidFill>
                  <a:ea typeface="+mj-ea"/>
                  <a:cs typeface="Arial" panose="020B0604020202020204" pitchFamily="34" charset="0"/>
                </a:rPr>
                <a:t>Target basket</a:t>
              </a:r>
            </a:p>
          </p:txBody>
        </p:sp>
        <p:cxnSp>
          <p:nvCxnSpPr>
            <p:cNvPr id="54" name="Straight Arrow Connector 53"/>
            <p:cNvCxnSpPr>
              <a:stCxn id="52" idx="0"/>
            </p:cNvCxnSpPr>
            <p:nvPr/>
          </p:nvCxnSpPr>
          <p:spPr bwMode="auto">
            <a:xfrm flipH="1" flipV="1">
              <a:off x="2844211" y="4257157"/>
              <a:ext cx="744877" cy="704849"/>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11" name="Straight Connector 10"/>
            <p:cNvCxnSpPr/>
            <p:nvPr/>
          </p:nvCxnSpPr>
          <p:spPr bwMode="auto">
            <a:xfrm flipV="1">
              <a:off x="1447800" y="2006600"/>
              <a:ext cx="0" cy="30480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28" name="Straight Connector 27"/>
            <p:cNvCxnSpPr/>
            <p:nvPr/>
          </p:nvCxnSpPr>
          <p:spPr bwMode="auto">
            <a:xfrm flipV="1">
              <a:off x="1905000" y="1828800"/>
              <a:ext cx="0" cy="43180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1" name="Straight Connector 30"/>
            <p:cNvCxnSpPr/>
            <p:nvPr/>
          </p:nvCxnSpPr>
          <p:spPr bwMode="auto">
            <a:xfrm flipV="1">
              <a:off x="2263835" y="1498761"/>
              <a:ext cx="0" cy="71104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4" name="Straight Connector 33"/>
            <p:cNvCxnSpPr/>
            <p:nvPr/>
          </p:nvCxnSpPr>
          <p:spPr bwMode="auto">
            <a:xfrm flipV="1">
              <a:off x="2578100" y="1219200"/>
              <a:ext cx="0" cy="955214"/>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46" name="TextBox 45"/>
            <p:cNvSpPr txBox="1"/>
            <p:nvPr/>
          </p:nvSpPr>
          <p:spPr>
            <a:xfrm rot="162818">
              <a:off x="648886" y="1786936"/>
              <a:ext cx="1020800" cy="330979"/>
            </a:xfrm>
            <a:prstGeom prst="rect">
              <a:avLst/>
            </a:prstGeom>
            <a:noFill/>
            <a:scene3d>
              <a:camera prst="isometricOffAxis1Right"/>
              <a:lightRig rig="threePt" dir="t"/>
            </a:scene3d>
          </p:spPr>
          <p:txBody>
            <a:bodyPr wrap="square" rtlCol="0">
              <a:spAutoFit/>
            </a:bodyPr>
            <a:lstStyle/>
            <a:p>
              <a:r>
                <a:rPr lang="en-US" sz="1400" dirty="0">
                  <a:solidFill>
                    <a:srgbClr val="042B7F"/>
                  </a:solidFill>
                </a:rPr>
                <a:t>110 MeV</a:t>
              </a:r>
            </a:p>
          </p:txBody>
        </p:sp>
        <p:sp>
          <p:nvSpPr>
            <p:cNvPr id="47" name="TextBox 46"/>
            <p:cNvSpPr txBox="1"/>
            <p:nvPr/>
          </p:nvSpPr>
          <p:spPr>
            <a:xfrm rot="162818">
              <a:off x="1225914" y="1536390"/>
              <a:ext cx="1020800" cy="330979"/>
            </a:xfrm>
            <a:prstGeom prst="rect">
              <a:avLst/>
            </a:prstGeom>
            <a:noFill/>
            <a:scene3d>
              <a:camera prst="isometricOffAxis1Right"/>
              <a:lightRig rig="threePt" dir="t"/>
            </a:scene3d>
          </p:spPr>
          <p:txBody>
            <a:bodyPr wrap="square" rtlCol="0">
              <a:spAutoFit/>
            </a:bodyPr>
            <a:lstStyle/>
            <a:p>
              <a:r>
                <a:rPr lang="en-US" sz="1400" dirty="0">
                  <a:solidFill>
                    <a:srgbClr val="042B7F"/>
                  </a:solidFill>
                </a:rPr>
                <a:t>93 MeV</a:t>
              </a:r>
            </a:p>
          </p:txBody>
        </p:sp>
        <p:sp>
          <p:nvSpPr>
            <p:cNvPr id="48" name="TextBox 47"/>
            <p:cNvSpPr txBox="1"/>
            <p:nvPr/>
          </p:nvSpPr>
          <p:spPr>
            <a:xfrm rot="162818">
              <a:off x="1943841" y="886993"/>
              <a:ext cx="1811480" cy="330979"/>
            </a:xfrm>
            <a:prstGeom prst="rect">
              <a:avLst/>
            </a:prstGeom>
            <a:noFill/>
            <a:scene3d>
              <a:camera prst="isometricOffAxis1Right"/>
              <a:lightRig rig="threePt" dir="t"/>
            </a:scene3d>
          </p:spPr>
          <p:txBody>
            <a:bodyPr wrap="square" rtlCol="0">
              <a:spAutoFit/>
            </a:bodyPr>
            <a:lstStyle/>
            <a:p>
              <a:r>
                <a:rPr lang="en-US" sz="1400" dirty="0">
                  <a:solidFill>
                    <a:srgbClr val="042B7F"/>
                  </a:solidFill>
                </a:rPr>
                <a:t>30 MeV (C-slot)</a:t>
              </a:r>
            </a:p>
          </p:txBody>
        </p:sp>
        <p:sp>
          <p:nvSpPr>
            <p:cNvPr id="49" name="TextBox 48"/>
            <p:cNvSpPr txBox="1"/>
            <p:nvPr/>
          </p:nvSpPr>
          <p:spPr>
            <a:xfrm rot="162818">
              <a:off x="1639486" y="1231590"/>
              <a:ext cx="1020800" cy="330979"/>
            </a:xfrm>
            <a:prstGeom prst="rect">
              <a:avLst/>
            </a:prstGeom>
            <a:noFill/>
            <a:scene3d>
              <a:camera prst="isometricOffAxis1Right"/>
              <a:lightRig rig="threePt" dir="t"/>
            </a:scene3d>
          </p:spPr>
          <p:txBody>
            <a:bodyPr wrap="square" rtlCol="0">
              <a:spAutoFit/>
            </a:bodyPr>
            <a:lstStyle/>
            <a:p>
              <a:r>
                <a:rPr lang="en-US" sz="1400" dirty="0">
                  <a:solidFill>
                    <a:srgbClr val="042B7F"/>
                  </a:solidFill>
                </a:rPr>
                <a:t>68 MeV</a:t>
              </a:r>
            </a:p>
          </p:txBody>
        </p:sp>
        <p:cxnSp>
          <p:nvCxnSpPr>
            <p:cNvPr id="60" name="Straight Arrow Connector 59"/>
            <p:cNvCxnSpPr/>
            <p:nvPr/>
          </p:nvCxnSpPr>
          <p:spPr bwMode="auto">
            <a:xfrm>
              <a:off x="1034228" y="2057400"/>
              <a:ext cx="413572" cy="0"/>
            </a:xfrm>
            <a:prstGeom prst="straightConnector1">
              <a:avLst/>
            </a:prstGeom>
            <a:solidFill>
              <a:schemeClr val="accent1"/>
            </a:solidFill>
            <a:ln w="9525" cap="flat" cmpd="sng" algn="ctr">
              <a:solidFill>
                <a:srgbClr val="000000"/>
              </a:solidFill>
              <a:prstDash val="solid"/>
              <a:round/>
              <a:headEnd type="none" w="med" len="med"/>
              <a:tailEnd type="triangle"/>
            </a:ln>
            <a:effectLst/>
            <a:scene3d>
              <a:camera prst="isometricOffAxis1Right"/>
              <a:lightRig rig="threePt" dir="t"/>
            </a:scene3d>
          </p:spPr>
        </p:cxnSp>
        <p:cxnSp>
          <p:nvCxnSpPr>
            <p:cNvPr id="66" name="Straight Arrow Connector 65"/>
            <p:cNvCxnSpPr/>
            <p:nvPr/>
          </p:nvCxnSpPr>
          <p:spPr bwMode="auto">
            <a:xfrm>
              <a:off x="1872428" y="1518926"/>
              <a:ext cx="413572" cy="0"/>
            </a:xfrm>
            <a:prstGeom prst="straightConnector1">
              <a:avLst/>
            </a:prstGeom>
            <a:solidFill>
              <a:schemeClr val="accent1"/>
            </a:solidFill>
            <a:ln w="9525" cap="flat" cmpd="sng" algn="ctr">
              <a:solidFill>
                <a:srgbClr val="000000"/>
              </a:solidFill>
              <a:prstDash val="solid"/>
              <a:round/>
              <a:headEnd type="none" w="med" len="med"/>
              <a:tailEnd type="triangle"/>
            </a:ln>
            <a:effectLst/>
            <a:scene3d>
              <a:camera prst="isometricOffAxis1Right"/>
              <a:lightRig rig="threePt" dir="t"/>
            </a:scene3d>
          </p:spPr>
        </p:cxnSp>
        <p:cxnSp>
          <p:nvCxnSpPr>
            <p:cNvPr id="67" name="Straight Arrow Connector 66"/>
            <p:cNvCxnSpPr/>
            <p:nvPr/>
          </p:nvCxnSpPr>
          <p:spPr bwMode="auto">
            <a:xfrm>
              <a:off x="1491428" y="1828800"/>
              <a:ext cx="413572" cy="0"/>
            </a:xfrm>
            <a:prstGeom prst="straightConnector1">
              <a:avLst/>
            </a:prstGeom>
            <a:solidFill>
              <a:schemeClr val="accent1"/>
            </a:solidFill>
            <a:ln w="9525" cap="flat" cmpd="sng" algn="ctr">
              <a:solidFill>
                <a:srgbClr val="000000"/>
              </a:solidFill>
              <a:prstDash val="solid"/>
              <a:round/>
              <a:headEnd type="none" w="med" len="med"/>
              <a:tailEnd type="triangle"/>
            </a:ln>
            <a:effectLst/>
            <a:scene3d>
              <a:camera prst="isometricOffAxis1Right"/>
              <a:lightRig rig="threePt" dir="t"/>
            </a:scene3d>
          </p:spPr>
        </p:cxnSp>
        <p:cxnSp>
          <p:nvCxnSpPr>
            <p:cNvPr id="68" name="Straight Arrow Connector 67"/>
            <p:cNvCxnSpPr/>
            <p:nvPr/>
          </p:nvCxnSpPr>
          <p:spPr bwMode="auto">
            <a:xfrm>
              <a:off x="2164528" y="1219200"/>
              <a:ext cx="413572" cy="0"/>
            </a:xfrm>
            <a:prstGeom prst="straightConnector1">
              <a:avLst/>
            </a:prstGeom>
            <a:solidFill>
              <a:schemeClr val="accent1"/>
            </a:solidFill>
            <a:ln w="9525" cap="flat" cmpd="sng" algn="ctr">
              <a:solidFill>
                <a:srgbClr val="000000"/>
              </a:solidFill>
              <a:prstDash val="solid"/>
              <a:round/>
              <a:headEnd type="none" w="med" len="med"/>
              <a:tailEnd type="triangle"/>
            </a:ln>
            <a:effectLst/>
            <a:scene3d>
              <a:camera prst="isometricOffAxis1Right"/>
              <a:lightRig rig="threePt" dir="t"/>
            </a:scene3d>
          </p:spPr>
        </p:cxnSp>
        <p:sp>
          <p:nvSpPr>
            <p:cNvPr id="2056" name="TextBox 2055"/>
            <p:cNvSpPr txBox="1"/>
            <p:nvPr/>
          </p:nvSpPr>
          <p:spPr>
            <a:xfrm rot="4861863">
              <a:off x="2281432" y="3008542"/>
              <a:ext cx="914400" cy="383716"/>
            </a:xfrm>
            <a:prstGeom prst="rect">
              <a:avLst/>
            </a:prstGeom>
            <a:noFill/>
            <a:scene3d>
              <a:camera prst="isometricOffAxis2Left"/>
              <a:lightRig rig="threePt" dir="t"/>
            </a:scene3d>
          </p:spPr>
          <p:txBody>
            <a:bodyPr wrap="square" rtlCol="0">
              <a:spAutoFit/>
            </a:bodyPr>
            <a:lstStyle/>
            <a:p>
              <a:r>
                <a:rPr lang="en-US" sz="1600" dirty="0" err="1"/>
                <a:t>RbCl</a:t>
              </a:r>
              <a:r>
                <a:rPr lang="en-US" sz="1600" dirty="0"/>
                <a:t> 1</a:t>
              </a:r>
            </a:p>
          </p:txBody>
        </p:sp>
        <p:sp>
          <p:nvSpPr>
            <p:cNvPr id="76" name="TextBox 75"/>
            <p:cNvSpPr txBox="1"/>
            <p:nvPr/>
          </p:nvSpPr>
          <p:spPr>
            <a:xfrm rot="4861863">
              <a:off x="2599966" y="2976644"/>
              <a:ext cx="914400" cy="383716"/>
            </a:xfrm>
            <a:prstGeom prst="rect">
              <a:avLst/>
            </a:prstGeom>
            <a:noFill/>
            <a:scene3d>
              <a:camera prst="isometricOffAxis2Left"/>
              <a:lightRig rig="threePt" dir="t"/>
            </a:scene3d>
          </p:spPr>
          <p:txBody>
            <a:bodyPr wrap="square" rtlCol="0">
              <a:spAutoFit/>
            </a:bodyPr>
            <a:lstStyle/>
            <a:p>
              <a:r>
                <a:rPr lang="en-US" sz="1600" dirty="0" err="1"/>
                <a:t>RbCl</a:t>
              </a:r>
              <a:r>
                <a:rPr lang="en-US" sz="1600" dirty="0"/>
                <a:t> 2</a:t>
              </a:r>
            </a:p>
          </p:txBody>
        </p:sp>
      </p:grpSp>
      <p:pic>
        <p:nvPicPr>
          <p:cNvPr id="4" name="Picture 3" descr="BLIPschematic"/>
          <p:cNvPicPr>
            <a:picLocks noChangeAspect="1" noChangeArrowheads="1"/>
          </p:cNvPicPr>
          <p:nvPr/>
        </p:nvPicPr>
        <p:blipFill>
          <a:blip r:embed="rId3" cstate="print"/>
          <a:srcRect l="3175" t="2589" r="4762" b="4225"/>
          <a:stretch>
            <a:fillRect/>
          </a:stretch>
        </p:blipFill>
        <p:spPr bwMode="auto">
          <a:xfrm>
            <a:off x="6360025" y="813072"/>
            <a:ext cx="4069173" cy="5051387"/>
          </a:xfrm>
          <a:prstGeom prst="rect">
            <a:avLst/>
          </a:prstGeom>
          <a:noFill/>
          <a:ln w="9525">
            <a:noFill/>
            <a:miter lim="800000"/>
            <a:headEnd/>
            <a:tailEnd/>
          </a:ln>
        </p:spPr>
      </p:pic>
      <p:sp>
        <p:nvSpPr>
          <p:cNvPr id="8" name="Title 1"/>
          <p:cNvSpPr txBox="1">
            <a:spLocks/>
          </p:cNvSpPr>
          <p:nvPr/>
        </p:nvSpPr>
        <p:spPr bwMode="auto">
          <a:xfrm>
            <a:off x="2530536" y="152400"/>
            <a:ext cx="6765865" cy="444500"/>
          </a:xfrm>
          <a:prstGeom prst="rect">
            <a:avLst/>
          </a:prstGeom>
        </p:spPr>
        <p:txBody>
          <a:bodyPr vert="horz" lIns="91440" tIns="45720" rIns="91440" bIns="45720" rtlCol="0" anchor="t">
            <a:normAutofit fontScale="70000" lnSpcReduction="20000"/>
          </a:bodyPr>
          <a:lstStyle>
            <a:lvl1pPr>
              <a:lnSpc>
                <a:spcPct val="90000"/>
              </a:lnSpc>
              <a:spcBef>
                <a:spcPct val="0"/>
              </a:spcBef>
              <a:buNone/>
              <a:defRPr sz="3200" b="1">
                <a:solidFill>
                  <a:srgbClr val="0303BD"/>
                </a:solidFill>
                <a:effectLst>
                  <a:outerShdw blurRad="38100" dist="38100" dir="2700000" algn="tl">
                    <a:srgbClr val="000000">
                      <a:alpha val="43137"/>
                    </a:srgbClr>
                  </a:outerShdw>
                </a:effectLst>
                <a:latin typeface="+mj-lt"/>
                <a:ea typeface="+mj-ea"/>
                <a:cs typeface="+mj-cs"/>
              </a:defRPr>
            </a:lvl1pPr>
          </a:lstStyle>
          <a:p>
            <a:r>
              <a:rPr lang="en-US" u="sng" dirty="0">
                <a:solidFill>
                  <a:schemeClr val="tx1"/>
                </a:solidFill>
              </a:rPr>
              <a:t>B</a:t>
            </a:r>
            <a:r>
              <a:rPr lang="en-US" dirty="0">
                <a:solidFill>
                  <a:schemeClr val="tx1"/>
                </a:solidFill>
              </a:rPr>
              <a:t>rookhaven </a:t>
            </a:r>
            <a:r>
              <a:rPr lang="en-US" u="sng" dirty="0" err="1">
                <a:solidFill>
                  <a:schemeClr val="tx1"/>
                </a:solidFill>
              </a:rPr>
              <a:t>L</a:t>
            </a:r>
            <a:r>
              <a:rPr lang="en-US" dirty="0" err="1">
                <a:solidFill>
                  <a:schemeClr val="tx1"/>
                </a:solidFill>
              </a:rPr>
              <a:t>inac</a:t>
            </a:r>
            <a:r>
              <a:rPr lang="en-US" dirty="0">
                <a:solidFill>
                  <a:schemeClr val="tx1"/>
                </a:solidFill>
              </a:rPr>
              <a:t> </a:t>
            </a:r>
            <a:r>
              <a:rPr lang="en-US" u="sng" dirty="0">
                <a:solidFill>
                  <a:schemeClr val="tx1"/>
                </a:solidFill>
              </a:rPr>
              <a:t>I</a:t>
            </a:r>
            <a:r>
              <a:rPr lang="en-US" dirty="0">
                <a:solidFill>
                  <a:schemeClr val="tx1"/>
                </a:solidFill>
              </a:rPr>
              <a:t>sotope </a:t>
            </a:r>
            <a:r>
              <a:rPr lang="en-US" u="sng" dirty="0">
                <a:solidFill>
                  <a:schemeClr val="tx1"/>
                </a:solidFill>
              </a:rPr>
              <a:t>P</a:t>
            </a:r>
            <a:r>
              <a:rPr lang="en-US" dirty="0">
                <a:solidFill>
                  <a:schemeClr val="tx1"/>
                </a:solidFill>
              </a:rPr>
              <a:t>roducer (BLIP)</a:t>
            </a:r>
          </a:p>
        </p:txBody>
      </p:sp>
      <p:sp>
        <p:nvSpPr>
          <p:cNvPr id="9" name="Title 1"/>
          <p:cNvSpPr txBox="1">
            <a:spLocks/>
          </p:cNvSpPr>
          <p:nvPr/>
        </p:nvSpPr>
        <p:spPr bwMode="auto">
          <a:xfrm>
            <a:off x="8599437" y="717874"/>
            <a:ext cx="1900315" cy="444500"/>
          </a:xfrm>
          <a:prstGeom prst="rect">
            <a:avLst/>
          </a:prstGeom>
          <a:solidFill>
            <a:schemeClr val="bg1"/>
          </a:solidFill>
          <a:ln w="9525">
            <a:noFill/>
            <a:miter lim="800000"/>
            <a:headEnd/>
            <a:tailEnd/>
          </a:ln>
        </p:spPr>
        <p:txBody>
          <a:bodyPr vert="horz" wrap="square" lIns="91440" tIns="45720" rIns="91440" bIns="45720" numCol="1" anchor="b" anchorCtr="0" compatLnSpc="1">
            <a:prstTxWarp prst="textNoShape">
              <a:avLst/>
            </a:prstTxWarp>
          </a:bodyPr>
          <a:lstStyle/>
          <a:p>
            <a:pPr eaLnBrk="0" fontAlgn="base" hangingPunct="0">
              <a:lnSpc>
                <a:spcPct val="80000"/>
              </a:lnSpc>
              <a:spcBef>
                <a:spcPct val="0"/>
              </a:spcBef>
              <a:spcAft>
                <a:spcPct val="0"/>
              </a:spcAft>
              <a:defRPr/>
            </a:pPr>
            <a:r>
              <a:rPr lang="en-US" sz="1600" b="1" kern="0" dirty="0">
                <a:solidFill>
                  <a:srgbClr val="042B7F"/>
                </a:solidFill>
                <a:ea typeface="+mj-ea"/>
                <a:cs typeface="+mj-cs"/>
              </a:rPr>
              <a:t>BLIP schematics</a:t>
            </a:r>
          </a:p>
        </p:txBody>
      </p:sp>
      <p:sp>
        <p:nvSpPr>
          <p:cNvPr id="3" name="Slide Number Placeholder 2"/>
          <p:cNvSpPr>
            <a:spLocks noGrp="1"/>
          </p:cNvSpPr>
          <p:nvPr>
            <p:ph type="sldNum" sz="quarter" idx="12"/>
          </p:nvPr>
        </p:nvSpPr>
        <p:spPr>
          <a:xfrm>
            <a:off x="3543300" y="6337101"/>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6D9922-87B3-6043-9531-5184EA303DC1}" type="slidenum">
              <a:rPr lang="en-US" smtClean="0"/>
              <a:pPr>
                <a:defRPr/>
              </a:pPr>
              <a:t>15</a:t>
            </a:fld>
            <a:endParaRPr lang="en-US"/>
          </a:p>
        </p:txBody>
      </p:sp>
      <p:grpSp>
        <p:nvGrpSpPr>
          <p:cNvPr id="5" name="Group 4"/>
          <p:cNvGrpSpPr/>
          <p:nvPr/>
        </p:nvGrpSpPr>
        <p:grpSpPr>
          <a:xfrm>
            <a:off x="5150147" y="3430578"/>
            <a:ext cx="3078919" cy="1683647"/>
            <a:chOff x="3505201" y="4152900"/>
            <a:chExt cx="2824250" cy="1638300"/>
          </a:xfrm>
        </p:grpSpPr>
        <p:sp>
          <p:nvSpPr>
            <p:cNvPr id="33" name="Oval 32"/>
            <p:cNvSpPr/>
            <p:nvPr/>
          </p:nvSpPr>
          <p:spPr bwMode="auto">
            <a:xfrm>
              <a:off x="6138951" y="5600700"/>
              <a:ext cx="190500" cy="190500"/>
            </a:xfrm>
            <a:prstGeom prst="ellipse">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latin typeface="Arial" pitchFamily="-112" charset="0"/>
                <a:ea typeface="ＭＳ Ｐゴシック" pitchFamily="-112" charset="-128"/>
                <a:cs typeface="ＭＳ Ｐゴシック" pitchFamily="-112" charset="-128"/>
              </a:endParaRPr>
            </a:p>
          </p:txBody>
        </p:sp>
        <p:cxnSp>
          <p:nvCxnSpPr>
            <p:cNvPr id="41" name="Straight Arrow Connector 40"/>
            <p:cNvCxnSpPr>
              <a:stCxn id="33" idx="1"/>
            </p:cNvCxnSpPr>
            <p:nvPr/>
          </p:nvCxnSpPr>
          <p:spPr bwMode="auto">
            <a:xfrm flipH="1" flipV="1">
              <a:off x="3505201" y="4152900"/>
              <a:ext cx="2661648" cy="1475698"/>
            </a:xfrm>
            <a:prstGeom prst="straightConnector1">
              <a:avLst/>
            </a:prstGeom>
            <a:solidFill>
              <a:schemeClr val="accent1"/>
            </a:solidFill>
            <a:ln w="12700" cap="flat" cmpd="sng" algn="ctr">
              <a:solidFill>
                <a:srgbClr val="C00000"/>
              </a:solidFill>
              <a:prstDash val="solid"/>
              <a:round/>
              <a:headEnd type="none" w="med" len="med"/>
              <a:tailEnd type="triangle"/>
            </a:ln>
            <a:effectLst/>
          </p:spPr>
        </p:cxnSp>
      </p:grpSp>
      <p:sp>
        <p:nvSpPr>
          <p:cNvPr id="36" name="Title 1"/>
          <p:cNvSpPr txBox="1">
            <a:spLocks/>
          </p:cNvSpPr>
          <p:nvPr/>
        </p:nvSpPr>
        <p:spPr bwMode="auto">
          <a:xfrm>
            <a:off x="1582159" y="550859"/>
            <a:ext cx="1900315" cy="444500"/>
          </a:xfrm>
          <a:prstGeom prst="rect">
            <a:avLst/>
          </a:prstGeom>
          <a:solidFill>
            <a:schemeClr val="bg1"/>
          </a:solidFill>
          <a:ln w="9525">
            <a:noFill/>
            <a:miter lim="800000"/>
            <a:headEnd/>
            <a:tailEnd/>
          </a:ln>
        </p:spPr>
        <p:txBody>
          <a:bodyPr vert="horz" wrap="square" lIns="91440" tIns="45720" rIns="91440" bIns="45720" numCol="1" anchor="b" anchorCtr="0" compatLnSpc="1">
            <a:prstTxWarp prst="textNoShape">
              <a:avLst/>
            </a:prstTxWarp>
          </a:bodyPr>
          <a:lstStyle/>
          <a:p>
            <a:pPr eaLnBrk="0" fontAlgn="base" hangingPunct="0">
              <a:lnSpc>
                <a:spcPct val="80000"/>
              </a:lnSpc>
              <a:spcBef>
                <a:spcPct val="0"/>
              </a:spcBef>
              <a:spcAft>
                <a:spcPct val="0"/>
              </a:spcAft>
              <a:defRPr/>
            </a:pPr>
            <a:r>
              <a:rPr lang="en-US" sz="1600" b="1" kern="0" dirty="0">
                <a:solidFill>
                  <a:srgbClr val="042B7F"/>
                </a:solidFill>
                <a:ea typeface="+mj-ea"/>
                <a:cs typeface="+mj-cs"/>
              </a:rPr>
              <a:t>BLIP target stack</a:t>
            </a:r>
          </a:p>
        </p:txBody>
      </p:sp>
    </p:spTree>
    <p:extLst>
      <p:ext uri="{BB962C8B-B14F-4D97-AF65-F5344CB8AC3E}">
        <p14:creationId xmlns:p14="http://schemas.microsoft.com/office/powerpoint/2010/main" val="154203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88411F-7F46-464C-95DD-AFA0BAF2CB51}"/>
              </a:ext>
            </a:extLst>
          </p:cNvPr>
          <p:cNvSpPr>
            <a:spLocks noGrp="1"/>
          </p:cNvSpPr>
          <p:nvPr>
            <p:ph idx="1"/>
          </p:nvPr>
        </p:nvSpPr>
        <p:spPr>
          <a:xfrm>
            <a:off x="230576" y="1162049"/>
            <a:ext cx="5646641" cy="5323157"/>
          </a:xfrm>
        </p:spPr>
        <p:txBody>
          <a:bodyPr/>
          <a:lstStyle/>
          <a:p>
            <a:pPr marL="0" indent="0">
              <a:buNone/>
            </a:pPr>
            <a:r>
              <a:rPr lang="en-US" dirty="0" err="1"/>
              <a:t>Theragnostics</a:t>
            </a:r>
            <a:endParaRPr lang="en-US" dirty="0"/>
          </a:p>
          <a:p>
            <a:pPr lvl="1"/>
            <a:r>
              <a:rPr lang="en-US" sz="3200" i="1" dirty="0"/>
              <a:t>one radioactive drug is used to identify (diag</a:t>
            </a:r>
            <a:r>
              <a:rPr lang="en-US" sz="3200" b="1" i="1" dirty="0"/>
              <a:t>nostic</a:t>
            </a:r>
            <a:r>
              <a:rPr lang="en-US" sz="3200" i="1" dirty="0"/>
              <a:t>), and a second radioactive drug is used to treat (</a:t>
            </a:r>
            <a:r>
              <a:rPr lang="en-US" sz="3200" b="1" i="1" dirty="0"/>
              <a:t>thera</a:t>
            </a:r>
            <a:r>
              <a:rPr lang="en-US" sz="3200" i="1" dirty="0"/>
              <a:t>peutic) cancerous tumors and/or metastases. </a:t>
            </a:r>
            <a:endParaRPr lang="en-US" sz="3200" dirty="0"/>
          </a:p>
          <a:p>
            <a:pPr marL="0" indent="0">
              <a:buNone/>
            </a:pPr>
            <a:r>
              <a:rPr lang="en-US" b="1" i="1" dirty="0">
                <a:solidFill>
                  <a:srgbClr val="FF0000"/>
                </a:solidFill>
              </a:rPr>
              <a:t>Treat what we see, see what we treat.</a:t>
            </a:r>
            <a:endParaRPr lang="en-US" dirty="0"/>
          </a:p>
        </p:txBody>
      </p:sp>
      <p:sp>
        <p:nvSpPr>
          <p:cNvPr id="3" name="Title 2">
            <a:extLst>
              <a:ext uri="{FF2B5EF4-FFF2-40B4-BE49-F238E27FC236}">
                <a16:creationId xmlns:a16="http://schemas.microsoft.com/office/drawing/2014/main" id="{468EBDCD-F29E-8044-970C-9820CC7CFE4F}"/>
              </a:ext>
            </a:extLst>
          </p:cNvPr>
          <p:cNvSpPr>
            <a:spLocks noGrp="1"/>
          </p:cNvSpPr>
          <p:nvPr>
            <p:ph type="title"/>
          </p:nvPr>
        </p:nvSpPr>
        <p:spPr>
          <a:xfrm>
            <a:off x="633448" y="94083"/>
            <a:ext cx="11049000" cy="1325563"/>
          </a:xfrm>
        </p:spPr>
        <p:txBody>
          <a:bodyPr/>
          <a:lstStyle/>
          <a:p>
            <a:r>
              <a:rPr lang="en-US" dirty="0" err="1"/>
              <a:t>Theragnostics</a:t>
            </a:r>
            <a:endParaRPr lang="en-US" dirty="0"/>
          </a:p>
        </p:txBody>
      </p:sp>
      <p:pic>
        <p:nvPicPr>
          <p:cNvPr id="7" name="Picture 6" descr="Diagram, arrow&#10;&#10;Description automatically generated">
            <a:extLst>
              <a:ext uri="{FF2B5EF4-FFF2-40B4-BE49-F238E27FC236}">
                <a16:creationId xmlns:a16="http://schemas.microsoft.com/office/drawing/2014/main" id="{ED4D3C2C-87A0-9546-A24A-7AF715C16768}"/>
              </a:ext>
            </a:extLst>
          </p:cNvPr>
          <p:cNvPicPr>
            <a:picLocks noChangeAspect="1"/>
          </p:cNvPicPr>
          <p:nvPr/>
        </p:nvPicPr>
        <p:blipFill>
          <a:blip r:embed="rId2"/>
          <a:stretch>
            <a:fillRect/>
          </a:stretch>
        </p:blipFill>
        <p:spPr>
          <a:xfrm>
            <a:off x="6370320" y="1287462"/>
            <a:ext cx="5715000" cy="2413000"/>
          </a:xfrm>
          <a:prstGeom prst="rect">
            <a:avLst/>
          </a:prstGeom>
        </p:spPr>
      </p:pic>
      <p:pic>
        <p:nvPicPr>
          <p:cNvPr id="8" name="Picture 7">
            <a:extLst>
              <a:ext uri="{FF2B5EF4-FFF2-40B4-BE49-F238E27FC236}">
                <a16:creationId xmlns:a16="http://schemas.microsoft.com/office/drawing/2014/main" id="{11582A7A-E445-0B40-8B49-0ED177043F9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95894" y="1287462"/>
            <a:ext cx="775570" cy="777140"/>
          </a:xfrm>
          <a:prstGeom prst="rect">
            <a:avLst/>
          </a:prstGeom>
        </p:spPr>
      </p:pic>
      <p:sp>
        <p:nvSpPr>
          <p:cNvPr id="9" name="TextBox 8">
            <a:extLst>
              <a:ext uri="{FF2B5EF4-FFF2-40B4-BE49-F238E27FC236}">
                <a16:creationId xmlns:a16="http://schemas.microsoft.com/office/drawing/2014/main" id="{110E567A-0AA0-6C46-BD2D-84745FEA2397}"/>
              </a:ext>
            </a:extLst>
          </p:cNvPr>
          <p:cNvSpPr txBox="1"/>
          <p:nvPr/>
        </p:nvSpPr>
        <p:spPr>
          <a:xfrm>
            <a:off x="6157948" y="1754676"/>
            <a:ext cx="465192" cy="400110"/>
          </a:xfrm>
          <a:prstGeom prst="rect">
            <a:avLst/>
          </a:prstGeom>
          <a:solidFill>
            <a:schemeClr val="bg1"/>
          </a:solid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Dx</a:t>
            </a:r>
          </a:p>
        </p:txBody>
      </p:sp>
      <p:pic>
        <p:nvPicPr>
          <p:cNvPr id="10" name="Picture 9" descr="Diagram, arrow&#10;&#10;Description automatically generated">
            <a:extLst>
              <a:ext uri="{FF2B5EF4-FFF2-40B4-BE49-F238E27FC236}">
                <a16:creationId xmlns:a16="http://schemas.microsoft.com/office/drawing/2014/main" id="{71B6EBBA-DF8E-CA4C-ADDE-2F4E002D0FDB}"/>
              </a:ext>
            </a:extLst>
          </p:cNvPr>
          <p:cNvPicPr>
            <a:picLocks noChangeAspect="1"/>
          </p:cNvPicPr>
          <p:nvPr/>
        </p:nvPicPr>
        <p:blipFill>
          <a:blip r:embed="rId2"/>
          <a:stretch>
            <a:fillRect/>
          </a:stretch>
        </p:blipFill>
        <p:spPr>
          <a:xfrm>
            <a:off x="6370320" y="3825875"/>
            <a:ext cx="5715000" cy="2413000"/>
          </a:xfrm>
          <a:prstGeom prst="rect">
            <a:avLst/>
          </a:prstGeom>
        </p:spPr>
      </p:pic>
      <p:pic>
        <p:nvPicPr>
          <p:cNvPr id="11" name="Picture 10">
            <a:extLst>
              <a:ext uri="{FF2B5EF4-FFF2-40B4-BE49-F238E27FC236}">
                <a16:creationId xmlns:a16="http://schemas.microsoft.com/office/drawing/2014/main" id="{846FDCA4-7916-4540-BDAC-35A360651F2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V="1">
            <a:off x="6381565" y="3825875"/>
            <a:ext cx="804229" cy="804229"/>
          </a:xfrm>
          <a:prstGeom prst="rect">
            <a:avLst/>
          </a:prstGeom>
        </p:spPr>
      </p:pic>
      <p:sp>
        <p:nvSpPr>
          <p:cNvPr id="12" name="TextBox 11">
            <a:extLst>
              <a:ext uri="{FF2B5EF4-FFF2-40B4-BE49-F238E27FC236}">
                <a16:creationId xmlns:a16="http://schemas.microsoft.com/office/drawing/2014/main" id="{8DECEB9F-F02E-1547-BFE5-E7473699A26A}"/>
              </a:ext>
            </a:extLst>
          </p:cNvPr>
          <p:cNvSpPr txBox="1"/>
          <p:nvPr/>
        </p:nvSpPr>
        <p:spPr>
          <a:xfrm>
            <a:off x="6180262" y="4297760"/>
            <a:ext cx="420564" cy="400110"/>
          </a:xfrm>
          <a:prstGeom prst="rect">
            <a:avLst/>
          </a:prstGeom>
          <a:solidFill>
            <a:schemeClr val="bg1"/>
          </a:solid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Tx</a:t>
            </a:r>
          </a:p>
        </p:txBody>
      </p:sp>
      <p:pic>
        <p:nvPicPr>
          <p:cNvPr id="13" name="Picture 12">
            <a:extLst>
              <a:ext uri="{FF2B5EF4-FFF2-40B4-BE49-F238E27FC236}">
                <a16:creationId xmlns:a16="http://schemas.microsoft.com/office/drawing/2014/main" id="{F0A0F533-4194-1F4F-B5ED-7039A61706FA}"/>
              </a:ext>
            </a:extLst>
          </p:cNvPr>
          <p:cNvPicPr>
            <a:picLocks noChangeAspect="1"/>
          </p:cNvPicPr>
          <p:nvPr/>
        </p:nvPicPr>
        <p:blipFill>
          <a:blip r:embed="rId5"/>
          <a:stretch>
            <a:fillRect/>
          </a:stretch>
        </p:blipFill>
        <p:spPr>
          <a:xfrm>
            <a:off x="6096000" y="2462860"/>
            <a:ext cx="2067399" cy="1327365"/>
          </a:xfrm>
          <a:prstGeom prst="rect">
            <a:avLst/>
          </a:prstGeom>
        </p:spPr>
      </p:pic>
      <p:pic>
        <p:nvPicPr>
          <p:cNvPr id="14" name="Picture 13">
            <a:extLst>
              <a:ext uri="{FF2B5EF4-FFF2-40B4-BE49-F238E27FC236}">
                <a16:creationId xmlns:a16="http://schemas.microsoft.com/office/drawing/2014/main" id="{A618B0A5-94C0-5940-9138-91C375CFEB9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096000" y="5062543"/>
            <a:ext cx="2559420" cy="1266813"/>
          </a:xfrm>
          <a:prstGeom prst="rect">
            <a:avLst/>
          </a:prstGeom>
        </p:spPr>
      </p:pic>
    </p:spTree>
    <p:extLst>
      <p:ext uri="{BB962C8B-B14F-4D97-AF65-F5344CB8AC3E}">
        <p14:creationId xmlns:p14="http://schemas.microsoft.com/office/powerpoint/2010/main" val="2738750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r>
              <a:rPr lang="en-US" dirty="0"/>
              <a:t>Peptide Receptor Imaging</a:t>
            </a:r>
          </a:p>
        </p:txBody>
      </p:sp>
      <p:sp>
        <p:nvSpPr>
          <p:cNvPr id="4" name="Slide Number Placeholder 3"/>
          <p:cNvSpPr>
            <a:spLocks noGrp="1"/>
          </p:cNvSpPr>
          <p:nvPr>
            <p:ph type="sldNum" sz="quarter" idx="12"/>
          </p:nvPr>
        </p:nvSpPr>
        <p:spPr>
          <a:xfrm>
            <a:off x="3543300" y="6337101"/>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17</a:t>
            </a:fld>
            <a:endParaRPr lang="en-US"/>
          </a:p>
        </p:txBody>
      </p:sp>
      <p:pic>
        <p:nvPicPr>
          <p:cNvPr id="5" name="Content Placeholder 4"/>
          <p:cNvPicPr>
            <a:picLocks noGrp="1"/>
          </p:cNvPicPr>
          <p:nvPr>
            <p:ph idx="1"/>
          </p:nvPr>
        </p:nvPicPr>
        <p:blipFill>
          <a:blip r:embed="rId2"/>
          <a:stretch>
            <a:fillRect/>
          </a:stretch>
        </p:blipFill>
        <p:spPr>
          <a:xfrm>
            <a:off x="2519581" y="1480481"/>
            <a:ext cx="6759567" cy="4402734"/>
          </a:xfrm>
          <a:prstGeom prst="rect">
            <a:avLst/>
          </a:prstGeom>
        </p:spPr>
      </p:pic>
    </p:spTree>
    <p:extLst>
      <p:ext uri="{BB962C8B-B14F-4D97-AF65-F5344CB8AC3E}">
        <p14:creationId xmlns:p14="http://schemas.microsoft.com/office/powerpoint/2010/main" val="785164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FEA7A245-50EE-FE93-B709-02B2E175ABF9}"/>
              </a:ext>
            </a:extLst>
          </p:cNvPr>
          <p:cNvSpPr>
            <a:spLocks noGrp="1"/>
          </p:cNvSpPr>
          <p:nvPr>
            <p:ph type="title"/>
          </p:nvPr>
        </p:nvSpPr>
        <p:spPr>
          <a:xfrm>
            <a:off x="301625" y="17282"/>
            <a:ext cx="11201400" cy="2211389"/>
          </a:xfrm>
        </p:spPr>
        <p:txBody>
          <a:bodyPr vert="horz" wrap="square" lIns="91440" tIns="45720" rIns="91440" bIns="45720" rtlCol="0" anchor="ctr">
            <a:normAutofit/>
          </a:bodyPr>
          <a:lstStyle/>
          <a:p>
            <a:r>
              <a:rPr lang="en-US" altLang="en-US" sz="2800" b="1">
                <a:effectLst>
                  <a:outerShdw blurRad="38100" dist="38100" dir="2700000" algn="tl">
                    <a:srgbClr val="000000">
                      <a:alpha val="43137"/>
                    </a:srgbClr>
                  </a:outerShdw>
                </a:effectLst>
                <a:latin typeface="Arial" panose="020B0604020202020204" pitchFamily="34" charset="0"/>
                <a:cs typeface="Arial" panose="020B0604020202020204" pitchFamily="34" charset="0"/>
              </a:rPr>
              <a:t>“Remarkable response to Bi-213-DOTATOC observed in tumors resistance to previous therapy with Y-90/Lu-177-DOTATOC” </a:t>
            </a:r>
            <a:br>
              <a:rPr lang="en-US" altLang="en-US" sz="2800" b="1">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2800" b="1">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
        <p:nvSpPr>
          <p:cNvPr id="60419" name="Text Placeholder 2">
            <a:extLst>
              <a:ext uri="{FF2B5EF4-FFF2-40B4-BE49-F238E27FC236}">
                <a16:creationId xmlns:a16="http://schemas.microsoft.com/office/drawing/2014/main" id="{80ECED89-B000-2C01-3D35-EBC089956759}"/>
              </a:ext>
            </a:extLst>
          </p:cNvPr>
          <p:cNvSpPr>
            <a:spLocks noGrp="1"/>
          </p:cNvSpPr>
          <p:nvPr>
            <p:ph type="body" sz="half" idx="1"/>
          </p:nvPr>
        </p:nvSpPr>
        <p:spPr>
          <a:xfrm>
            <a:off x="3330575" y="4876801"/>
            <a:ext cx="6400800" cy="646331"/>
          </a:xfrm>
        </p:spPr>
        <p:txBody>
          <a:bodyPr>
            <a:normAutofit fontScale="62500" lnSpcReduction="20000"/>
          </a:bodyPr>
          <a:lstStyle/>
          <a:p>
            <a:r>
              <a:rPr lang="en-US" altLang="en-US" sz="1400">
                <a:cs typeface="Arial" panose="020B0604020202020204" pitchFamily="34" charset="0"/>
              </a:rPr>
              <a:t>Abbreviated decay chain:   </a:t>
            </a:r>
            <a:r>
              <a:rPr lang="en-US" altLang="en-US" sz="1400" b="1" baseline="30000">
                <a:cs typeface="Arial" panose="020B0604020202020204" pitchFamily="34" charset="0"/>
              </a:rPr>
              <a:t>225</a:t>
            </a:r>
            <a:r>
              <a:rPr lang="en-US" altLang="en-US" sz="1400" b="1">
                <a:cs typeface="Arial" panose="020B0604020202020204" pitchFamily="34" charset="0"/>
              </a:rPr>
              <a:t>Ac</a:t>
            </a:r>
            <a:r>
              <a:rPr lang="en-US" altLang="en-US" sz="1400">
                <a:cs typeface="Arial" panose="020B0604020202020204" pitchFamily="34" charset="0"/>
                <a:sym typeface="Wingdings" panose="05000000000000000000" pitchFamily="2" charset="2"/>
              </a:rPr>
              <a:t> </a:t>
            </a:r>
            <a:r>
              <a:rPr lang="en-US" altLang="en-US" sz="1400" baseline="30000">
                <a:cs typeface="Arial" panose="020B0604020202020204" pitchFamily="34" charset="0"/>
              </a:rPr>
              <a:t>221</a:t>
            </a:r>
            <a:r>
              <a:rPr lang="en-US" altLang="en-US" sz="1400">
                <a:cs typeface="Arial" panose="020B0604020202020204" pitchFamily="34" charset="0"/>
                <a:sym typeface="Wingdings" panose="05000000000000000000" pitchFamily="2" charset="2"/>
              </a:rPr>
              <a:t>Fr </a:t>
            </a:r>
            <a:r>
              <a:rPr lang="en-US" altLang="en-US" sz="1400" baseline="30000">
                <a:cs typeface="Arial" panose="020B0604020202020204" pitchFamily="34" charset="0"/>
              </a:rPr>
              <a:t>217</a:t>
            </a:r>
            <a:r>
              <a:rPr lang="en-US" altLang="en-US" sz="1400">
                <a:cs typeface="Arial" panose="020B0604020202020204" pitchFamily="34" charset="0"/>
                <a:sym typeface="Wingdings" panose="05000000000000000000" pitchFamily="2" charset="2"/>
              </a:rPr>
              <a:t>At </a:t>
            </a:r>
            <a:r>
              <a:rPr lang="en-US" altLang="en-US" sz="1400" b="1" baseline="30000">
                <a:cs typeface="Arial" panose="020B0604020202020204" pitchFamily="34" charset="0"/>
              </a:rPr>
              <a:t>213</a:t>
            </a:r>
            <a:r>
              <a:rPr lang="en-US" altLang="en-US" sz="1400" b="1">
                <a:cs typeface="Arial" panose="020B0604020202020204" pitchFamily="34" charset="0"/>
                <a:sym typeface="Wingdings" panose="05000000000000000000" pitchFamily="2" charset="2"/>
              </a:rPr>
              <a:t>Bi</a:t>
            </a:r>
            <a:endParaRPr lang="en-US" altLang="en-US" sz="1400" b="1">
              <a:cs typeface="Arial" panose="020B0604020202020204" pitchFamily="34" charset="0"/>
            </a:endParaRPr>
          </a:p>
          <a:p>
            <a:r>
              <a:rPr lang="en-US" altLang="en-US" sz="1400">
                <a:cs typeface="Arial" panose="020B0604020202020204" pitchFamily="34" charset="0"/>
              </a:rPr>
              <a:t>GEP-NET = Gastroenteropancreatic neuroendocrine tumors</a:t>
            </a:r>
          </a:p>
          <a:p>
            <a:r>
              <a:rPr lang="en-US" altLang="en-US" sz="1400">
                <a:cs typeface="Arial" panose="020B0604020202020204" pitchFamily="34" charset="0"/>
              </a:rPr>
              <a:t>Ref. Morgenstern et al.  J. Nucl Med 2012; 53 (Supplement 1): 455.</a:t>
            </a:r>
          </a:p>
        </p:txBody>
      </p:sp>
      <p:pic>
        <p:nvPicPr>
          <p:cNvPr id="60420" name="Picture 3">
            <a:extLst>
              <a:ext uri="{FF2B5EF4-FFF2-40B4-BE49-F238E27FC236}">
                <a16:creationId xmlns:a16="http://schemas.microsoft.com/office/drawing/2014/main" id="{72201B0D-9725-E9C0-CD4C-BE3FDE59A5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184401"/>
            <a:ext cx="142875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4">
            <a:extLst>
              <a:ext uri="{FF2B5EF4-FFF2-40B4-BE49-F238E27FC236}">
                <a16:creationId xmlns:a16="http://schemas.microsoft.com/office/drawing/2014/main" id="{BE1EDDD5-69A2-CAAA-C61D-328C054491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9201" y="2201864"/>
            <a:ext cx="1343025"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TextBox 6">
            <a:extLst>
              <a:ext uri="{FF2B5EF4-FFF2-40B4-BE49-F238E27FC236}">
                <a16:creationId xmlns:a16="http://schemas.microsoft.com/office/drawing/2014/main" id="{DFF8E5A5-3437-7F1A-C30E-0E9D97B569E0}"/>
              </a:ext>
            </a:extLst>
          </p:cNvPr>
          <p:cNvSpPr txBox="1">
            <a:spLocks noChangeArrowheads="1"/>
          </p:cNvSpPr>
          <p:nvPr/>
        </p:nvSpPr>
        <p:spPr bwMode="auto">
          <a:xfrm>
            <a:off x="2039938" y="1509713"/>
            <a:ext cx="939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a:latin typeface="Arial" panose="020B0604020202020204" pitchFamily="34" charset="0"/>
              </a:rPr>
              <a:t>Before</a:t>
            </a:r>
          </a:p>
        </p:txBody>
      </p:sp>
      <p:sp>
        <p:nvSpPr>
          <p:cNvPr id="60423" name="TextBox 7">
            <a:extLst>
              <a:ext uri="{FF2B5EF4-FFF2-40B4-BE49-F238E27FC236}">
                <a16:creationId xmlns:a16="http://schemas.microsoft.com/office/drawing/2014/main" id="{CBECB0E0-C65B-2125-18EB-D218F13C48FC}"/>
              </a:ext>
            </a:extLst>
          </p:cNvPr>
          <p:cNvSpPr txBox="1">
            <a:spLocks noChangeArrowheads="1"/>
          </p:cNvSpPr>
          <p:nvPr/>
        </p:nvSpPr>
        <p:spPr bwMode="auto">
          <a:xfrm>
            <a:off x="4846639" y="1535113"/>
            <a:ext cx="7254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a:latin typeface="Arial" panose="020B0604020202020204" pitchFamily="34" charset="0"/>
              </a:rPr>
              <a:t>After</a:t>
            </a:r>
          </a:p>
        </p:txBody>
      </p:sp>
      <p:pic>
        <p:nvPicPr>
          <p:cNvPr id="60424" name="Picture 9" descr="Response to Bi-123 DOTANOC treatment">
            <a:extLst>
              <a:ext uri="{FF2B5EF4-FFF2-40B4-BE49-F238E27FC236}">
                <a16:creationId xmlns:a16="http://schemas.microsoft.com/office/drawing/2014/main" id="{D5179E79-F11B-5C3A-EED7-AFA6CCFD86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6075" y="1887539"/>
            <a:ext cx="428625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0425" name="Straight Connector 3">
            <a:extLst>
              <a:ext uri="{FF2B5EF4-FFF2-40B4-BE49-F238E27FC236}">
                <a16:creationId xmlns:a16="http://schemas.microsoft.com/office/drawing/2014/main" id="{CF823C09-58A5-2396-FC51-81B1EAEE3E88}"/>
              </a:ext>
            </a:extLst>
          </p:cNvPr>
          <p:cNvCxnSpPr>
            <a:cxnSpLocks noChangeShapeType="1"/>
          </p:cNvCxnSpPr>
          <p:nvPr/>
        </p:nvCxnSpPr>
        <p:spPr bwMode="auto">
          <a:xfrm flipH="1">
            <a:off x="3943350" y="1727200"/>
            <a:ext cx="38100" cy="2571750"/>
          </a:xfrm>
          <a:prstGeom prst="line">
            <a:avLst/>
          </a:prstGeom>
          <a:noFill/>
          <a:ln w="9525" algn="ctr">
            <a:solidFill>
              <a:schemeClr val="bg2"/>
            </a:solidFill>
            <a:round/>
            <a:headEnd/>
            <a:tailEnd/>
          </a:ln>
          <a:extLst>
            <a:ext uri="{909E8E84-426E-40DD-AFC4-6F175D3DCCD1}">
              <a14:hiddenFill xmlns:a14="http://schemas.microsoft.com/office/drawing/2010/main">
                <a:noFill/>
              </a14:hiddenFill>
            </a:ext>
          </a:extLst>
        </p:spPr>
      </p:cxnSp>
      <p:cxnSp>
        <p:nvCxnSpPr>
          <p:cNvPr id="60426" name="Straight Arrow Connector 8">
            <a:extLst>
              <a:ext uri="{FF2B5EF4-FFF2-40B4-BE49-F238E27FC236}">
                <a16:creationId xmlns:a16="http://schemas.microsoft.com/office/drawing/2014/main" id="{44C2740C-46DD-8E3F-A2E9-B0A8BE14AD0F}"/>
              </a:ext>
            </a:extLst>
          </p:cNvPr>
          <p:cNvCxnSpPr>
            <a:cxnSpLocks noChangeShapeType="1"/>
          </p:cNvCxnSpPr>
          <p:nvPr/>
        </p:nvCxnSpPr>
        <p:spPr bwMode="auto">
          <a:xfrm flipH="1">
            <a:off x="3275013" y="2532063"/>
            <a:ext cx="342900" cy="152400"/>
          </a:xfrm>
          <a:prstGeom prst="straightConnector1">
            <a:avLst/>
          </a:prstGeom>
          <a:noFill/>
          <a:ln w="19050" algn="ctr">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60427" name="Straight Arrow Connector 15">
            <a:extLst>
              <a:ext uri="{FF2B5EF4-FFF2-40B4-BE49-F238E27FC236}">
                <a16:creationId xmlns:a16="http://schemas.microsoft.com/office/drawing/2014/main" id="{4C0732AF-0F7C-1C53-4700-430D6950E274}"/>
              </a:ext>
            </a:extLst>
          </p:cNvPr>
          <p:cNvCxnSpPr>
            <a:cxnSpLocks noChangeShapeType="1"/>
          </p:cNvCxnSpPr>
          <p:nvPr/>
        </p:nvCxnSpPr>
        <p:spPr bwMode="auto">
          <a:xfrm flipH="1">
            <a:off x="5695950" y="2620963"/>
            <a:ext cx="171450" cy="76200"/>
          </a:xfrm>
          <a:prstGeom prst="straightConnector1">
            <a:avLst/>
          </a:prstGeom>
          <a:noFill/>
          <a:ln w="19050" algn="ctr">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60428" name="Straight Arrow Connector 16">
            <a:extLst>
              <a:ext uri="{FF2B5EF4-FFF2-40B4-BE49-F238E27FC236}">
                <a16:creationId xmlns:a16="http://schemas.microsoft.com/office/drawing/2014/main" id="{190F0163-616B-CCC0-CBF0-DF3CEE8460D8}"/>
              </a:ext>
            </a:extLst>
          </p:cNvPr>
          <p:cNvCxnSpPr>
            <a:cxnSpLocks noChangeShapeType="1"/>
          </p:cNvCxnSpPr>
          <p:nvPr/>
        </p:nvCxnSpPr>
        <p:spPr bwMode="auto">
          <a:xfrm>
            <a:off x="6858000" y="2435225"/>
            <a:ext cx="438150" cy="152400"/>
          </a:xfrm>
          <a:prstGeom prst="straightConnector1">
            <a:avLst/>
          </a:prstGeom>
          <a:noFill/>
          <a:ln w="28575" algn="ctr">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60429" name="Straight Arrow Connector 18">
            <a:extLst>
              <a:ext uri="{FF2B5EF4-FFF2-40B4-BE49-F238E27FC236}">
                <a16:creationId xmlns:a16="http://schemas.microsoft.com/office/drawing/2014/main" id="{110E43A1-5D07-BE0D-0815-4AA9E6CC4059}"/>
              </a:ext>
            </a:extLst>
          </p:cNvPr>
          <p:cNvCxnSpPr>
            <a:cxnSpLocks noChangeShapeType="1"/>
          </p:cNvCxnSpPr>
          <p:nvPr/>
        </p:nvCxnSpPr>
        <p:spPr bwMode="auto">
          <a:xfrm>
            <a:off x="8839200" y="2498725"/>
            <a:ext cx="438150" cy="152400"/>
          </a:xfrm>
          <a:prstGeom prst="straightConnector1">
            <a:avLst/>
          </a:prstGeom>
          <a:noFill/>
          <a:ln w="28575" algn="ctr">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60430" name="Straight Arrow Connector 19">
            <a:extLst>
              <a:ext uri="{FF2B5EF4-FFF2-40B4-BE49-F238E27FC236}">
                <a16:creationId xmlns:a16="http://schemas.microsoft.com/office/drawing/2014/main" id="{E75D5B46-80CC-212A-FF46-36F95C633414}"/>
              </a:ext>
            </a:extLst>
          </p:cNvPr>
          <p:cNvCxnSpPr>
            <a:cxnSpLocks noChangeShapeType="1"/>
          </p:cNvCxnSpPr>
          <p:nvPr/>
        </p:nvCxnSpPr>
        <p:spPr bwMode="auto">
          <a:xfrm>
            <a:off x="1541464" y="3148013"/>
            <a:ext cx="219075" cy="76200"/>
          </a:xfrm>
          <a:prstGeom prst="straightConnector1">
            <a:avLst/>
          </a:prstGeom>
          <a:noFill/>
          <a:ln w="28575" algn="ctr">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60431" name="Straight Arrow Connector 20">
            <a:extLst>
              <a:ext uri="{FF2B5EF4-FFF2-40B4-BE49-F238E27FC236}">
                <a16:creationId xmlns:a16="http://schemas.microsoft.com/office/drawing/2014/main" id="{5E1F4E21-F5DA-E48A-1478-1669DC65B3E5}"/>
              </a:ext>
            </a:extLst>
          </p:cNvPr>
          <p:cNvCxnSpPr>
            <a:cxnSpLocks noChangeShapeType="1"/>
          </p:cNvCxnSpPr>
          <p:nvPr/>
        </p:nvCxnSpPr>
        <p:spPr bwMode="auto">
          <a:xfrm>
            <a:off x="3830639" y="3059114"/>
            <a:ext cx="301625" cy="117475"/>
          </a:xfrm>
          <a:prstGeom prst="straightConnector1">
            <a:avLst/>
          </a:prstGeom>
          <a:noFill/>
          <a:ln w="28575"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60432" name="TextBox 2">
            <a:extLst>
              <a:ext uri="{FF2B5EF4-FFF2-40B4-BE49-F238E27FC236}">
                <a16:creationId xmlns:a16="http://schemas.microsoft.com/office/drawing/2014/main" id="{BE01D06D-E379-DC15-4151-A433F13A82D2}"/>
              </a:ext>
            </a:extLst>
          </p:cNvPr>
          <p:cNvSpPr txBox="1">
            <a:spLocks noChangeArrowheads="1"/>
          </p:cNvSpPr>
          <p:nvPr/>
        </p:nvSpPr>
        <p:spPr bwMode="auto">
          <a:xfrm>
            <a:off x="1651000" y="5867400"/>
            <a:ext cx="90170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b="1">
                <a:latin typeface="Arial" panose="020B0604020202020204" pitchFamily="34" charset="0"/>
                <a:cs typeface="Arial" panose="020B0604020202020204" pitchFamily="34" charset="0"/>
              </a:rPr>
              <a:t>High publicity</a:t>
            </a:r>
            <a:r>
              <a:rPr lang="en-US" altLang="en-US" sz="2000">
                <a:latin typeface="Arial" panose="020B0604020202020204" pitchFamily="34" charset="0"/>
                <a:cs typeface="Arial" panose="020B0604020202020204" pitchFamily="34" charset="0"/>
              </a:rPr>
              <a:t>: Study awarded Society of Nuclear Medicine Image of the year in 2012</a:t>
            </a:r>
          </a:p>
          <a:p>
            <a:pPr>
              <a:spcBef>
                <a:spcPct val="0"/>
              </a:spcBef>
              <a:buFontTx/>
              <a:buNone/>
            </a:pPr>
            <a:r>
              <a:rPr lang="en-US" altLang="en-US" sz="1200">
                <a:latin typeface="Times New Roman" panose="02020603050405020304" pitchFamily="18" charset="0"/>
                <a:cs typeface="Times New Roman" panose="02020603050405020304" pitchFamily="18" charset="0"/>
              </a:rPr>
              <a:t>SNMMI press release June 11, 2012</a:t>
            </a:r>
          </a:p>
        </p:txBody>
      </p:sp>
      <p:sp>
        <p:nvSpPr>
          <p:cNvPr id="60433" name="TextBox 3">
            <a:extLst>
              <a:ext uri="{FF2B5EF4-FFF2-40B4-BE49-F238E27FC236}">
                <a16:creationId xmlns:a16="http://schemas.microsoft.com/office/drawing/2014/main" id="{28C90441-C68B-39C9-1008-3121376B9E5D}"/>
              </a:ext>
            </a:extLst>
          </p:cNvPr>
          <p:cNvSpPr txBox="1">
            <a:spLocks noChangeArrowheads="1"/>
          </p:cNvSpPr>
          <p:nvPr/>
        </p:nvSpPr>
        <p:spPr bwMode="auto">
          <a:xfrm>
            <a:off x="1685926" y="4267201"/>
            <a:ext cx="4410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latin typeface="Arial" panose="020B0604020202020204" pitchFamily="34" charset="0"/>
                <a:cs typeface="Arial" panose="020B0604020202020204" pitchFamily="34" charset="0"/>
              </a:rPr>
              <a:t>Case I: Shrinkage of liver and bone metastases after i.a. therapy with 11 GBq  </a:t>
            </a:r>
            <a:r>
              <a:rPr lang="en-US" altLang="en-US" sz="1400" baseline="30000">
                <a:latin typeface="Arial" panose="020B0604020202020204" pitchFamily="34" charset="0"/>
                <a:cs typeface="Arial" panose="020B0604020202020204" pitchFamily="34" charset="0"/>
              </a:rPr>
              <a:t>213</a:t>
            </a:r>
            <a:r>
              <a:rPr lang="en-US" altLang="en-US" sz="1400">
                <a:latin typeface="Arial" panose="020B0604020202020204" pitchFamily="34" charset="0"/>
                <a:cs typeface="Arial" panose="020B0604020202020204" pitchFamily="34" charset="0"/>
              </a:rPr>
              <a:t>Bi DOTA-TOC</a:t>
            </a:r>
            <a:endParaRPr lang="en-US" altLang="en-US" sz="1400">
              <a:latin typeface="Arial" panose="020B0604020202020204" pitchFamily="34" charset="0"/>
            </a:endParaRPr>
          </a:p>
        </p:txBody>
      </p:sp>
      <p:sp>
        <p:nvSpPr>
          <p:cNvPr id="60434" name="TextBox 20">
            <a:extLst>
              <a:ext uri="{FF2B5EF4-FFF2-40B4-BE49-F238E27FC236}">
                <a16:creationId xmlns:a16="http://schemas.microsoft.com/office/drawing/2014/main" id="{F295B2C7-6C1B-47CA-6BF9-A10AF146666F}"/>
              </a:ext>
            </a:extLst>
          </p:cNvPr>
          <p:cNvSpPr txBox="1">
            <a:spLocks noChangeArrowheads="1"/>
          </p:cNvSpPr>
          <p:nvPr/>
        </p:nvSpPr>
        <p:spPr bwMode="auto">
          <a:xfrm>
            <a:off x="6858000" y="3794126"/>
            <a:ext cx="33528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latin typeface="Arial" panose="020B0604020202020204" pitchFamily="34" charset="0"/>
                <a:cs typeface="Arial" panose="020B0604020202020204" pitchFamily="34" charset="0"/>
              </a:rPr>
              <a:t>Case II: Response of multiple liver lesions after i.a. therapy with 14 GBq  </a:t>
            </a:r>
            <a:r>
              <a:rPr lang="en-US" altLang="en-US" sz="1400" baseline="30000">
                <a:latin typeface="Arial" panose="020B0604020202020204" pitchFamily="34" charset="0"/>
                <a:cs typeface="Arial" panose="020B0604020202020204" pitchFamily="34" charset="0"/>
              </a:rPr>
              <a:t>213</a:t>
            </a:r>
            <a:r>
              <a:rPr lang="en-US" altLang="en-US" sz="1400">
                <a:latin typeface="Arial" panose="020B0604020202020204" pitchFamily="34" charset="0"/>
                <a:cs typeface="Arial" panose="020B0604020202020204" pitchFamily="34" charset="0"/>
              </a:rPr>
              <a:t>Bi DOTA-TOC</a:t>
            </a:r>
            <a:endParaRPr lang="en-US" altLang="en-US" sz="1400">
              <a:latin typeface="Arial" panose="020B0604020202020204" pitchFamily="34" charset="0"/>
            </a:endParaRPr>
          </a:p>
        </p:txBody>
      </p:sp>
      <p:sp>
        <p:nvSpPr>
          <p:cNvPr id="60435" name="TextBox 6">
            <a:extLst>
              <a:ext uri="{FF2B5EF4-FFF2-40B4-BE49-F238E27FC236}">
                <a16:creationId xmlns:a16="http://schemas.microsoft.com/office/drawing/2014/main" id="{BBE0789A-3D6E-3ED3-1B42-F75CE91F0B30}"/>
              </a:ext>
            </a:extLst>
          </p:cNvPr>
          <p:cNvSpPr txBox="1">
            <a:spLocks noChangeArrowheads="1"/>
          </p:cNvSpPr>
          <p:nvPr/>
        </p:nvSpPr>
        <p:spPr bwMode="auto">
          <a:xfrm>
            <a:off x="7077075" y="1801813"/>
            <a:ext cx="939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a:latin typeface="Arial" panose="020B0604020202020204" pitchFamily="34" charset="0"/>
              </a:rPr>
              <a:t>Before</a:t>
            </a:r>
          </a:p>
        </p:txBody>
      </p:sp>
      <p:sp>
        <p:nvSpPr>
          <p:cNvPr id="60436" name="TextBox 7">
            <a:extLst>
              <a:ext uri="{FF2B5EF4-FFF2-40B4-BE49-F238E27FC236}">
                <a16:creationId xmlns:a16="http://schemas.microsoft.com/office/drawing/2014/main" id="{9B16C8DB-9E39-B622-7655-B098947C9F7A}"/>
              </a:ext>
            </a:extLst>
          </p:cNvPr>
          <p:cNvSpPr txBox="1">
            <a:spLocks noChangeArrowheads="1"/>
          </p:cNvSpPr>
          <p:nvPr/>
        </p:nvSpPr>
        <p:spPr bwMode="auto">
          <a:xfrm>
            <a:off x="9058275" y="1784350"/>
            <a:ext cx="725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a:latin typeface="Arial" panose="020B0604020202020204" pitchFamily="34" charset="0"/>
              </a:rPr>
              <a:t>After</a:t>
            </a:r>
          </a:p>
        </p:txBody>
      </p:sp>
      <p:sp>
        <p:nvSpPr>
          <p:cNvPr id="60437" name="TextBox 4">
            <a:extLst>
              <a:ext uri="{FF2B5EF4-FFF2-40B4-BE49-F238E27FC236}">
                <a16:creationId xmlns:a16="http://schemas.microsoft.com/office/drawing/2014/main" id="{CB8B12AB-2719-6557-DCBE-D888009320AB}"/>
              </a:ext>
            </a:extLst>
          </p:cNvPr>
          <p:cNvSpPr txBox="1">
            <a:spLocks noChangeArrowheads="1"/>
          </p:cNvSpPr>
          <p:nvPr/>
        </p:nvSpPr>
        <p:spPr bwMode="auto">
          <a:xfrm>
            <a:off x="7661275" y="1565275"/>
            <a:ext cx="22833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a:latin typeface="Arial" panose="020B0604020202020204" pitchFamily="34" charset="0"/>
              </a:rPr>
              <a:t>Ga-68 DOTA-TOC</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1912209" y="989765"/>
            <a:ext cx="8374791" cy="3400931"/>
          </a:xfrm>
          <a:prstGeom prst="rect">
            <a:avLst/>
          </a:prstGeom>
          <a:solidFill>
            <a:schemeClr val="bg1"/>
          </a:solidFill>
        </p:spPr>
        <p:txBody>
          <a:bodyPr wrap="square" rtlCol="0">
            <a:spAutoFit/>
          </a:bodyPr>
          <a:lstStyle/>
          <a:p>
            <a:pPr>
              <a:spcBef>
                <a:spcPts val="600"/>
              </a:spcBef>
            </a:pPr>
            <a:r>
              <a:rPr lang="en-US" b="1" dirty="0">
                <a:solidFill>
                  <a:schemeClr val="accent1">
                    <a:lumMod val="75000"/>
                  </a:schemeClr>
                </a:solidFill>
              </a:rPr>
              <a:t>Imaging Isotope </a:t>
            </a:r>
            <a:r>
              <a:rPr lang="en-US" b="1" baseline="30000" dirty="0">
                <a:solidFill>
                  <a:schemeClr val="accent1">
                    <a:lumMod val="75000"/>
                  </a:schemeClr>
                </a:solidFill>
              </a:rPr>
              <a:t>72</a:t>
            </a:r>
            <a:r>
              <a:rPr lang="en-US" b="1" dirty="0">
                <a:solidFill>
                  <a:schemeClr val="accent1">
                    <a:lumMod val="75000"/>
                  </a:schemeClr>
                </a:solidFill>
              </a:rPr>
              <a:t>As (T</a:t>
            </a:r>
            <a:r>
              <a:rPr lang="en-US" b="1" baseline="-25000" dirty="0">
                <a:solidFill>
                  <a:schemeClr val="accent1">
                    <a:lumMod val="75000"/>
                  </a:schemeClr>
                </a:solidFill>
              </a:rPr>
              <a:t>1/2</a:t>
            </a:r>
            <a:r>
              <a:rPr lang="en-US" b="1" dirty="0">
                <a:solidFill>
                  <a:schemeClr val="accent1">
                    <a:lumMod val="75000"/>
                  </a:schemeClr>
                </a:solidFill>
              </a:rPr>
              <a:t>= 26 h) </a:t>
            </a:r>
          </a:p>
          <a:p>
            <a:pPr marL="285750" indent="-285750">
              <a:spcBef>
                <a:spcPts val="600"/>
              </a:spcBef>
              <a:buFont typeface="Arial" panose="020B0604020202020204" pitchFamily="34" charset="0"/>
              <a:buChar char="•"/>
            </a:pPr>
            <a:r>
              <a:rPr lang="en-US" dirty="0">
                <a:solidFill>
                  <a:schemeClr val="accent1">
                    <a:lumMod val="75000"/>
                  </a:schemeClr>
                </a:solidFill>
              </a:rPr>
              <a:t>Positron energy comparison</a:t>
            </a:r>
          </a:p>
          <a:p>
            <a:pPr marL="285750" indent="-285750">
              <a:spcBef>
                <a:spcPts val="600"/>
              </a:spcBef>
              <a:buFont typeface="Arial" panose="020B0604020202020204" pitchFamily="34" charset="0"/>
              <a:buChar char="•"/>
            </a:pPr>
            <a:endParaRPr lang="en-US" dirty="0"/>
          </a:p>
          <a:p>
            <a:pPr marL="285750" indent="-285750">
              <a:spcBef>
                <a:spcPts val="600"/>
              </a:spcBef>
              <a:buFont typeface="Arial" panose="020B0604020202020204" pitchFamily="34" charset="0"/>
              <a:buChar char="•"/>
            </a:pPr>
            <a:endParaRPr lang="en-US" dirty="0"/>
          </a:p>
          <a:p>
            <a:pPr>
              <a:spcBef>
                <a:spcPts val="600"/>
              </a:spcBef>
            </a:pPr>
            <a:endParaRPr lang="en-US" dirty="0"/>
          </a:p>
          <a:p>
            <a:pPr marL="285750" indent="-285750">
              <a:spcBef>
                <a:spcPts val="600"/>
              </a:spcBef>
              <a:buFont typeface="Arial" panose="020B0604020202020204" pitchFamily="34" charset="0"/>
              <a:buChar char="•"/>
            </a:pPr>
            <a:r>
              <a:rPr lang="en-US" dirty="0">
                <a:solidFill>
                  <a:schemeClr val="accent1">
                    <a:lumMod val="75000"/>
                  </a:schemeClr>
                </a:solidFill>
              </a:rPr>
              <a:t>No-carrier added As-72 can be obtained from </a:t>
            </a:r>
            <a:r>
              <a:rPr lang="en-US" baseline="30000" dirty="0">
                <a:solidFill>
                  <a:schemeClr val="accent1">
                    <a:lumMod val="75000"/>
                  </a:schemeClr>
                </a:solidFill>
              </a:rPr>
              <a:t>72</a:t>
            </a:r>
            <a:r>
              <a:rPr lang="en-US" dirty="0">
                <a:solidFill>
                  <a:schemeClr val="accent1">
                    <a:lumMod val="75000"/>
                  </a:schemeClr>
                </a:solidFill>
              </a:rPr>
              <a:t>Se/</a:t>
            </a:r>
            <a:r>
              <a:rPr lang="en-US" baseline="30000" dirty="0">
                <a:solidFill>
                  <a:schemeClr val="accent1">
                    <a:lumMod val="75000"/>
                  </a:schemeClr>
                </a:solidFill>
              </a:rPr>
              <a:t>72</a:t>
            </a:r>
            <a:r>
              <a:rPr lang="en-US" dirty="0">
                <a:solidFill>
                  <a:schemeClr val="accent1">
                    <a:lumMod val="75000"/>
                  </a:schemeClr>
                </a:solidFill>
              </a:rPr>
              <a:t>As generator</a:t>
            </a:r>
          </a:p>
          <a:p>
            <a:pPr marL="285750" indent="-285750">
              <a:spcBef>
                <a:spcPts val="600"/>
              </a:spcBef>
              <a:buFont typeface="Arial" panose="020B0604020202020204" pitchFamily="34" charset="0"/>
              <a:buChar char="•"/>
            </a:pPr>
            <a:r>
              <a:rPr lang="en-US" dirty="0">
                <a:solidFill>
                  <a:schemeClr val="accent1">
                    <a:lumMod val="75000"/>
                  </a:schemeClr>
                </a:solidFill>
              </a:rPr>
              <a:t>Accelerator production of  </a:t>
            </a:r>
            <a:r>
              <a:rPr lang="en-US" baseline="30000" dirty="0">
                <a:solidFill>
                  <a:schemeClr val="accent1">
                    <a:lumMod val="75000"/>
                  </a:schemeClr>
                </a:solidFill>
              </a:rPr>
              <a:t>72</a:t>
            </a:r>
            <a:r>
              <a:rPr lang="en-US" dirty="0">
                <a:solidFill>
                  <a:schemeClr val="accent1">
                    <a:lumMod val="75000"/>
                  </a:schemeClr>
                </a:solidFill>
              </a:rPr>
              <a:t>Se from </a:t>
            </a:r>
            <a:r>
              <a:rPr lang="en-US" baseline="30000" dirty="0" err="1">
                <a:solidFill>
                  <a:schemeClr val="accent1">
                    <a:lumMod val="75000"/>
                  </a:schemeClr>
                </a:solidFill>
              </a:rPr>
              <a:t>nat</a:t>
            </a:r>
            <a:r>
              <a:rPr lang="en-US" dirty="0" err="1">
                <a:solidFill>
                  <a:schemeClr val="accent1">
                    <a:lumMod val="75000"/>
                  </a:schemeClr>
                </a:solidFill>
              </a:rPr>
              <a:t>RbBr</a:t>
            </a:r>
            <a:r>
              <a:rPr lang="en-US" dirty="0">
                <a:solidFill>
                  <a:schemeClr val="accent1">
                    <a:lumMod val="75000"/>
                  </a:schemeClr>
                </a:solidFill>
              </a:rPr>
              <a:t>(</a:t>
            </a:r>
            <a:r>
              <a:rPr lang="en-US" dirty="0" err="1">
                <a:solidFill>
                  <a:schemeClr val="accent1">
                    <a:lumMod val="75000"/>
                  </a:schemeClr>
                </a:solidFill>
              </a:rPr>
              <a:t>p,x</a:t>
            </a:r>
            <a:r>
              <a:rPr lang="en-US" dirty="0">
                <a:solidFill>
                  <a:schemeClr val="accent1">
                    <a:lumMod val="75000"/>
                  </a:schemeClr>
                </a:solidFill>
              </a:rPr>
              <a:t>) at high energy and </a:t>
            </a:r>
            <a:r>
              <a:rPr lang="en-US" baseline="30000" dirty="0">
                <a:solidFill>
                  <a:schemeClr val="accent1">
                    <a:lumMod val="75000"/>
                  </a:schemeClr>
                </a:solidFill>
              </a:rPr>
              <a:t>75</a:t>
            </a:r>
            <a:r>
              <a:rPr lang="en-US" dirty="0">
                <a:solidFill>
                  <a:schemeClr val="accent1">
                    <a:lumMod val="75000"/>
                  </a:schemeClr>
                </a:solidFill>
              </a:rPr>
              <a:t>As(p,4n) at intermediate energy has been reported</a:t>
            </a:r>
          </a:p>
          <a:p>
            <a:pPr marL="285750" indent="-285750">
              <a:spcBef>
                <a:spcPts val="600"/>
              </a:spcBef>
              <a:buFont typeface="Arial" panose="020B0604020202020204" pitchFamily="34" charset="0"/>
              <a:buChar char="•"/>
            </a:pPr>
            <a:r>
              <a:rPr lang="en-US" dirty="0">
                <a:solidFill>
                  <a:schemeClr val="accent1">
                    <a:lumMod val="75000"/>
                  </a:schemeClr>
                </a:solidFill>
              </a:rPr>
              <a:t>We are interested in </a:t>
            </a:r>
            <a:r>
              <a:rPr lang="en-US" baseline="30000" dirty="0">
                <a:solidFill>
                  <a:schemeClr val="accent1">
                    <a:lumMod val="75000"/>
                  </a:schemeClr>
                </a:solidFill>
              </a:rPr>
              <a:t>75</a:t>
            </a:r>
            <a:r>
              <a:rPr lang="en-US" dirty="0">
                <a:solidFill>
                  <a:schemeClr val="accent1">
                    <a:lumMod val="75000"/>
                  </a:schemeClr>
                </a:solidFill>
              </a:rPr>
              <a:t>As(p,4n) production route for which excitation functions up to 45 MeV have been reported</a:t>
            </a:r>
          </a:p>
        </p:txBody>
      </p:sp>
      <p:sp>
        <p:nvSpPr>
          <p:cNvPr id="10" name="Title 1"/>
          <p:cNvSpPr>
            <a:spLocks noGrp="1"/>
          </p:cNvSpPr>
          <p:nvPr>
            <p:ph type="title"/>
          </p:nvPr>
        </p:nvSpPr>
        <p:spPr>
          <a:xfrm>
            <a:off x="1840116" y="238557"/>
            <a:ext cx="9055682" cy="634901"/>
          </a:xfrm>
        </p:spPr>
        <p:txBody>
          <a:bodyPr>
            <a:normAutofit fontScale="90000"/>
          </a:bodyPr>
          <a:lstStyle/>
          <a:p>
            <a:r>
              <a:rPr lang="en-US" dirty="0">
                <a:effectLst>
                  <a:outerShdw blurRad="38100" dist="38100" dir="2700000" algn="tl">
                    <a:srgbClr val="000000">
                      <a:alpha val="43137"/>
                    </a:srgbClr>
                  </a:outerShdw>
                </a:effectLst>
                <a:latin typeface="Myriad Pro"/>
              </a:rPr>
              <a:t>High Specific Activity </a:t>
            </a:r>
            <a:r>
              <a:rPr lang="en-US" baseline="30000" dirty="0">
                <a:effectLst>
                  <a:outerShdw blurRad="38100" dist="38100" dir="2700000" algn="tl">
                    <a:srgbClr val="000000">
                      <a:alpha val="43137"/>
                    </a:srgbClr>
                  </a:outerShdw>
                </a:effectLst>
                <a:latin typeface="Myriad Pro"/>
              </a:rPr>
              <a:t>72</a:t>
            </a:r>
            <a:r>
              <a:rPr lang="en-US" dirty="0">
                <a:effectLst>
                  <a:outerShdw blurRad="38100" dist="38100" dir="2700000" algn="tl">
                    <a:srgbClr val="000000">
                      <a:alpha val="43137"/>
                    </a:srgbClr>
                  </a:outerShdw>
                </a:effectLst>
                <a:latin typeface="Myriad Pro"/>
              </a:rPr>
              <a:t>As – theragnostic pair to </a:t>
            </a:r>
            <a:r>
              <a:rPr lang="en-US" baseline="30000" dirty="0">
                <a:effectLst>
                  <a:outerShdw blurRad="38100" dist="38100" dir="2700000" algn="tl">
                    <a:srgbClr val="000000">
                      <a:alpha val="43137"/>
                    </a:srgbClr>
                  </a:outerShdw>
                </a:effectLst>
                <a:latin typeface="Myriad Pro"/>
              </a:rPr>
              <a:t>77</a:t>
            </a:r>
            <a:r>
              <a:rPr lang="en-US" dirty="0">
                <a:effectLst>
                  <a:outerShdw blurRad="38100" dist="38100" dir="2700000" algn="tl">
                    <a:srgbClr val="000000">
                      <a:alpha val="43137"/>
                    </a:srgbClr>
                  </a:outerShdw>
                </a:effectLst>
                <a:latin typeface="Myriad Pro"/>
              </a:rPr>
              <a:t>As          </a:t>
            </a:r>
            <a:endParaRPr lang="en-US" sz="1600" i="1" dirty="0">
              <a:effectLst>
                <a:outerShdw blurRad="38100" dist="38100" dir="2700000" algn="tl">
                  <a:srgbClr val="000000">
                    <a:alpha val="43137"/>
                  </a:srgbClr>
                </a:outerShdw>
              </a:effectLst>
              <a:latin typeface="Myriad Pro"/>
            </a:endParaRPr>
          </a:p>
        </p:txBody>
      </p:sp>
      <p:graphicFrame>
        <p:nvGraphicFramePr>
          <p:cNvPr id="6" name="Table 5"/>
          <p:cNvGraphicFramePr>
            <a:graphicFrameLocks noGrp="1"/>
          </p:cNvGraphicFramePr>
          <p:nvPr/>
        </p:nvGraphicFramePr>
        <p:xfrm>
          <a:off x="2276775" y="1826235"/>
          <a:ext cx="7027334" cy="741680"/>
        </p:xfrm>
        <a:graphic>
          <a:graphicData uri="http://schemas.openxmlformats.org/drawingml/2006/table">
            <a:tbl>
              <a:tblPr firstRow="1" bandRow="1">
                <a:tableStyleId>{69CF1AB2-1976-4502-BF36-3FF5EA218861}</a:tableStyleId>
              </a:tblPr>
              <a:tblGrid>
                <a:gridCol w="1693334">
                  <a:extLst>
                    <a:ext uri="{9D8B030D-6E8A-4147-A177-3AD203B41FA5}">
                      <a16:colId xmlns:a16="http://schemas.microsoft.com/office/drawing/2014/main" val="20000"/>
                    </a:ext>
                  </a:extLst>
                </a:gridCol>
                <a:gridCol w="1320800">
                  <a:extLst>
                    <a:ext uri="{9D8B030D-6E8A-4147-A177-3AD203B41FA5}">
                      <a16:colId xmlns:a16="http://schemas.microsoft.com/office/drawing/2014/main" val="20001"/>
                    </a:ext>
                  </a:extLst>
                </a:gridCol>
                <a:gridCol w="1354741">
                  <a:extLst>
                    <a:ext uri="{9D8B030D-6E8A-4147-A177-3AD203B41FA5}">
                      <a16:colId xmlns:a16="http://schemas.microsoft.com/office/drawing/2014/main" val="20002"/>
                    </a:ext>
                  </a:extLst>
                </a:gridCol>
                <a:gridCol w="1252992">
                  <a:extLst>
                    <a:ext uri="{9D8B030D-6E8A-4147-A177-3AD203B41FA5}">
                      <a16:colId xmlns:a16="http://schemas.microsoft.com/office/drawing/2014/main" val="20003"/>
                    </a:ext>
                  </a:extLst>
                </a:gridCol>
                <a:gridCol w="1405467">
                  <a:extLst>
                    <a:ext uri="{9D8B030D-6E8A-4147-A177-3AD203B41FA5}">
                      <a16:colId xmlns:a16="http://schemas.microsoft.com/office/drawing/2014/main" val="20004"/>
                    </a:ext>
                  </a:extLst>
                </a:gridCol>
              </a:tblGrid>
              <a:tr h="370840">
                <a:tc>
                  <a:txBody>
                    <a:bodyPr/>
                    <a:lstStyle/>
                    <a:p>
                      <a:r>
                        <a:rPr lang="en-US" sz="1400" b="0" dirty="0"/>
                        <a:t>Isotope</a:t>
                      </a:r>
                    </a:p>
                  </a:txBody>
                  <a:tcPr/>
                </a:tc>
                <a:tc>
                  <a:txBody>
                    <a:bodyPr/>
                    <a:lstStyle/>
                    <a:p>
                      <a:r>
                        <a:rPr lang="en-US" sz="1400" b="0" baseline="30000" dirty="0"/>
                        <a:t>89</a:t>
                      </a:r>
                      <a:r>
                        <a:rPr lang="en-US" sz="1400" b="0" dirty="0"/>
                        <a:t>Zr (3.27 d)</a:t>
                      </a:r>
                    </a:p>
                  </a:txBody>
                  <a:tcPr/>
                </a:tc>
                <a:tc>
                  <a:txBody>
                    <a:bodyPr/>
                    <a:lstStyle/>
                    <a:p>
                      <a:r>
                        <a:rPr lang="en-US" sz="1400" b="0" baseline="30000" dirty="0"/>
                        <a:t>68</a:t>
                      </a:r>
                      <a:r>
                        <a:rPr lang="en-US" sz="1400" b="0" dirty="0"/>
                        <a:t>Ga (67.7 m) </a:t>
                      </a:r>
                    </a:p>
                  </a:txBody>
                  <a:tcPr/>
                </a:tc>
                <a:tc>
                  <a:txBody>
                    <a:bodyPr/>
                    <a:lstStyle/>
                    <a:p>
                      <a:r>
                        <a:rPr lang="en-US" sz="1400" b="0" baseline="30000" dirty="0"/>
                        <a:t>124</a:t>
                      </a:r>
                      <a:r>
                        <a:rPr lang="en-US" sz="1400" b="0" dirty="0"/>
                        <a:t>I (4.18 d)</a:t>
                      </a:r>
                    </a:p>
                  </a:txBody>
                  <a:tcPr/>
                </a:tc>
                <a:tc>
                  <a:txBody>
                    <a:bodyPr/>
                    <a:lstStyle/>
                    <a:p>
                      <a:r>
                        <a:rPr lang="en-US" sz="1400" b="0" baseline="30000" dirty="0"/>
                        <a:t>72</a:t>
                      </a:r>
                      <a:r>
                        <a:rPr lang="en-US" sz="1400" b="0" dirty="0"/>
                        <a:t>As (26 h)</a:t>
                      </a:r>
                    </a:p>
                  </a:txBody>
                  <a:tcPr/>
                </a:tc>
                <a:extLst>
                  <a:ext uri="{0D108BD9-81ED-4DB2-BD59-A6C34878D82A}">
                    <a16:rowId xmlns:a16="http://schemas.microsoft.com/office/drawing/2014/main" val="10000"/>
                  </a:ext>
                </a:extLst>
              </a:tr>
              <a:tr h="370840">
                <a:tc>
                  <a:txBody>
                    <a:bodyPr/>
                    <a:lstStyle/>
                    <a:p>
                      <a:r>
                        <a:rPr lang="en-US" sz="1400" dirty="0"/>
                        <a:t>Mean E</a:t>
                      </a:r>
                      <a:r>
                        <a:rPr lang="el-GR" sz="1400" baseline="-25000" dirty="0"/>
                        <a:t>β</a:t>
                      </a:r>
                      <a:r>
                        <a:rPr lang="en-US" sz="1400" baseline="30000" dirty="0"/>
                        <a:t>+</a:t>
                      </a:r>
                      <a:r>
                        <a:rPr lang="en-US" sz="1400" baseline="0" dirty="0"/>
                        <a:t>, </a:t>
                      </a:r>
                      <a:r>
                        <a:rPr lang="en-US" sz="1400" baseline="0" dirty="0" err="1"/>
                        <a:t>keV</a:t>
                      </a:r>
                      <a:endParaRPr lang="en-US" sz="1400" dirty="0"/>
                    </a:p>
                  </a:txBody>
                  <a:tcPr/>
                </a:tc>
                <a:tc>
                  <a:txBody>
                    <a:bodyPr/>
                    <a:lstStyle/>
                    <a:p>
                      <a:r>
                        <a:rPr lang="en-US" sz="1400" dirty="0"/>
                        <a:t>396 (22.7%)</a:t>
                      </a:r>
                    </a:p>
                  </a:txBody>
                  <a:tcPr/>
                </a:tc>
                <a:tc>
                  <a:txBody>
                    <a:bodyPr/>
                    <a:lstStyle/>
                    <a:p>
                      <a:r>
                        <a:rPr lang="en-US" sz="1400" dirty="0"/>
                        <a:t>829.5 (88.9%)</a:t>
                      </a:r>
                    </a:p>
                  </a:txBody>
                  <a:tcPr/>
                </a:tc>
                <a:tc>
                  <a:txBody>
                    <a:bodyPr/>
                    <a:lstStyle/>
                    <a:p>
                      <a:r>
                        <a:rPr lang="en-US" sz="1400" dirty="0"/>
                        <a:t>870 (22.7%)</a:t>
                      </a:r>
                    </a:p>
                  </a:txBody>
                  <a:tcPr/>
                </a:tc>
                <a:tc>
                  <a:txBody>
                    <a:bodyPr/>
                    <a:lstStyle/>
                    <a:p>
                      <a:r>
                        <a:rPr lang="en-US" sz="1400" dirty="0"/>
                        <a:t>1170 (87.8%)</a:t>
                      </a:r>
                    </a:p>
                  </a:txBody>
                  <a:tcPr/>
                </a:tc>
                <a:extLst>
                  <a:ext uri="{0D108BD9-81ED-4DB2-BD59-A6C34878D82A}">
                    <a16:rowId xmlns:a16="http://schemas.microsoft.com/office/drawing/2014/main" val="10001"/>
                  </a:ext>
                </a:extLst>
              </a:tr>
            </a:tbl>
          </a:graphicData>
        </a:graphic>
      </p:graphicFrame>
      <p:pic>
        <p:nvPicPr>
          <p:cNvPr id="11" name="Picture 10"/>
          <p:cNvPicPr/>
          <p:nvPr/>
        </p:nvPicPr>
        <p:blipFill rotWithShape="1">
          <a:blip r:embed="rId2"/>
          <a:srcRect l="65492" t="47233" r="20496" b="37954"/>
          <a:stretch/>
        </p:blipFill>
        <p:spPr bwMode="auto">
          <a:xfrm>
            <a:off x="3603351" y="4744639"/>
            <a:ext cx="3825376" cy="1446231"/>
          </a:xfrm>
          <a:prstGeom prst="rect">
            <a:avLst/>
          </a:prstGeom>
          <a:ln>
            <a:noFill/>
          </a:ln>
          <a:extLst>
            <a:ext uri="{53640926-AAD7-44D8-BBD7-CCE9431645EC}">
              <a14:shadowObscured xmlns:a14="http://schemas.microsoft.com/office/drawing/2010/main"/>
            </a:ext>
          </a:extLst>
        </p:spPr>
      </p:pic>
      <p:cxnSp>
        <p:nvCxnSpPr>
          <p:cNvPr id="13" name="Straight Connector 12"/>
          <p:cNvCxnSpPr/>
          <p:nvPr/>
        </p:nvCxnSpPr>
        <p:spPr>
          <a:xfrm flipV="1">
            <a:off x="7064991" y="4435524"/>
            <a:ext cx="0" cy="1228299"/>
          </a:xfrm>
          <a:prstGeom prst="line">
            <a:avLst/>
          </a:prstGeom>
          <a:ln w="22225">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3939654" y="4435523"/>
            <a:ext cx="3125338" cy="0"/>
          </a:xfrm>
          <a:prstGeom prst="line">
            <a:avLst/>
          </a:prstGeom>
          <a:ln w="22225">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259773" y="4435524"/>
            <a:ext cx="0" cy="309115"/>
          </a:xfrm>
          <a:prstGeom prst="line">
            <a:avLst/>
          </a:prstGeom>
          <a:ln w="22225">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960552" y="4435524"/>
            <a:ext cx="0" cy="309115"/>
          </a:xfrm>
          <a:prstGeom prst="line">
            <a:avLst/>
          </a:prstGeom>
          <a:ln w="22225">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193099" y="4375306"/>
            <a:ext cx="659155" cy="369332"/>
          </a:xfrm>
          <a:prstGeom prst="rect">
            <a:avLst/>
          </a:prstGeom>
          <a:noFill/>
        </p:spPr>
        <p:txBody>
          <a:bodyPr wrap="none" rtlCol="0">
            <a:spAutoFit/>
          </a:bodyPr>
          <a:lstStyle/>
          <a:p>
            <a:r>
              <a:rPr lang="en-US" dirty="0"/>
              <a:t>(</a:t>
            </a:r>
            <a:r>
              <a:rPr lang="en-US" dirty="0" err="1"/>
              <a:t>p,n</a:t>
            </a:r>
            <a:r>
              <a:rPr lang="en-US" dirty="0"/>
              <a:t>)</a:t>
            </a:r>
          </a:p>
        </p:txBody>
      </p:sp>
      <p:sp>
        <p:nvSpPr>
          <p:cNvPr id="28" name="TextBox 27"/>
          <p:cNvSpPr txBox="1"/>
          <p:nvPr/>
        </p:nvSpPr>
        <p:spPr>
          <a:xfrm>
            <a:off x="3202249" y="4387898"/>
            <a:ext cx="787395" cy="369332"/>
          </a:xfrm>
          <a:prstGeom prst="rect">
            <a:avLst/>
          </a:prstGeom>
          <a:noFill/>
        </p:spPr>
        <p:txBody>
          <a:bodyPr wrap="none" rtlCol="0">
            <a:spAutoFit/>
          </a:bodyPr>
          <a:lstStyle/>
          <a:p>
            <a:r>
              <a:rPr lang="en-US" dirty="0"/>
              <a:t>(p,4n)</a:t>
            </a:r>
          </a:p>
        </p:txBody>
      </p:sp>
    </p:spTree>
    <p:extLst>
      <p:ext uri="{BB962C8B-B14F-4D97-AF65-F5344CB8AC3E}">
        <p14:creationId xmlns:p14="http://schemas.microsoft.com/office/powerpoint/2010/main" val="2904353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7B09C-BE66-4329-A1C4-99484EFBC4E1}"/>
              </a:ext>
            </a:extLst>
          </p:cNvPr>
          <p:cNvSpPr>
            <a:spLocks noGrp="1"/>
          </p:cNvSpPr>
          <p:nvPr>
            <p:ph type="title"/>
          </p:nvPr>
        </p:nvSpPr>
        <p:spPr/>
        <p:txBody>
          <a:bodyPr/>
          <a:lstStyle/>
          <a:p>
            <a:r>
              <a:rPr lang="en-US" dirty="0"/>
              <a:t>What is radioactivity?</a:t>
            </a:r>
          </a:p>
        </p:txBody>
      </p:sp>
      <p:sp>
        <p:nvSpPr>
          <p:cNvPr id="3" name="Content Placeholder 2">
            <a:extLst>
              <a:ext uri="{FF2B5EF4-FFF2-40B4-BE49-F238E27FC236}">
                <a16:creationId xmlns:a16="http://schemas.microsoft.com/office/drawing/2014/main" id="{EB316910-4BCE-4D29-826C-2D53CF110C5D}"/>
              </a:ext>
            </a:extLst>
          </p:cNvPr>
          <p:cNvSpPr>
            <a:spLocks noGrp="1"/>
          </p:cNvSpPr>
          <p:nvPr>
            <p:ph idx="1"/>
          </p:nvPr>
        </p:nvSpPr>
        <p:spPr/>
        <p:txBody>
          <a:bodyPr/>
          <a:lstStyle/>
          <a:p>
            <a:pPr marL="342900" indent="-342900">
              <a:buFont typeface="Arial" panose="020B0604020202020204" pitchFamily="34" charset="0"/>
              <a:buChar char="•"/>
            </a:pPr>
            <a:r>
              <a:rPr lang="en-US" dirty="0"/>
              <a:t>Unstable nucleus of an atom “decays”</a:t>
            </a:r>
          </a:p>
          <a:p>
            <a:pPr lvl="1" indent="-342900"/>
            <a:r>
              <a:rPr lang="en-US" dirty="0"/>
              <a:t>Emits energy/particles (</a:t>
            </a:r>
            <a:r>
              <a:rPr lang="el-GR" dirty="0"/>
              <a:t>α</a:t>
            </a:r>
            <a:r>
              <a:rPr lang="en-US" dirty="0"/>
              <a:t>, </a:t>
            </a:r>
            <a:r>
              <a:rPr lang="el-GR" dirty="0"/>
              <a:t>β</a:t>
            </a:r>
            <a:r>
              <a:rPr lang="en-US" baseline="30000" dirty="0"/>
              <a:t>-</a:t>
            </a:r>
            <a:r>
              <a:rPr lang="en-US" dirty="0"/>
              <a:t>,</a:t>
            </a:r>
            <a:r>
              <a:rPr lang="el-GR" dirty="0"/>
              <a:t> β</a:t>
            </a:r>
            <a:r>
              <a:rPr lang="en-US" baseline="30000" dirty="0"/>
              <a:t>+</a:t>
            </a:r>
            <a:r>
              <a:rPr lang="en-US" dirty="0"/>
              <a:t>, </a:t>
            </a:r>
            <a:r>
              <a:rPr lang="el-GR" dirty="0"/>
              <a:t>γ</a:t>
            </a:r>
            <a:r>
              <a:rPr lang="en-US" dirty="0"/>
              <a:t>) to become stable</a:t>
            </a:r>
          </a:p>
          <a:p>
            <a:pPr marL="342900" indent="-342900">
              <a:buFont typeface="Arial" panose="020B0604020202020204" pitchFamily="34" charset="0"/>
              <a:buChar char="•"/>
            </a:pPr>
            <a:r>
              <a:rPr lang="en-US" dirty="0"/>
              <a:t>Sometimes things are naturally radioactive</a:t>
            </a:r>
          </a:p>
          <a:p>
            <a:pPr marL="342900" indent="-342900">
              <a:buFont typeface="Arial" panose="020B0604020202020204" pitchFamily="34" charset="0"/>
              <a:buChar char="•"/>
            </a:pPr>
            <a:r>
              <a:rPr lang="en-US" dirty="0"/>
              <a:t>Sometimes scientist force things to become radioactive</a:t>
            </a:r>
          </a:p>
        </p:txBody>
      </p:sp>
      <p:sp>
        <p:nvSpPr>
          <p:cNvPr id="4" name="Slide Number Placeholder 3">
            <a:extLst>
              <a:ext uri="{FF2B5EF4-FFF2-40B4-BE49-F238E27FC236}">
                <a16:creationId xmlns:a16="http://schemas.microsoft.com/office/drawing/2014/main" id="{8B8C3C35-5C76-4907-B38C-B9B9EBA0B9DA}"/>
              </a:ext>
            </a:extLst>
          </p:cNvPr>
          <p:cNvSpPr>
            <a:spLocks noGrp="1"/>
          </p:cNvSpPr>
          <p:nvPr>
            <p:ph type="sldNum" sz="quarter" idx="4"/>
          </p:nvPr>
        </p:nvSpPr>
        <p:spPr/>
        <p:txBody>
          <a:bodyPr/>
          <a:lstStyle/>
          <a:p>
            <a:fld id="{933A556B-7C63-244D-9B7C-B0EA8042B330}" type="slidenum">
              <a:rPr lang="en-US" smtClean="0"/>
              <a:pPr/>
              <a:t>2</a:t>
            </a:fld>
            <a:endParaRPr lang="en-US" sz="750" dirty="0"/>
          </a:p>
        </p:txBody>
      </p:sp>
      <p:pic>
        <p:nvPicPr>
          <p:cNvPr id="6" name="Picture 5" descr="Diagram, schematic&#10;&#10;Description automatically generated">
            <a:extLst>
              <a:ext uri="{FF2B5EF4-FFF2-40B4-BE49-F238E27FC236}">
                <a16:creationId xmlns:a16="http://schemas.microsoft.com/office/drawing/2014/main" id="{2C03E917-156D-45B4-92A4-3B56F5B03BF8}"/>
              </a:ext>
            </a:extLst>
          </p:cNvPr>
          <p:cNvPicPr>
            <a:picLocks noChangeAspect="1"/>
          </p:cNvPicPr>
          <p:nvPr/>
        </p:nvPicPr>
        <p:blipFill>
          <a:blip r:embed="rId2"/>
          <a:stretch>
            <a:fillRect/>
          </a:stretch>
        </p:blipFill>
        <p:spPr>
          <a:xfrm>
            <a:off x="3258900" y="3771003"/>
            <a:ext cx="5674201" cy="2738748"/>
          </a:xfrm>
          <a:prstGeom prst="rect">
            <a:avLst/>
          </a:prstGeom>
        </p:spPr>
      </p:pic>
    </p:spTree>
    <p:extLst>
      <p:ext uri="{BB962C8B-B14F-4D97-AF65-F5344CB8AC3E}">
        <p14:creationId xmlns:p14="http://schemas.microsoft.com/office/powerpoint/2010/main" val="33799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0321" y="85242"/>
            <a:ext cx="8286750" cy="826881"/>
          </a:xfrm>
        </p:spPr>
        <p:txBody>
          <a:bodyPr>
            <a:noAutofit/>
          </a:bodyPr>
          <a:lstStyle/>
          <a:p>
            <a:r>
              <a:rPr lang="en-US" sz="2800" dirty="0">
                <a:latin typeface="Myriad Pro"/>
              </a:rPr>
              <a:t>Measurements of </a:t>
            </a:r>
            <a:r>
              <a:rPr lang="en-US" sz="2800" baseline="30000" dirty="0">
                <a:latin typeface="Myriad Pro"/>
              </a:rPr>
              <a:t>75</a:t>
            </a:r>
            <a:r>
              <a:rPr lang="en-US" sz="2800" dirty="0">
                <a:latin typeface="Myriad Pro"/>
              </a:rPr>
              <a:t>As(</a:t>
            </a:r>
            <a:r>
              <a:rPr lang="en-US" sz="2800" dirty="0" err="1">
                <a:latin typeface="Myriad Pro"/>
              </a:rPr>
              <a:t>p,x</a:t>
            </a:r>
            <a:r>
              <a:rPr lang="en-US" sz="2800" dirty="0">
                <a:latin typeface="Myriad Pro"/>
              </a:rPr>
              <a:t>) excitation functions above 45 MeV</a:t>
            </a:r>
            <a:r>
              <a:rPr lang="en-US" sz="2800" baseline="30000" dirty="0">
                <a:latin typeface="Myriad Pro"/>
              </a:rPr>
              <a:t>*</a:t>
            </a:r>
          </a:p>
        </p:txBody>
      </p:sp>
      <p:sp>
        <p:nvSpPr>
          <p:cNvPr id="7" name="Content Placeholder 6"/>
          <p:cNvSpPr>
            <a:spLocks noGrp="1"/>
          </p:cNvSpPr>
          <p:nvPr>
            <p:ph sz="half" idx="2"/>
          </p:nvPr>
        </p:nvSpPr>
        <p:spPr>
          <a:xfrm>
            <a:off x="2291384" y="3238933"/>
            <a:ext cx="7643191" cy="2416413"/>
          </a:xfrm>
        </p:spPr>
        <p:txBody>
          <a:bodyPr>
            <a:normAutofit lnSpcReduction="10000"/>
          </a:bodyPr>
          <a:lstStyle/>
          <a:p>
            <a:pPr marL="0" indent="0">
              <a:buNone/>
            </a:pPr>
            <a:r>
              <a:rPr lang="en-US" dirty="0"/>
              <a:t>Irradiation conditions:</a:t>
            </a:r>
          </a:p>
          <a:p>
            <a:r>
              <a:rPr lang="en-US" sz="1600" dirty="0"/>
              <a:t>Target material: GaAs foil,  </a:t>
            </a:r>
            <a:r>
              <a:rPr lang="en-US" sz="1600" dirty="0" err="1"/>
              <a:t>d×h</a:t>
            </a:r>
            <a:r>
              <a:rPr lang="en-US" sz="1600" dirty="0"/>
              <a:t>=2.5×0.00254 cm</a:t>
            </a:r>
          </a:p>
          <a:p>
            <a:r>
              <a:rPr lang="en-US" sz="1600" dirty="0"/>
              <a:t>Beam current:  ~30 µA, focused beam</a:t>
            </a:r>
          </a:p>
          <a:p>
            <a:r>
              <a:rPr lang="en-US" sz="1600" dirty="0"/>
              <a:t>Irradiation time: 2 h</a:t>
            </a:r>
          </a:p>
          <a:p>
            <a:r>
              <a:rPr lang="en-US" sz="1600" dirty="0"/>
              <a:t>Incident energy: 117 MeV incident, lower points achieved by degradation with Al degraders</a:t>
            </a:r>
          </a:p>
          <a:p>
            <a:r>
              <a:rPr lang="en-US" sz="1600" dirty="0"/>
              <a:t>Aluminum foil used for beam monitoring</a:t>
            </a: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5333" t="6444" b="45778"/>
          <a:stretch/>
        </p:blipFill>
        <p:spPr bwMode="auto">
          <a:xfrm>
            <a:off x="9160304" y="668451"/>
            <a:ext cx="1050496"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2993" y="876791"/>
            <a:ext cx="5617386" cy="2075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386762" y="2235483"/>
            <a:ext cx="2281238" cy="523220"/>
          </a:xfrm>
          <a:prstGeom prst="rect">
            <a:avLst/>
          </a:prstGeom>
          <a:noFill/>
        </p:spPr>
        <p:txBody>
          <a:bodyPr wrap="square" rtlCol="0">
            <a:spAutoFit/>
          </a:bodyPr>
          <a:lstStyle/>
          <a:p>
            <a:r>
              <a:rPr lang="en-US" sz="1400" dirty="0"/>
              <a:t>Work done by Dr. Anthony DeGraffenreid</a:t>
            </a:r>
          </a:p>
        </p:txBody>
      </p:sp>
    </p:spTree>
    <p:extLst>
      <p:ext uri="{BB962C8B-B14F-4D97-AF65-F5344CB8AC3E}">
        <p14:creationId xmlns:p14="http://schemas.microsoft.com/office/powerpoint/2010/main" val="1278864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1810" y="212141"/>
            <a:ext cx="8328991" cy="713145"/>
          </a:xfrm>
        </p:spPr>
        <p:txBody>
          <a:bodyPr>
            <a:noAutofit/>
          </a:bodyPr>
          <a:lstStyle/>
          <a:p>
            <a:r>
              <a:rPr lang="en-US" dirty="0">
                <a:latin typeface="Myriad Pro"/>
              </a:rPr>
              <a:t>Excitation functions for Se-75 and Se-72 production from As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5022" y="1306514"/>
            <a:ext cx="9092979" cy="3940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6991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Content Placeholder 25">
            <a:extLst>
              <a:ext uri="{FF2B5EF4-FFF2-40B4-BE49-F238E27FC236}">
                <a16:creationId xmlns:a16="http://schemas.microsoft.com/office/drawing/2014/main" id="{306FE420-5B43-43F8-937B-6D5A1C97C3BC}"/>
              </a:ext>
            </a:extLst>
          </p:cNvPr>
          <p:cNvPicPr>
            <a:picLocks noGrp="1" noChangeAspect="1"/>
          </p:cNvPicPr>
          <p:nvPr>
            <p:ph idx="1"/>
          </p:nvPr>
        </p:nvPicPr>
        <p:blipFill>
          <a:blip r:embed="rId2"/>
          <a:stretch>
            <a:fillRect/>
          </a:stretch>
        </p:blipFill>
        <p:spPr>
          <a:xfrm>
            <a:off x="1952625" y="1764128"/>
            <a:ext cx="8286750" cy="2326998"/>
          </a:xfrm>
          <a:prstGeom prst="rect">
            <a:avLst/>
          </a:prstGeom>
        </p:spPr>
      </p:pic>
      <p:pic>
        <p:nvPicPr>
          <p:cNvPr id="27" name="Picture 26">
            <a:extLst>
              <a:ext uri="{FF2B5EF4-FFF2-40B4-BE49-F238E27FC236}">
                <a16:creationId xmlns:a16="http://schemas.microsoft.com/office/drawing/2014/main" id="{79B35870-82D9-497C-99CF-5F7F303843BC}"/>
              </a:ext>
            </a:extLst>
          </p:cNvPr>
          <p:cNvPicPr>
            <a:picLocks noChangeAspect="1"/>
          </p:cNvPicPr>
          <p:nvPr/>
        </p:nvPicPr>
        <p:blipFill>
          <a:blip r:embed="rId3"/>
          <a:stretch>
            <a:fillRect/>
          </a:stretch>
        </p:blipFill>
        <p:spPr>
          <a:xfrm>
            <a:off x="1900495" y="4147658"/>
            <a:ext cx="8391010" cy="2168939"/>
          </a:xfrm>
          <a:prstGeom prst="rect">
            <a:avLst/>
          </a:prstGeom>
        </p:spPr>
      </p:pic>
      <p:sp>
        <p:nvSpPr>
          <p:cNvPr id="6" name="Title 1">
            <a:extLst>
              <a:ext uri="{FF2B5EF4-FFF2-40B4-BE49-F238E27FC236}">
                <a16:creationId xmlns:a16="http://schemas.microsoft.com/office/drawing/2014/main" id="{973012B5-59EB-4A50-9535-EB10F9988025}"/>
              </a:ext>
            </a:extLst>
          </p:cNvPr>
          <p:cNvSpPr>
            <a:spLocks noGrp="1"/>
          </p:cNvSpPr>
          <p:nvPr>
            <p:ph type="title"/>
          </p:nvPr>
        </p:nvSpPr>
        <p:spPr>
          <a:xfrm>
            <a:off x="1917243" y="246594"/>
            <a:ext cx="8158732" cy="607796"/>
          </a:xfrm>
        </p:spPr>
        <p:txBody>
          <a:bodyPr>
            <a:normAutofit fontScale="90000"/>
          </a:bodyPr>
          <a:lstStyle/>
          <a:p>
            <a:r>
              <a:rPr lang="en-US" dirty="0"/>
              <a:t>Large scale production of </a:t>
            </a:r>
            <a:r>
              <a:rPr lang="en-US" baseline="30000" dirty="0"/>
              <a:t>72</a:t>
            </a:r>
            <a:r>
              <a:rPr lang="en-US" dirty="0"/>
              <a:t>Se at 105-103.5 MeV</a:t>
            </a:r>
          </a:p>
        </p:txBody>
      </p:sp>
      <p:pic>
        <p:nvPicPr>
          <p:cNvPr id="7" name="Picture 2">
            <a:extLst>
              <a:ext uri="{FF2B5EF4-FFF2-40B4-BE49-F238E27FC236}">
                <a16:creationId xmlns:a16="http://schemas.microsoft.com/office/drawing/2014/main" id="{8C5034C4-F7A1-4EA6-9B7C-F01A0705EC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6676" y="90008"/>
            <a:ext cx="1156097" cy="160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6275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84187" y="797860"/>
            <a:ext cx="4560955" cy="5609172"/>
          </a:xfrm>
          <a:prstGeom prst="rect">
            <a:avLst/>
          </a:prstGeom>
        </p:spPr>
      </p:pic>
      <p:sp>
        <p:nvSpPr>
          <p:cNvPr id="6" name="Title 1"/>
          <p:cNvSpPr>
            <a:spLocks noGrp="1"/>
          </p:cNvSpPr>
          <p:nvPr>
            <p:ph type="title"/>
          </p:nvPr>
        </p:nvSpPr>
        <p:spPr>
          <a:xfrm>
            <a:off x="2249463" y="0"/>
            <a:ext cx="7693074" cy="571500"/>
          </a:xfrm>
        </p:spPr>
        <p:txBody>
          <a:bodyPr>
            <a:normAutofit fontScale="90000"/>
          </a:bodyPr>
          <a:lstStyle/>
          <a:p>
            <a:pPr algn="ctr"/>
            <a:r>
              <a:rPr lang="en-US" dirty="0"/>
              <a:t>Chemical Processing</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596" y="797860"/>
            <a:ext cx="1032640" cy="4897766"/>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2051" y="797860"/>
            <a:ext cx="3012987" cy="2634488"/>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2050" y="3513868"/>
            <a:ext cx="3009257" cy="2181759"/>
          </a:xfrm>
          <a:prstGeom prst="rect">
            <a:avLst/>
          </a:prstGeom>
        </p:spPr>
      </p:pic>
    </p:spTree>
    <p:extLst>
      <p:ext uri="{BB962C8B-B14F-4D97-AF65-F5344CB8AC3E}">
        <p14:creationId xmlns:p14="http://schemas.microsoft.com/office/powerpoint/2010/main" val="31979321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643DE2-33AD-4DF7-AF2A-BAFAF67AE428}"/>
              </a:ext>
            </a:extLst>
          </p:cNvPr>
          <p:cNvSpPr>
            <a:spLocks noGrp="1"/>
          </p:cNvSpPr>
          <p:nvPr>
            <p:ph type="title"/>
          </p:nvPr>
        </p:nvSpPr>
        <p:spPr/>
        <p:txBody>
          <a:bodyPr rtlCol="0" anchor="t">
            <a:noAutofit/>
          </a:bodyPr>
          <a:lstStyle/>
          <a:p>
            <a:pPr>
              <a:defRPr/>
            </a:pPr>
            <a:r>
              <a:rPr lang="en-US" baseline="30000" dirty="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72</a:t>
            </a:r>
            <a:r>
              <a:rPr lang="en-US" dirty="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a:t>
            </a:r>
            <a:r>
              <a:rPr lang="en-US" baseline="30000" dirty="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72</a:t>
            </a:r>
            <a:r>
              <a:rPr lang="en-US" dirty="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As Generator</a:t>
            </a:r>
          </a:p>
        </p:txBody>
      </p:sp>
      <p:sp>
        <p:nvSpPr>
          <p:cNvPr id="6" name="Content Placeholder 5">
            <a:extLst>
              <a:ext uri="{FF2B5EF4-FFF2-40B4-BE49-F238E27FC236}">
                <a16:creationId xmlns:a16="http://schemas.microsoft.com/office/drawing/2014/main" id="{385C791A-44E5-4AEA-8DE1-2D2BF374E893}"/>
              </a:ext>
            </a:extLst>
          </p:cNvPr>
          <p:cNvSpPr>
            <a:spLocks noGrp="1"/>
          </p:cNvSpPr>
          <p:nvPr>
            <p:ph idx="1"/>
          </p:nvPr>
        </p:nvSpPr>
        <p:spPr>
          <a:xfrm>
            <a:off x="1653982" y="1731764"/>
            <a:ext cx="6172200" cy="3394472"/>
          </a:xfrm>
        </p:spPr>
        <p:txBody>
          <a:bodyPr>
            <a:normAutofit fontScale="92500" lnSpcReduction="20000"/>
          </a:bodyPr>
          <a:lstStyle/>
          <a:p>
            <a:pPr>
              <a:defRPr/>
            </a:pPr>
            <a:r>
              <a:rPr lang="en-US" dirty="0">
                <a:latin typeface="Arial" panose="020B0604020202020204" pitchFamily="34" charset="0"/>
                <a:cs typeface="Arial" panose="020B0604020202020204" pitchFamily="34" charset="0"/>
              </a:rPr>
              <a:t>Anion exchange </a:t>
            </a:r>
          </a:p>
          <a:p>
            <a:pPr>
              <a:defRPr/>
            </a:pPr>
            <a:r>
              <a:rPr lang="en-US" dirty="0">
                <a:latin typeface="Arial" panose="020B0604020202020204" pitchFamily="34" charset="0"/>
                <a:cs typeface="Arial" panose="020B0604020202020204" pitchFamily="34" charset="0"/>
              </a:rPr>
              <a:t>AG1-X8 (200-400 mesh)</a:t>
            </a:r>
          </a:p>
          <a:p>
            <a:pPr lvl="1">
              <a:defRPr/>
            </a:pPr>
            <a:r>
              <a:rPr lang="en-US" dirty="0">
                <a:latin typeface="Arial" panose="020B0604020202020204" pitchFamily="34" charset="0"/>
                <a:cs typeface="Arial" panose="020B0604020202020204" pitchFamily="34" charset="0"/>
              </a:rPr>
              <a:t>5 mL BV</a:t>
            </a:r>
          </a:p>
          <a:p>
            <a:pPr>
              <a:defRPr/>
            </a:pPr>
            <a:r>
              <a:rPr lang="en-US" dirty="0">
                <a:latin typeface="Arial" panose="020B0604020202020204" pitchFamily="34" charset="0"/>
                <a:cs typeface="Arial" panose="020B0604020202020204" pitchFamily="34" charset="0"/>
              </a:rPr>
              <a:t>Load in 0.3 M NH</a:t>
            </a:r>
            <a:r>
              <a:rPr lang="en-US" baseline="-25000" dirty="0">
                <a:latin typeface="Arial" panose="020B0604020202020204" pitchFamily="34" charset="0"/>
                <a:cs typeface="Arial" panose="020B0604020202020204" pitchFamily="34" charset="0"/>
              </a:rPr>
              <a:t>4</a:t>
            </a:r>
            <a:r>
              <a:rPr lang="en-US" dirty="0">
                <a:latin typeface="Arial" panose="020B0604020202020204" pitchFamily="34" charset="0"/>
                <a:cs typeface="Arial" panose="020B0604020202020204" pitchFamily="34" charset="0"/>
              </a:rPr>
              <a:t>OH</a:t>
            </a:r>
          </a:p>
          <a:p>
            <a:pPr>
              <a:defRPr/>
            </a:pPr>
            <a:r>
              <a:rPr lang="en-US" dirty="0">
                <a:latin typeface="Arial" panose="020B0604020202020204" pitchFamily="34" charset="0"/>
                <a:cs typeface="Arial" panose="020B0604020202020204" pitchFamily="34" charset="0"/>
              </a:rPr>
              <a:t>Rinse H</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O</a:t>
            </a:r>
          </a:p>
          <a:p>
            <a:pPr>
              <a:defRPr/>
            </a:pPr>
            <a:r>
              <a:rPr lang="en-US" dirty="0">
                <a:latin typeface="Arial" panose="020B0604020202020204" pitchFamily="34" charset="0"/>
                <a:cs typeface="Arial" panose="020B0604020202020204" pitchFamily="34" charset="0"/>
              </a:rPr>
              <a:t>Rinse dilute </a:t>
            </a:r>
            <a:r>
              <a:rPr lang="en-US" dirty="0" err="1">
                <a:latin typeface="Arial" panose="020B0604020202020204" pitchFamily="34" charset="0"/>
                <a:cs typeface="Arial" panose="020B0604020202020204" pitchFamily="34" charset="0"/>
              </a:rPr>
              <a:t>HCl</a:t>
            </a:r>
            <a:endParaRPr lang="en-US"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Collect each fraction to determine</a:t>
            </a:r>
          </a:p>
          <a:p>
            <a:pPr marL="0" indent="0">
              <a:defRPr/>
            </a:pPr>
            <a:r>
              <a:rPr lang="en-US" dirty="0">
                <a:latin typeface="Arial" panose="020B0604020202020204" pitchFamily="34" charset="0"/>
                <a:cs typeface="Arial" panose="020B0604020202020204" pitchFamily="34" charset="0"/>
              </a:rPr>
              <a:t> percent loaded  </a:t>
            </a:r>
          </a:p>
          <a:p>
            <a:pPr>
              <a:defRPr/>
            </a:pPr>
            <a:endParaRPr lang="en-US" dirty="0">
              <a:latin typeface="Arial" panose="020B0604020202020204" pitchFamily="34" charset="0"/>
              <a:cs typeface="Arial" panose="020B0604020202020204" pitchFamily="34" charset="0"/>
            </a:endParaRPr>
          </a:p>
          <a:p>
            <a:pPr>
              <a:defRPr/>
            </a:pPr>
            <a:endParaRPr lang="en-US" dirty="0">
              <a:latin typeface="Arial" panose="020B0604020202020204" pitchFamily="34" charset="0"/>
              <a:cs typeface="Arial" panose="020B0604020202020204" pitchFamily="34" charset="0"/>
            </a:endParaRPr>
          </a:p>
        </p:txBody>
      </p:sp>
      <p:pic>
        <p:nvPicPr>
          <p:cNvPr id="21508" name="Picture 3">
            <a:extLst>
              <a:ext uri="{FF2B5EF4-FFF2-40B4-BE49-F238E27FC236}">
                <a16:creationId xmlns:a16="http://schemas.microsoft.com/office/drawing/2014/main" id="{77B7621D-A54B-4617-8CA6-238EDC4153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1900" y="1828800"/>
            <a:ext cx="1439466"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593A1-4D7C-4BD9-99E6-A9D10D2B2627}"/>
              </a:ext>
            </a:extLst>
          </p:cNvPr>
          <p:cNvSpPr>
            <a:spLocks noGrp="1"/>
          </p:cNvSpPr>
          <p:nvPr>
            <p:ph type="title"/>
          </p:nvPr>
        </p:nvSpPr>
        <p:spPr/>
        <p:txBody>
          <a:bodyPr rtlCol="0" anchor="t">
            <a:noAutofit/>
          </a:bodyPr>
          <a:lstStyle/>
          <a:p>
            <a:pPr>
              <a:defRPr/>
            </a:pPr>
            <a:r>
              <a:rPr lang="en-US" baseline="30000" dirty="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72</a:t>
            </a:r>
            <a:r>
              <a:rPr lang="en-US" dirty="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As-Monoclonal Antibodies</a:t>
            </a:r>
          </a:p>
        </p:txBody>
      </p:sp>
      <p:sp>
        <p:nvSpPr>
          <p:cNvPr id="22531" name="Content Placeholder 3">
            <a:extLst>
              <a:ext uri="{FF2B5EF4-FFF2-40B4-BE49-F238E27FC236}">
                <a16:creationId xmlns:a16="http://schemas.microsoft.com/office/drawing/2014/main" id="{02518C6B-5458-4509-80E0-7E747C51DE35}"/>
              </a:ext>
            </a:extLst>
          </p:cNvPr>
          <p:cNvSpPr>
            <a:spLocks noGrp="1" noChangeArrowheads="1"/>
          </p:cNvSpPr>
          <p:nvPr>
            <p:ph sz="half" idx="1"/>
          </p:nvPr>
        </p:nvSpPr>
        <p:spPr>
          <a:xfrm>
            <a:off x="3009900" y="1943101"/>
            <a:ext cx="3028950" cy="3394472"/>
          </a:xfrm>
        </p:spPr>
        <p:txBody>
          <a:bodyPr/>
          <a:lstStyle/>
          <a:p>
            <a:r>
              <a:rPr lang="en-US" altLang="en-US"/>
              <a:t>Trastuzumab (Herceptin)</a:t>
            </a:r>
          </a:p>
          <a:p>
            <a:pPr lvl="1"/>
            <a:r>
              <a:rPr lang="en-US" altLang="en-US"/>
              <a:t>2mg/mL/rxn</a:t>
            </a:r>
          </a:p>
          <a:p>
            <a:r>
              <a:rPr lang="en-US" altLang="en-US"/>
              <a:t>Daratumumab</a:t>
            </a:r>
          </a:p>
          <a:p>
            <a:pPr lvl="1"/>
            <a:r>
              <a:rPr lang="en-US" altLang="en-US"/>
              <a:t>1mg/mL/rxn</a:t>
            </a:r>
          </a:p>
          <a:p>
            <a:pPr lvl="1"/>
            <a:r>
              <a:rPr lang="en-US" altLang="en-US"/>
              <a:t>control</a:t>
            </a:r>
          </a:p>
        </p:txBody>
      </p:sp>
      <p:sp>
        <p:nvSpPr>
          <p:cNvPr id="22532" name="Content Placeholder 2">
            <a:extLst>
              <a:ext uri="{FF2B5EF4-FFF2-40B4-BE49-F238E27FC236}">
                <a16:creationId xmlns:a16="http://schemas.microsoft.com/office/drawing/2014/main" id="{74352A4E-8F56-4E49-AF33-27322BC33588}"/>
              </a:ext>
            </a:extLst>
          </p:cNvPr>
          <p:cNvSpPr>
            <a:spLocks noGrp="1" noChangeArrowheads="1"/>
          </p:cNvSpPr>
          <p:nvPr>
            <p:ph sz="half" idx="2"/>
          </p:nvPr>
        </p:nvSpPr>
        <p:spPr>
          <a:xfrm>
            <a:off x="6153150" y="1943101"/>
            <a:ext cx="3028950" cy="3394472"/>
          </a:xfrm>
        </p:spPr>
        <p:txBody>
          <a:bodyPr/>
          <a:lstStyle/>
          <a:p>
            <a:r>
              <a:rPr lang="en-US" altLang="en-US"/>
              <a:t>Test against patient specific tumor models</a:t>
            </a:r>
          </a:p>
          <a:p>
            <a:r>
              <a:rPr lang="en-US" altLang="en-US"/>
              <a:t>To visually observe </a:t>
            </a:r>
          </a:p>
          <a:p>
            <a:pPr lvl="1"/>
            <a:r>
              <a:rPr lang="en-US" altLang="en-US"/>
              <a:t>Drug sensitivity </a:t>
            </a:r>
          </a:p>
          <a:p>
            <a:pPr lvl="1"/>
            <a:r>
              <a:rPr lang="en-US" altLang="en-US"/>
              <a:t>Uptake </a:t>
            </a:r>
          </a:p>
          <a:p>
            <a:pPr lvl="1"/>
            <a:r>
              <a:rPr lang="en-US" altLang="en-US"/>
              <a:t>Effectiveness </a:t>
            </a:r>
          </a:p>
        </p:txBody>
      </p:sp>
      <p:pic>
        <p:nvPicPr>
          <p:cNvPr id="22533" name="Picture 2">
            <a:extLst>
              <a:ext uri="{FF2B5EF4-FFF2-40B4-BE49-F238E27FC236}">
                <a16:creationId xmlns:a16="http://schemas.microsoft.com/office/drawing/2014/main" id="{F0FDC020-A167-442E-8C42-354492FB78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0394" y="5139709"/>
            <a:ext cx="6031706"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34">
            <a:extLst>
              <a:ext uri="{FF2B5EF4-FFF2-40B4-BE49-F238E27FC236}">
                <a16:creationId xmlns:a16="http://schemas.microsoft.com/office/drawing/2014/main" id="{1A47C46E-ED1E-4D42-AB41-55D9A14E6387}"/>
              </a:ext>
            </a:extLst>
          </p:cNvPr>
          <p:cNvSpPr txBox="1">
            <a:spLocks noChangeArrowheads="1"/>
          </p:cNvSpPr>
          <p:nvPr/>
        </p:nvSpPr>
        <p:spPr bwMode="auto">
          <a:xfrm>
            <a:off x="8225629" y="5262553"/>
            <a:ext cx="95410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350" b="1" dirty="0"/>
              <a:t>M-Ligand</a:t>
            </a:r>
            <a:endParaRPr lang="en-US" altLang="en-US" sz="1350" b="1" baseline="-25000" dirty="0"/>
          </a:p>
        </p:txBody>
      </p:sp>
      <p:sp>
        <p:nvSpPr>
          <p:cNvPr id="9" name="Text Box 35">
            <a:extLst>
              <a:ext uri="{FF2B5EF4-FFF2-40B4-BE49-F238E27FC236}">
                <a16:creationId xmlns:a16="http://schemas.microsoft.com/office/drawing/2014/main" id="{BC2A0E77-BCB7-4B2E-875D-A19330F55EBB}"/>
              </a:ext>
            </a:extLst>
          </p:cNvPr>
          <p:cNvSpPr txBox="1">
            <a:spLocks noChangeArrowheads="1"/>
          </p:cNvSpPr>
          <p:nvPr/>
        </p:nvSpPr>
        <p:spPr bwMode="auto">
          <a:xfrm>
            <a:off x="5743980" y="5487614"/>
            <a:ext cx="70403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350" b="1" dirty="0"/>
              <a:t>Linker</a:t>
            </a:r>
          </a:p>
        </p:txBody>
      </p:sp>
      <p:sp>
        <p:nvSpPr>
          <p:cNvPr id="10" name="Text Box 36">
            <a:extLst>
              <a:ext uri="{FF2B5EF4-FFF2-40B4-BE49-F238E27FC236}">
                <a16:creationId xmlns:a16="http://schemas.microsoft.com/office/drawing/2014/main" id="{D1A3A30C-6650-40C1-B8F7-A4B47080BB12}"/>
              </a:ext>
            </a:extLst>
          </p:cNvPr>
          <p:cNvSpPr txBox="1">
            <a:spLocks noChangeArrowheads="1"/>
          </p:cNvSpPr>
          <p:nvPr/>
        </p:nvSpPr>
        <p:spPr bwMode="auto">
          <a:xfrm>
            <a:off x="3310581" y="4755836"/>
            <a:ext cx="121379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350" b="1" dirty="0"/>
              <a:t>Biomolecule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4D87E-6830-40FC-AA37-8D80D33887A6}"/>
              </a:ext>
            </a:extLst>
          </p:cNvPr>
          <p:cNvSpPr>
            <a:spLocks noGrp="1"/>
          </p:cNvSpPr>
          <p:nvPr>
            <p:ph type="title"/>
          </p:nvPr>
        </p:nvSpPr>
        <p:spPr/>
        <p:txBody>
          <a:bodyPr rtlCol="0" anchor="t">
            <a:noAutofit/>
          </a:bodyPr>
          <a:lstStyle/>
          <a:p>
            <a:pPr>
              <a:defRPr/>
            </a:pPr>
            <a:r>
              <a:rPr lang="en-US" baseline="30000" dirty="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72</a:t>
            </a:r>
            <a:r>
              <a:rPr lang="en-US" dirty="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As-mAb Cell Studies </a:t>
            </a:r>
          </a:p>
        </p:txBody>
      </p:sp>
      <p:sp>
        <p:nvSpPr>
          <p:cNvPr id="5" name="Content Placeholder 4">
            <a:extLst>
              <a:ext uri="{FF2B5EF4-FFF2-40B4-BE49-F238E27FC236}">
                <a16:creationId xmlns:a16="http://schemas.microsoft.com/office/drawing/2014/main" id="{5B87CED1-6F64-45B4-B5BE-C5F0A733F37F}"/>
              </a:ext>
            </a:extLst>
          </p:cNvPr>
          <p:cNvSpPr>
            <a:spLocks noGrp="1"/>
          </p:cNvSpPr>
          <p:nvPr>
            <p:ph sz="half" idx="1"/>
          </p:nvPr>
        </p:nvSpPr>
        <p:spPr>
          <a:xfrm>
            <a:off x="2113836" y="2182416"/>
            <a:ext cx="2878931" cy="3028950"/>
          </a:xfrm>
        </p:spPr>
        <p:txBody>
          <a:bodyPr>
            <a:normAutofit fontScale="85000" lnSpcReduction="20000"/>
          </a:bodyPr>
          <a:lstStyle/>
          <a:p>
            <a:pPr>
              <a:defRPr/>
            </a:pPr>
            <a:r>
              <a:rPr lang="en-US" baseline="30000" dirty="0">
                <a:latin typeface="Arial" panose="020B0604020202020204" pitchFamily="34" charset="0"/>
                <a:cs typeface="Arial" panose="020B0604020202020204" pitchFamily="34" charset="0"/>
              </a:rPr>
              <a:t>72</a:t>
            </a:r>
            <a:r>
              <a:rPr lang="en-US" dirty="0">
                <a:latin typeface="Arial" panose="020B0604020202020204" pitchFamily="34" charset="0"/>
                <a:cs typeface="Arial" panose="020B0604020202020204" pitchFamily="34" charset="0"/>
              </a:rPr>
              <a:t>As-trastuzumab</a:t>
            </a:r>
            <a:r>
              <a:rPr lang="en-US" dirty="0"/>
              <a:t> is incubated with gastric cancer cell lines for a 24 hour period </a:t>
            </a:r>
          </a:p>
          <a:p>
            <a:pPr>
              <a:defRPr/>
            </a:pPr>
            <a:r>
              <a:rPr lang="en-US" dirty="0"/>
              <a:t>Cells are separated from the media and analyzed for radioactivity </a:t>
            </a:r>
          </a:p>
        </p:txBody>
      </p:sp>
      <p:sp>
        <p:nvSpPr>
          <p:cNvPr id="23556" name="TextBox 6">
            <a:extLst>
              <a:ext uri="{FF2B5EF4-FFF2-40B4-BE49-F238E27FC236}">
                <a16:creationId xmlns:a16="http://schemas.microsoft.com/office/drawing/2014/main" id="{A3FA3672-AAB3-4C8E-AF1D-25506DAAC21D}"/>
              </a:ext>
            </a:extLst>
          </p:cNvPr>
          <p:cNvSpPr txBox="1">
            <a:spLocks noChangeArrowheads="1"/>
          </p:cNvSpPr>
          <p:nvPr/>
        </p:nvSpPr>
        <p:spPr bwMode="auto">
          <a:xfrm>
            <a:off x="6129340" y="2114552"/>
            <a:ext cx="27979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US" altLang="en-US" sz="1800"/>
              <a:t>Gastric Cancer Cell Uptake</a:t>
            </a:r>
          </a:p>
        </p:txBody>
      </p:sp>
      <p:sp>
        <p:nvSpPr>
          <p:cNvPr id="23557" name="TextBox 7">
            <a:extLst>
              <a:ext uri="{FF2B5EF4-FFF2-40B4-BE49-F238E27FC236}">
                <a16:creationId xmlns:a16="http://schemas.microsoft.com/office/drawing/2014/main" id="{07AEEB68-3AF2-454E-BB64-1FEF4B66245C}"/>
              </a:ext>
            </a:extLst>
          </p:cNvPr>
          <p:cNvSpPr txBox="1">
            <a:spLocks noChangeArrowheads="1"/>
          </p:cNvSpPr>
          <p:nvPr/>
        </p:nvSpPr>
        <p:spPr bwMode="auto">
          <a:xfrm rot="16200000">
            <a:off x="5092900" y="3300295"/>
            <a:ext cx="6834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a:t>Cpm</a:t>
            </a:r>
          </a:p>
        </p:txBody>
      </p:sp>
      <p:sp>
        <p:nvSpPr>
          <p:cNvPr id="10" name="TextBox 9">
            <a:extLst>
              <a:ext uri="{FF2B5EF4-FFF2-40B4-BE49-F238E27FC236}">
                <a16:creationId xmlns:a16="http://schemas.microsoft.com/office/drawing/2014/main" id="{020BF369-A799-4402-92AB-C55CD78AEFDD}"/>
              </a:ext>
            </a:extLst>
          </p:cNvPr>
          <p:cNvSpPr txBox="1">
            <a:spLocks noChangeArrowheads="1"/>
          </p:cNvSpPr>
          <p:nvPr/>
        </p:nvSpPr>
        <p:spPr bwMode="auto">
          <a:xfrm>
            <a:off x="6896102" y="5004199"/>
            <a:ext cx="21121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a:t>18.5 times uptake in cells!!!</a:t>
            </a:r>
          </a:p>
        </p:txBody>
      </p:sp>
      <p:pic>
        <p:nvPicPr>
          <p:cNvPr id="23559" name="Picture 3">
            <a:extLst>
              <a:ext uri="{FF2B5EF4-FFF2-40B4-BE49-F238E27FC236}">
                <a16:creationId xmlns:a16="http://schemas.microsoft.com/office/drawing/2014/main" id="{7FF895B5-29A1-47E6-B002-4DA6C2416F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1645" y="2400300"/>
            <a:ext cx="3993356"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60" name="TextBox 2">
            <a:extLst>
              <a:ext uri="{FF2B5EF4-FFF2-40B4-BE49-F238E27FC236}">
                <a16:creationId xmlns:a16="http://schemas.microsoft.com/office/drawing/2014/main" id="{C71B4717-3EB3-450C-95B4-A06A7AF64480}"/>
              </a:ext>
            </a:extLst>
          </p:cNvPr>
          <p:cNvSpPr txBox="1">
            <a:spLocks noChangeArrowheads="1"/>
          </p:cNvSpPr>
          <p:nvPr/>
        </p:nvSpPr>
        <p:spPr bwMode="auto">
          <a:xfrm>
            <a:off x="3181350" y="5292328"/>
            <a:ext cx="32004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350"/>
              <a:t>Completed at Stony Brook University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F2407-0FA4-43B5-864D-E1DCFFDE8278}"/>
              </a:ext>
            </a:extLst>
          </p:cNvPr>
          <p:cNvSpPr>
            <a:spLocks noGrp="1"/>
          </p:cNvSpPr>
          <p:nvPr>
            <p:ph type="title"/>
          </p:nvPr>
        </p:nvSpPr>
        <p:spPr>
          <a:xfrm>
            <a:off x="1729410" y="229661"/>
            <a:ext cx="8328991" cy="1325563"/>
          </a:xfrm>
        </p:spPr>
        <p:txBody>
          <a:bodyPr vert="horz" lIns="91440" tIns="45720" rIns="91440" bIns="45720" rtlCol="0" anchor="t">
            <a:normAutofit fontScale="90000"/>
          </a:bodyPr>
          <a:lstStyle/>
          <a:p>
            <a:r>
              <a:rPr lang="en-US" sz="3200" baseline="30000" dirty="0">
                <a:effectLst>
                  <a:outerShdw blurRad="38100" dist="38100" dir="2700000" algn="tl">
                    <a:srgbClr val="000000">
                      <a:alpha val="43137"/>
                    </a:srgbClr>
                  </a:outerShdw>
                </a:effectLst>
                <a:latin typeface="Myriad Pro"/>
              </a:rPr>
              <a:t>72</a:t>
            </a:r>
            <a:r>
              <a:rPr lang="en-US" sz="3200" dirty="0">
                <a:effectLst>
                  <a:outerShdw blurRad="38100" dist="38100" dir="2700000" algn="tl">
                    <a:srgbClr val="000000">
                      <a:alpha val="43137"/>
                    </a:srgbClr>
                  </a:outerShdw>
                </a:effectLst>
                <a:latin typeface="Myriad Pro"/>
              </a:rPr>
              <a:t>As-Trasztuzumab in  NCI-N87 gastric cancer xenografts</a:t>
            </a:r>
            <a:br>
              <a:rPr lang="en-US" sz="3200" dirty="0">
                <a:effectLst>
                  <a:outerShdw blurRad="38100" dist="38100" dir="2700000" algn="tl">
                    <a:srgbClr val="000000">
                      <a:alpha val="43137"/>
                    </a:srgbClr>
                  </a:outerShdw>
                </a:effectLst>
                <a:latin typeface="Myriad Pro"/>
              </a:rPr>
            </a:br>
            <a:endParaRPr lang="en-US" sz="3200" dirty="0">
              <a:effectLst>
                <a:outerShdw blurRad="38100" dist="38100" dir="2700000" algn="tl">
                  <a:srgbClr val="000000">
                    <a:alpha val="43137"/>
                  </a:srgbClr>
                </a:outerShdw>
              </a:effectLst>
              <a:latin typeface="Myriad Pro"/>
            </a:endParaRPr>
          </a:p>
        </p:txBody>
      </p:sp>
      <p:pic>
        <p:nvPicPr>
          <p:cNvPr id="4" name="Content Placeholder 3">
            <a:extLst>
              <a:ext uri="{FF2B5EF4-FFF2-40B4-BE49-F238E27FC236}">
                <a16:creationId xmlns:a16="http://schemas.microsoft.com/office/drawing/2014/main" id="{9640F100-9905-4A3C-8DC4-7A8F7E995EB6}"/>
              </a:ext>
            </a:extLst>
          </p:cNvPr>
          <p:cNvPicPr>
            <a:picLocks noGrp="1" noChangeAspect="1"/>
          </p:cNvPicPr>
          <p:nvPr>
            <p:ph idx="1"/>
          </p:nvPr>
        </p:nvPicPr>
        <p:blipFill>
          <a:blip r:embed="rId2"/>
          <a:stretch>
            <a:fillRect/>
          </a:stretch>
        </p:blipFill>
        <p:spPr>
          <a:xfrm>
            <a:off x="2429526" y="1453622"/>
            <a:ext cx="6511275" cy="5261578"/>
          </a:xfrm>
          <a:prstGeom prst="rect">
            <a:avLst/>
          </a:prstGeom>
        </p:spPr>
      </p:pic>
    </p:spTree>
    <p:extLst>
      <p:ext uri="{BB962C8B-B14F-4D97-AF65-F5344CB8AC3E}">
        <p14:creationId xmlns:p14="http://schemas.microsoft.com/office/powerpoint/2010/main" val="25492129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78EF1E-0D70-586D-8C8A-715FAE8DF3B4}"/>
              </a:ext>
            </a:extLst>
          </p:cNvPr>
          <p:cNvSpPr txBox="1"/>
          <p:nvPr/>
        </p:nvSpPr>
        <p:spPr>
          <a:xfrm>
            <a:off x="33035" y="6167292"/>
            <a:ext cx="7181850" cy="577081"/>
          </a:xfrm>
          <a:prstGeom prst="rect">
            <a:avLst/>
          </a:prstGeom>
          <a:noFill/>
        </p:spPr>
        <p:txBody>
          <a:bodyPr wrap="square">
            <a:spAutoFit/>
          </a:bodyPr>
          <a:lstStyle/>
          <a:p>
            <a:r>
              <a:rPr lang="en-US" sz="1050" dirty="0">
                <a:effectLst/>
                <a:latin typeface="Times New Roman" panose="02020603050405020304" pitchFamily="18" charset="0"/>
                <a:ea typeface="Aptos" panose="020B0004020202020204" pitchFamily="34" charset="0"/>
                <a:cs typeface="Times New Roman" panose="02020603050405020304" pitchFamily="18" charset="0"/>
              </a:rPr>
              <a:t>1. </a:t>
            </a:r>
            <a:r>
              <a:rPr lang="en-US" sz="1050" dirty="0" err="1">
                <a:effectLst/>
                <a:latin typeface="Times New Roman" panose="02020603050405020304" pitchFamily="18" charset="0"/>
                <a:ea typeface="Aptos" panose="020B0004020202020204" pitchFamily="34" charset="0"/>
                <a:cs typeface="Times New Roman" panose="02020603050405020304" pitchFamily="18" charset="0"/>
              </a:rPr>
              <a:t>Umbricht</a:t>
            </a:r>
            <a:r>
              <a:rPr lang="en-US" sz="1050" dirty="0">
                <a:effectLst/>
                <a:latin typeface="Times New Roman" panose="02020603050405020304" pitchFamily="18" charset="0"/>
                <a:ea typeface="Aptos" panose="020B0004020202020204" pitchFamily="34" charset="0"/>
                <a:cs typeface="Times New Roman" panose="02020603050405020304" pitchFamily="18" charset="0"/>
              </a:rPr>
              <a:t>, C. A et al. 44Sc-PSMA-617 for </a:t>
            </a:r>
            <a:r>
              <a:rPr lang="en-US" sz="1050" dirty="0" err="1">
                <a:effectLst/>
                <a:latin typeface="Times New Roman" panose="02020603050405020304" pitchFamily="18" charset="0"/>
                <a:ea typeface="Aptos" panose="020B0004020202020204" pitchFamily="34" charset="0"/>
                <a:cs typeface="Times New Roman" panose="02020603050405020304" pitchFamily="18" charset="0"/>
              </a:rPr>
              <a:t>radiotheragnostics</a:t>
            </a:r>
            <a:r>
              <a:rPr lang="en-US" sz="1050" dirty="0">
                <a:effectLst/>
                <a:latin typeface="Times New Roman" panose="02020603050405020304" pitchFamily="18" charset="0"/>
                <a:ea typeface="Aptos" panose="020B0004020202020204" pitchFamily="34" charset="0"/>
                <a:cs typeface="Times New Roman" panose="02020603050405020304" pitchFamily="18" charset="0"/>
              </a:rPr>
              <a:t> in tandem with 177Lu-PSMA-617—preclinical investigations in comparison with 68Ga-PSMA-11 and 68Ga-PSMA-617. </a:t>
            </a:r>
            <a:r>
              <a:rPr lang="en-US" sz="1050" i="1" dirty="0">
                <a:effectLst/>
                <a:latin typeface="Times New Roman" panose="02020603050405020304" pitchFamily="18" charset="0"/>
                <a:ea typeface="Aptos" panose="020B0004020202020204" pitchFamily="34" charset="0"/>
                <a:cs typeface="Times New Roman" panose="02020603050405020304" pitchFamily="18" charset="0"/>
              </a:rPr>
              <a:t>EJNMMI Research </a:t>
            </a:r>
            <a:r>
              <a:rPr lang="en-US" sz="1050" b="1" dirty="0">
                <a:effectLst/>
                <a:latin typeface="Times New Roman" panose="02020603050405020304" pitchFamily="18" charset="0"/>
                <a:ea typeface="Aptos" panose="020B0004020202020204" pitchFamily="34" charset="0"/>
                <a:cs typeface="Times New Roman" panose="02020603050405020304" pitchFamily="18" charset="0"/>
              </a:rPr>
              <a:t>2017</a:t>
            </a:r>
            <a:endParaRPr lang="en-US" sz="1050" dirty="0">
              <a:effectLst/>
              <a:latin typeface="Times New Roman" panose="02020603050405020304" pitchFamily="18" charset="0"/>
              <a:ea typeface="Aptos" panose="020B0004020202020204" pitchFamily="34" charset="0"/>
              <a:cs typeface="Times New Roman" panose="02020603050405020304" pitchFamily="18" charset="0"/>
            </a:endParaRPr>
          </a:p>
          <a:p>
            <a:r>
              <a:rPr lang="en-US" sz="1050" kern="100" dirty="0">
                <a:effectLst/>
                <a:latin typeface="Times New Roman" panose="02020603050405020304" pitchFamily="18" charset="0"/>
                <a:ea typeface="Aptos" panose="020B0004020202020204" pitchFamily="34" charset="0"/>
                <a:cs typeface="Times New Roman" panose="02020603050405020304" pitchFamily="18" charset="0"/>
              </a:rPr>
              <a:t>2.  Chernysheva, M.,  et al. Accelerator Production of Scandium Radioisotopes: Sc-43, Sc-44, and Sc-47. </a:t>
            </a:r>
            <a:r>
              <a:rPr lang="en-US" sz="1050" i="1" kern="100" dirty="0">
                <a:effectLst/>
                <a:latin typeface="Times New Roman" panose="02020603050405020304" pitchFamily="18" charset="0"/>
                <a:ea typeface="Aptos" panose="020B0004020202020204" pitchFamily="34" charset="0"/>
                <a:cs typeface="Times New Roman" panose="02020603050405020304" pitchFamily="18" charset="0"/>
              </a:rPr>
              <a:t>Curr </a:t>
            </a:r>
            <a:r>
              <a:rPr lang="en-US" sz="1050" i="1" kern="100" dirty="0" err="1">
                <a:effectLst/>
                <a:latin typeface="Times New Roman" panose="02020603050405020304" pitchFamily="18" charset="0"/>
                <a:ea typeface="Aptos" panose="020B0004020202020204" pitchFamily="34" charset="0"/>
                <a:cs typeface="Times New Roman" panose="02020603050405020304" pitchFamily="18" charset="0"/>
              </a:rPr>
              <a:t>Radiopharm</a:t>
            </a:r>
            <a:r>
              <a:rPr lang="en-US" sz="1050" i="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050" b="1" kern="100" dirty="0">
                <a:effectLst/>
                <a:latin typeface="Times New Roman" panose="02020603050405020304" pitchFamily="18" charset="0"/>
                <a:ea typeface="Aptos" panose="020B0004020202020204" pitchFamily="34" charset="0"/>
                <a:cs typeface="Times New Roman" panose="02020603050405020304" pitchFamily="18" charset="0"/>
              </a:rPr>
              <a:t>2021</a:t>
            </a:r>
            <a:endParaRPr lang="en-US" sz="5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57D2DFA-F9F1-1DD6-AF2C-56F9EBE531E3}"/>
              </a:ext>
            </a:extLst>
          </p:cNvPr>
          <p:cNvPicPr>
            <a:picLocks noChangeAspect="1"/>
          </p:cNvPicPr>
          <p:nvPr/>
        </p:nvPicPr>
        <p:blipFill>
          <a:blip r:embed="rId2"/>
          <a:stretch>
            <a:fillRect/>
          </a:stretch>
        </p:blipFill>
        <p:spPr>
          <a:xfrm>
            <a:off x="1540209" y="1088900"/>
            <a:ext cx="3955749" cy="2214923"/>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5" name="Picture 4">
            <a:extLst>
              <a:ext uri="{FF2B5EF4-FFF2-40B4-BE49-F238E27FC236}">
                <a16:creationId xmlns:a16="http://schemas.microsoft.com/office/drawing/2014/main" id="{18AB3CB4-6018-462D-DFE6-E5D5FBC187FC}"/>
              </a:ext>
            </a:extLst>
          </p:cNvPr>
          <p:cNvPicPr>
            <a:picLocks noChangeAspect="1"/>
          </p:cNvPicPr>
          <p:nvPr/>
        </p:nvPicPr>
        <p:blipFill>
          <a:blip r:embed="rId2"/>
          <a:stretch>
            <a:fillRect/>
          </a:stretch>
        </p:blipFill>
        <p:spPr>
          <a:xfrm>
            <a:off x="1540209" y="3881051"/>
            <a:ext cx="3955749" cy="2214923"/>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6" name="Picture 5">
            <a:extLst>
              <a:ext uri="{FF2B5EF4-FFF2-40B4-BE49-F238E27FC236}">
                <a16:creationId xmlns:a16="http://schemas.microsoft.com/office/drawing/2014/main" id="{A772C7D0-5FD5-F04D-925E-556224259B40}"/>
              </a:ext>
            </a:extLst>
          </p:cNvPr>
          <p:cNvPicPr>
            <a:picLocks noChangeAspect="1"/>
          </p:cNvPicPr>
          <p:nvPr/>
        </p:nvPicPr>
        <p:blipFill>
          <a:blip r:embed="rId3"/>
          <a:stretch>
            <a:fillRect/>
          </a:stretch>
        </p:blipFill>
        <p:spPr>
          <a:xfrm>
            <a:off x="6177995" y="3881051"/>
            <a:ext cx="3955749" cy="2223557"/>
          </a:xfrm>
          <a:prstGeom prst="rect">
            <a:avLst/>
          </a:prstGeom>
          <a:ln w="28575">
            <a:solidFill>
              <a:schemeClr val="tx1"/>
            </a:solidFill>
          </a:ln>
          <a:effectLst>
            <a:outerShdw blurRad="50800" dist="38100" dir="8100000" algn="tr" rotWithShape="0">
              <a:prstClr val="black">
                <a:alpha val="40000"/>
              </a:prstClr>
            </a:outerShdw>
          </a:effectLst>
        </p:spPr>
      </p:pic>
      <p:sp>
        <p:nvSpPr>
          <p:cNvPr id="7" name="TextBox 6">
            <a:extLst>
              <a:ext uri="{FF2B5EF4-FFF2-40B4-BE49-F238E27FC236}">
                <a16:creationId xmlns:a16="http://schemas.microsoft.com/office/drawing/2014/main" id="{F90130EC-4E96-25AA-B0C3-F105C0BCF634}"/>
              </a:ext>
            </a:extLst>
          </p:cNvPr>
          <p:cNvSpPr txBox="1"/>
          <p:nvPr/>
        </p:nvSpPr>
        <p:spPr>
          <a:xfrm>
            <a:off x="2430158" y="628199"/>
            <a:ext cx="6891176" cy="461665"/>
          </a:xfrm>
          <a:prstGeom prst="rect">
            <a:avLst/>
          </a:prstGeom>
          <a:noFill/>
        </p:spPr>
        <p:txBody>
          <a:bodyPr wrap="square" rtlCol="0">
            <a:spAutoFit/>
          </a:bodyPr>
          <a:lstStyle/>
          <a:p>
            <a:pPr algn="ctr"/>
            <a:r>
              <a:rPr lang="en-US" sz="2400" b="1" dirty="0">
                <a:solidFill>
                  <a:schemeClr val="accent1"/>
                </a:solidFill>
                <a:latin typeface="Times New Roman" panose="02020603050405020304" pitchFamily="18" charset="0"/>
                <a:cs typeface="Times New Roman" panose="02020603050405020304" pitchFamily="18" charset="0"/>
              </a:rPr>
              <a:t>Elementally matched theranostic radionuclides</a:t>
            </a:r>
          </a:p>
        </p:txBody>
      </p:sp>
      <p:sp>
        <p:nvSpPr>
          <p:cNvPr id="8" name="TextBox 7">
            <a:extLst>
              <a:ext uri="{FF2B5EF4-FFF2-40B4-BE49-F238E27FC236}">
                <a16:creationId xmlns:a16="http://schemas.microsoft.com/office/drawing/2014/main" id="{6ADB1D28-983E-16D4-CE76-A0BDE31340A7}"/>
              </a:ext>
            </a:extLst>
          </p:cNvPr>
          <p:cNvSpPr txBox="1"/>
          <p:nvPr/>
        </p:nvSpPr>
        <p:spPr>
          <a:xfrm>
            <a:off x="2137675" y="3389694"/>
            <a:ext cx="8080640" cy="461665"/>
          </a:xfrm>
          <a:prstGeom prst="rect">
            <a:avLst/>
          </a:prstGeom>
          <a:noFill/>
        </p:spPr>
        <p:txBody>
          <a:bodyPr wrap="square" rtlCol="0">
            <a:spAutoFit/>
          </a:bodyPr>
          <a:lstStyle/>
          <a:p>
            <a:pPr algn="ctr"/>
            <a:r>
              <a:rPr lang="en-US" sz="2400" b="1" i="0" dirty="0">
                <a:solidFill>
                  <a:schemeClr val="accent1"/>
                </a:solidFill>
                <a:effectLst/>
                <a:latin typeface="Times New Roman" panose="02020603050405020304" pitchFamily="18" charset="0"/>
                <a:cs typeface="Times New Roman" panose="02020603050405020304" pitchFamily="18" charset="0"/>
              </a:rPr>
              <a:t>(Pseudo)</a:t>
            </a:r>
            <a:r>
              <a:rPr lang="en-US" sz="2400" b="1" i="0" dirty="0" err="1">
                <a:solidFill>
                  <a:schemeClr val="accent1"/>
                </a:solidFill>
                <a:effectLst/>
                <a:latin typeface="Times New Roman" panose="02020603050405020304" pitchFamily="18" charset="0"/>
                <a:cs typeface="Times New Roman" panose="02020603050405020304" pitchFamily="18" charset="0"/>
              </a:rPr>
              <a:t>Radiolanthanides</a:t>
            </a:r>
            <a:r>
              <a:rPr lang="en-US" sz="2400" b="1" dirty="0">
                <a:solidFill>
                  <a:schemeClr val="accent1"/>
                </a:solidFill>
                <a:latin typeface="Times New Roman" panose="02020603050405020304" pitchFamily="18" charset="0"/>
                <a:cs typeface="Times New Roman" panose="02020603050405020304" pitchFamily="18" charset="0"/>
              </a:rPr>
              <a:t> theranostic radionuclides</a:t>
            </a:r>
          </a:p>
        </p:txBody>
      </p:sp>
      <p:sp>
        <p:nvSpPr>
          <p:cNvPr id="9" name="Title 1">
            <a:extLst>
              <a:ext uri="{FF2B5EF4-FFF2-40B4-BE49-F238E27FC236}">
                <a16:creationId xmlns:a16="http://schemas.microsoft.com/office/drawing/2014/main" id="{50DCDE8A-04AC-044B-AEEC-54F4E9FE7FA7}"/>
              </a:ext>
            </a:extLst>
          </p:cNvPr>
          <p:cNvSpPr txBox="1">
            <a:spLocks/>
          </p:cNvSpPr>
          <p:nvPr/>
        </p:nvSpPr>
        <p:spPr>
          <a:xfrm>
            <a:off x="254223" y="65402"/>
            <a:ext cx="11243046" cy="7685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yriad Pro"/>
                <a:cs typeface="Times New Roman" panose="02020603050405020304" pitchFamily="18" charset="0"/>
              </a:rPr>
              <a:t>Theranostic radiometals</a:t>
            </a:r>
          </a:p>
        </p:txBody>
      </p:sp>
      <p:sp>
        <p:nvSpPr>
          <p:cNvPr id="11" name="Slide Number Placeholder 10">
            <a:extLst>
              <a:ext uri="{FF2B5EF4-FFF2-40B4-BE49-F238E27FC236}">
                <a16:creationId xmlns:a16="http://schemas.microsoft.com/office/drawing/2014/main" id="{09632805-B613-B8D3-085A-B132F2E64AD1}"/>
              </a:ext>
            </a:extLst>
          </p:cNvPr>
          <p:cNvSpPr>
            <a:spLocks noGrp="1"/>
          </p:cNvSpPr>
          <p:nvPr>
            <p:ph type="sldNum" sz="quarter" idx="12"/>
          </p:nvPr>
        </p:nvSpPr>
        <p:spPr>
          <a:xfrm>
            <a:off x="8955656" y="36512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051185-68AF-455C-80EC-0C242CC012CF}" type="slidenum">
              <a:rPr lang="en-US" smtClean="0"/>
              <a:pPr/>
              <a:t>28</a:t>
            </a:fld>
            <a:endParaRPr lang="en-US"/>
          </a:p>
        </p:txBody>
      </p:sp>
      <p:pic>
        <p:nvPicPr>
          <p:cNvPr id="25" name="Picture 24">
            <a:extLst>
              <a:ext uri="{FF2B5EF4-FFF2-40B4-BE49-F238E27FC236}">
                <a16:creationId xmlns:a16="http://schemas.microsoft.com/office/drawing/2014/main" id="{E7A154A5-A20F-AF8A-C9C4-31C2FDCB386D}"/>
              </a:ext>
            </a:extLst>
          </p:cNvPr>
          <p:cNvPicPr>
            <a:picLocks noChangeAspect="1"/>
          </p:cNvPicPr>
          <p:nvPr/>
        </p:nvPicPr>
        <p:blipFill>
          <a:blip r:embed="rId4"/>
          <a:stretch>
            <a:fillRect/>
          </a:stretch>
        </p:blipFill>
        <p:spPr>
          <a:xfrm>
            <a:off x="6095999" y="1088900"/>
            <a:ext cx="4037745" cy="2238110"/>
          </a:xfrm>
          <a:prstGeom prst="rect">
            <a:avLst/>
          </a:prstGeom>
          <a:ln w="28575">
            <a:solidFill>
              <a:schemeClr val="tx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696076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FA5A846-5217-0B47-8EE1-8942E7BA01D3}"/>
              </a:ext>
            </a:extLst>
          </p:cNvPr>
          <p:cNvPicPr>
            <a:picLocks noChangeAspect="1"/>
          </p:cNvPicPr>
          <p:nvPr/>
        </p:nvPicPr>
        <p:blipFill>
          <a:blip r:embed="rId2"/>
          <a:stretch>
            <a:fillRect/>
          </a:stretch>
        </p:blipFill>
        <p:spPr>
          <a:xfrm>
            <a:off x="6833019" y="1207698"/>
            <a:ext cx="4974933" cy="2543317"/>
          </a:xfrm>
          <a:prstGeom prst="rect">
            <a:avLst/>
          </a:prstGeom>
        </p:spPr>
      </p:pic>
      <p:sp>
        <p:nvSpPr>
          <p:cNvPr id="2" name="Title 1">
            <a:extLst>
              <a:ext uri="{FF2B5EF4-FFF2-40B4-BE49-F238E27FC236}">
                <a16:creationId xmlns:a16="http://schemas.microsoft.com/office/drawing/2014/main" id="{ABCADCF7-6ADB-088A-4A67-FA937D9F2EC1}"/>
              </a:ext>
            </a:extLst>
          </p:cNvPr>
          <p:cNvSpPr>
            <a:spLocks noGrp="1"/>
          </p:cNvSpPr>
          <p:nvPr>
            <p:ph type="title"/>
          </p:nvPr>
        </p:nvSpPr>
        <p:spPr>
          <a:xfrm>
            <a:off x="838200" y="-43720"/>
            <a:ext cx="10515600" cy="1325563"/>
          </a:xfrm>
        </p:spPr>
        <p:txBody>
          <a:bodyPr/>
          <a:lstStyle/>
          <a:p>
            <a:pPr algn="ctr"/>
            <a:r>
              <a:rPr lang="en-US" b="1" dirty="0"/>
              <a:t>Production methods for </a:t>
            </a:r>
            <a:r>
              <a:rPr lang="en-US" b="1" baseline="30000" dirty="0"/>
              <a:t>44</a:t>
            </a:r>
            <a:r>
              <a:rPr lang="en-US" b="1" dirty="0"/>
              <a:t>Sc</a:t>
            </a:r>
          </a:p>
        </p:txBody>
      </p:sp>
      <p:sp>
        <p:nvSpPr>
          <p:cNvPr id="3" name="TextBox 2">
            <a:extLst>
              <a:ext uri="{FF2B5EF4-FFF2-40B4-BE49-F238E27FC236}">
                <a16:creationId xmlns:a16="http://schemas.microsoft.com/office/drawing/2014/main" id="{059715EE-DB45-CFEE-44F3-4FD363C82AB4}"/>
              </a:ext>
            </a:extLst>
          </p:cNvPr>
          <p:cNvSpPr txBox="1"/>
          <p:nvPr/>
        </p:nvSpPr>
        <p:spPr>
          <a:xfrm>
            <a:off x="838200" y="992090"/>
            <a:ext cx="4923692" cy="461665"/>
          </a:xfrm>
          <a:prstGeom prst="rect">
            <a:avLst/>
          </a:prstGeom>
          <a:noFill/>
        </p:spPr>
        <p:txBody>
          <a:bodyPr wrap="square" rtlCol="0">
            <a:spAutoFit/>
          </a:bodyPr>
          <a:lstStyle/>
          <a:p>
            <a:pPr algn="ctr"/>
            <a:r>
              <a:rPr lang="en-US" sz="2400" b="1" dirty="0">
                <a:solidFill>
                  <a:schemeClr val="accent1"/>
                </a:solidFill>
                <a:latin typeface="Times New Roman" panose="02020603050405020304" pitchFamily="18" charset="0"/>
                <a:cs typeface="Times New Roman" panose="02020603050405020304" pitchFamily="18" charset="0"/>
              </a:rPr>
              <a:t>Cyclotron</a:t>
            </a:r>
          </a:p>
        </p:txBody>
      </p:sp>
      <p:sp>
        <p:nvSpPr>
          <p:cNvPr id="4" name="TextBox 3">
            <a:extLst>
              <a:ext uri="{FF2B5EF4-FFF2-40B4-BE49-F238E27FC236}">
                <a16:creationId xmlns:a16="http://schemas.microsoft.com/office/drawing/2014/main" id="{468A7863-2125-B375-4DD5-3546DB6C0CFC}"/>
              </a:ext>
            </a:extLst>
          </p:cNvPr>
          <p:cNvSpPr txBox="1"/>
          <p:nvPr/>
        </p:nvSpPr>
        <p:spPr>
          <a:xfrm>
            <a:off x="6962671" y="992090"/>
            <a:ext cx="4923692" cy="461665"/>
          </a:xfrm>
          <a:prstGeom prst="rect">
            <a:avLst/>
          </a:prstGeom>
          <a:noFill/>
        </p:spPr>
        <p:txBody>
          <a:bodyPr wrap="square" rtlCol="0">
            <a:spAutoFit/>
          </a:bodyPr>
          <a:lstStyle/>
          <a:p>
            <a:pPr algn="ctr"/>
            <a:r>
              <a:rPr lang="en-US" sz="2400" b="1" dirty="0">
                <a:solidFill>
                  <a:schemeClr val="accent1"/>
                </a:solidFill>
                <a:latin typeface="Times New Roman" panose="02020603050405020304" pitchFamily="18" charset="0"/>
                <a:cs typeface="Times New Roman" panose="02020603050405020304" pitchFamily="18" charset="0"/>
              </a:rPr>
              <a:t>Generator</a:t>
            </a:r>
          </a:p>
        </p:txBody>
      </p:sp>
      <p:sp>
        <p:nvSpPr>
          <p:cNvPr id="16" name="Content Placeholder 2">
            <a:extLst>
              <a:ext uri="{FF2B5EF4-FFF2-40B4-BE49-F238E27FC236}">
                <a16:creationId xmlns:a16="http://schemas.microsoft.com/office/drawing/2014/main" id="{1DC893B9-D79E-3060-F307-93282010110E}"/>
              </a:ext>
            </a:extLst>
          </p:cNvPr>
          <p:cNvSpPr txBox="1">
            <a:spLocks/>
          </p:cNvSpPr>
          <p:nvPr/>
        </p:nvSpPr>
        <p:spPr>
          <a:xfrm>
            <a:off x="6852252" y="3879796"/>
            <a:ext cx="5144530" cy="169437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00000"/>
              </a:lnSpc>
              <a:spcBef>
                <a:spcPts val="1000"/>
              </a:spcBef>
              <a:buClr>
                <a:srgbClr val="006241"/>
              </a:buClr>
              <a:buFont typeface="Arial" panose="020B0604020202020204" pitchFamily="34" charset="0"/>
              <a:buChar char="•"/>
              <a:defRPr sz="2400" kern="1200">
                <a:solidFill>
                  <a:schemeClr val="tx1"/>
                </a:solidFill>
                <a:latin typeface="+mj-lt"/>
                <a:ea typeface="Proxima Nova Rg" panose="02000506030000020004" pitchFamily="50" charset="0"/>
                <a:cs typeface="Proxima Nova Rg" panose="02000506030000020004" pitchFamily="50" charset="0"/>
              </a:defRPr>
            </a:lvl1pPr>
            <a:lvl2pPr marL="685800" indent="-228600" algn="l" defTabSz="914400" rtl="0" eaLnBrk="1" latinLnBrk="0" hangingPunct="1">
              <a:lnSpc>
                <a:spcPct val="100000"/>
              </a:lnSpc>
              <a:spcBef>
                <a:spcPts val="500"/>
              </a:spcBef>
              <a:buClr>
                <a:srgbClr val="006241"/>
              </a:buClr>
              <a:buFont typeface="Arial" panose="020B0604020202020204" pitchFamily="34" charset="0"/>
              <a:buChar char="•"/>
              <a:defRPr sz="2000" kern="1200">
                <a:solidFill>
                  <a:schemeClr val="tx1"/>
                </a:solidFill>
                <a:latin typeface="+mj-lt"/>
                <a:ea typeface="Proxima Nova Rg" panose="02000506030000020004" pitchFamily="50" charset="0"/>
                <a:cs typeface="Proxima Nova Rg" panose="02000506030000020004" pitchFamily="50" charset="0"/>
              </a:defRPr>
            </a:lvl2pPr>
            <a:lvl3pPr marL="1143000" indent="-228600" algn="l" defTabSz="914400" rtl="0" eaLnBrk="1" latinLnBrk="0" hangingPunct="1">
              <a:lnSpc>
                <a:spcPct val="100000"/>
              </a:lnSpc>
              <a:spcBef>
                <a:spcPts val="500"/>
              </a:spcBef>
              <a:buClr>
                <a:srgbClr val="006241"/>
              </a:buClr>
              <a:buFont typeface="Arial" panose="020B0604020202020204" pitchFamily="34" charset="0"/>
              <a:buChar char="•"/>
              <a:defRPr sz="1800" kern="1200">
                <a:solidFill>
                  <a:schemeClr val="tx1"/>
                </a:solidFill>
                <a:latin typeface="+mj-lt"/>
                <a:ea typeface="Proxima Nova Rg" panose="02000506030000020004" pitchFamily="50" charset="0"/>
                <a:cs typeface="Proxima Nova Rg" panose="02000506030000020004" pitchFamily="50" charset="0"/>
              </a:defRPr>
            </a:lvl3pPr>
            <a:lvl4pPr marL="1600200" indent="-228600" algn="l" defTabSz="914400" rtl="0" eaLnBrk="1" latinLnBrk="0" hangingPunct="1">
              <a:lnSpc>
                <a:spcPct val="100000"/>
              </a:lnSpc>
              <a:spcBef>
                <a:spcPts val="500"/>
              </a:spcBef>
              <a:buClr>
                <a:srgbClr val="006241"/>
              </a:buClr>
              <a:buFont typeface="Arial" panose="020B0604020202020204" pitchFamily="34" charset="0"/>
              <a:buChar char="•"/>
              <a:defRPr sz="1600" kern="1200">
                <a:solidFill>
                  <a:schemeClr val="tx1"/>
                </a:solidFill>
                <a:latin typeface="+mj-lt"/>
                <a:ea typeface="Proxima Nova Rg" panose="02000506030000020004" pitchFamily="50" charset="0"/>
                <a:cs typeface="Proxima Nova Rg" panose="02000506030000020004" pitchFamily="50" charset="0"/>
              </a:defRPr>
            </a:lvl4pPr>
            <a:lvl5pPr marL="2057400" indent="-228600" algn="l" defTabSz="914400" rtl="0" eaLnBrk="1" latinLnBrk="0" hangingPunct="1">
              <a:lnSpc>
                <a:spcPct val="100000"/>
              </a:lnSpc>
              <a:spcBef>
                <a:spcPts val="500"/>
              </a:spcBef>
              <a:buClr>
                <a:srgbClr val="006241"/>
              </a:buClr>
              <a:buFont typeface="Arial" panose="020B0604020202020204" pitchFamily="34" charset="0"/>
              <a:buChar char="•"/>
              <a:defRPr sz="1600" kern="1200">
                <a:solidFill>
                  <a:schemeClr val="tx1"/>
                </a:solidFill>
                <a:latin typeface="+mj-lt"/>
                <a:ea typeface="Proxima Nova Rg" panose="02000506030000020004" pitchFamily="50" charset="0"/>
                <a:cs typeface="Proxima Nova Rg" panose="02000506030000020004"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Generator allows for sites without a cyclotron to obtain high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radionuclidic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purity </a:t>
            </a:r>
            <a:r>
              <a:rPr kumimoji="0" lang="en-US" sz="2400" b="0" i="0" u="none" strike="noStrike" kern="1200" cap="none" spc="0" normalizeH="0" baseline="30000" noProof="0" dirty="0">
                <a:ln>
                  <a:noFill/>
                </a:ln>
                <a:solidFill>
                  <a:srgbClr val="000000"/>
                </a:solidFill>
                <a:effectLst/>
                <a:uLnTx/>
                <a:uFillTx/>
                <a:latin typeface="Times New Roman" panose="02020603050405020304" pitchFamily="18" charset="0"/>
                <a:cs typeface="Times New Roman" panose="02020603050405020304" pitchFamily="18" charset="0"/>
              </a:rPr>
              <a:t>44</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Sc</a:t>
            </a:r>
            <a:endParaRPr kumimoji="0" lang="en-US" sz="2400" b="0" i="0" u="none" strike="noStrike" kern="1200" cap="none" spc="0" normalizeH="0" baseline="3000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kumimoji="0" lang="en-US" sz="2400" b="0" i="0" u="none" strike="noStrike" kern="1200" cap="none" spc="0" normalizeH="0" baseline="30000" noProof="0" dirty="0">
                <a:ln>
                  <a:noFill/>
                </a:ln>
                <a:solidFill>
                  <a:srgbClr val="000000"/>
                </a:solidFill>
                <a:effectLst/>
                <a:uLnTx/>
                <a:uFillTx/>
                <a:latin typeface="Times New Roman" panose="02020603050405020304" pitchFamily="18" charset="0"/>
                <a:cs typeface="Times New Roman" panose="02020603050405020304" pitchFamily="18" charset="0"/>
              </a:rPr>
              <a:t>44</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Ti (t</a:t>
            </a:r>
            <a:r>
              <a:rPr kumimoji="0" lang="en-US" sz="2400" b="0" i="0" u="none" strike="noStrike" kern="1200" cap="none" spc="0" normalizeH="0" baseline="-25000" noProof="0" dirty="0">
                <a:ln>
                  <a:noFill/>
                </a:ln>
                <a:solidFill>
                  <a:srgbClr val="000000"/>
                </a:solidFill>
                <a:effectLst/>
                <a:uLnTx/>
                <a:uFillTx/>
                <a:latin typeface="Times New Roman" panose="02020603050405020304" pitchFamily="18" charset="0"/>
                <a:cs typeface="Times New Roman" panose="02020603050405020304" pitchFamily="18" charset="0"/>
              </a:rPr>
              <a:t>1/2</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=58.9 y) can lead to a long-lasting generator</a:t>
            </a:r>
            <a:endParaRPr kumimoji="0" lang="en-US" sz="2400" b="0" i="0" u="none" strike="noStrike" kern="1200" cap="none" spc="0" normalizeH="0" baseline="3000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A58D7252-A26D-EB16-DB91-D1C3B0C290EB}"/>
              </a:ext>
            </a:extLst>
          </p:cNvPr>
          <p:cNvPicPr>
            <a:picLocks noChangeAspect="1"/>
          </p:cNvPicPr>
          <p:nvPr/>
        </p:nvPicPr>
        <p:blipFill>
          <a:blip r:embed="rId3"/>
          <a:stretch>
            <a:fillRect/>
          </a:stretch>
        </p:blipFill>
        <p:spPr>
          <a:xfrm>
            <a:off x="504186" y="2380269"/>
            <a:ext cx="5960323" cy="2862634"/>
          </a:xfrm>
          <a:prstGeom prst="rect">
            <a:avLst/>
          </a:prstGeom>
        </p:spPr>
      </p:pic>
      <p:sp>
        <p:nvSpPr>
          <p:cNvPr id="18" name="TextBox 17">
            <a:extLst>
              <a:ext uri="{FF2B5EF4-FFF2-40B4-BE49-F238E27FC236}">
                <a16:creationId xmlns:a16="http://schemas.microsoft.com/office/drawing/2014/main" id="{676C37F6-3F35-575E-D745-CF4AC405D3AE}"/>
              </a:ext>
            </a:extLst>
          </p:cNvPr>
          <p:cNvSpPr txBox="1"/>
          <p:nvPr/>
        </p:nvSpPr>
        <p:spPr>
          <a:xfrm>
            <a:off x="384048" y="1375630"/>
            <a:ext cx="5711952" cy="1077218"/>
          </a:xfrm>
          <a:prstGeom prst="rect">
            <a:avLst/>
          </a:prstGeom>
          <a:noFill/>
        </p:spPr>
        <p:txBody>
          <a:bodyPr wrap="square" rtlCol="0">
            <a:spAutoFit/>
          </a:bodyPr>
          <a:lstStyle/>
          <a:p>
            <a:pPr marL="285750" indent="-285750" algn="ctr">
              <a:buFont typeface="Arial" panose="020B0604020202020204" pitchFamily="34" charset="0"/>
              <a:buChar char="•"/>
            </a:pPr>
            <a:r>
              <a:rPr lang="en-US" sz="2400" baseline="30000" dirty="0">
                <a:latin typeface="Times New Roman" panose="02020603050405020304" pitchFamily="18" charset="0"/>
                <a:cs typeface="Times New Roman" panose="02020603050405020304" pitchFamily="18" charset="0"/>
              </a:rPr>
              <a:t>44</a:t>
            </a:r>
            <a:r>
              <a:rPr lang="en-US" sz="2400" dirty="0">
                <a:latin typeface="Times New Roman" panose="02020603050405020304" pitchFamily="18" charset="0"/>
                <a:cs typeface="Times New Roman" panose="02020603050405020304" pitchFamily="18" charset="0"/>
              </a:rPr>
              <a:t>Ca(</a:t>
            </a:r>
            <a:r>
              <a:rPr lang="en-US" sz="2400" dirty="0" err="1">
                <a:latin typeface="Times New Roman" panose="02020603050405020304" pitchFamily="18" charset="0"/>
                <a:cs typeface="Times New Roman" panose="02020603050405020304" pitchFamily="18" charset="0"/>
              </a:rPr>
              <a:t>p,n</a:t>
            </a:r>
            <a:r>
              <a:rPr lang="en-US" sz="2400" dirty="0">
                <a:latin typeface="Times New Roman" panose="02020603050405020304" pitchFamily="18" charset="0"/>
                <a:cs typeface="Times New Roman" panose="02020603050405020304" pitchFamily="18" charset="0"/>
              </a:rPr>
              <a:t>)</a:t>
            </a:r>
            <a:r>
              <a:rPr lang="en-US" sz="2400" baseline="30000" dirty="0">
                <a:latin typeface="Times New Roman" panose="02020603050405020304" pitchFamily="18" charset="0"/>
                <a:cs typeface="Times New Roman" panose="02020603050405020304" pitchFamily="18" charset="0"/>
              </a:rPr>
              <a:t>44g</a:t>
            </a:r>
            <a:r>
              <a:rPr lang="en-US" sz="2400" dirty="0">
                <a:latin typeface="Times New Roman" panose="02020603050405020304" pitchFamily="18" charset="0"/>
                <a:cs typeface="Times New Roman" panose="02020603050405020304" pitchFamily="18" charset="0"/>
              </a:rPr>
              <a:t>Sc/</a:t>
            </a:r>
            <a:r>
              <a:rPr lang="en-US" sz="2400" baseline="30000" dirty="0">
                <a:latin typeface="Times New Roman" panose="02020603050405020304" pitchFamily="18" charset="0"/>
                <a:cs typeface="Times New Roman" panose="02020603050405020304" pitchFamily="18" charset="0"/>
              </a:rPr>
              <a:t>44m</a:t>
            </a:r>
            <a:r>
              <a:rPr lang="en-US" sz="2400" dirty="0">
                <a:latin typeface="Times New Roman" panose="02020603050405020304" pitchFamily="18" charset="0"/>
                <a:cs typeface="Times New Roman" panose="02020603050405020304" pitchFamily="18" charset="0"/>
              </a:rPr>
              <a:t>Sc</a:t>
            </a:r>
          </a:p>
          <a:p>
            <a:pPr marL="285750" indent="-285750" algn="ctr">
              <a:buFont typeface="Arial" panose="020B0604020202020204" pitchFamily="34" charset="0"/>
              <a:buChar char="•"/>
            </a:pPr>
            <a:r>
              <a:rPr lang="en-US" sz="2400" baseline="30000" dirty="0">
                <a:latin typeface="Times New Roman" panose="02020603050405020304" pitchFamily="18" charset="0"/>
                <a:cs typeface="Times New Roman" panose="02020603050405020304" pitchFamily="18" charset="0"/>
              </a:rPr>
              <a:t>47</a:t>
            </a:r>
            <a:r>
              <a:rPr lang="en-US" sz="2400" dirty="0">
                <a:latin typeface="Times New Roman" panose="02020603050405020304" pitchFamily="18" charset="0"/>
                <a:cs typeface="Times New Roman" panose="02020603050405020304" pitchFamily="18" charset="0"/>
              </a:rPr>
              <a:t>Ti(p,α)</a:t>
            </a:r>
            <a:r>
              <a:rPr lang="en-US" sz="2400" baseline="30000" dirty="0">
                <a:latin typeface="Times New Roman" panose="02020603050405020304" pitchFamily="18" charset="0"/>
                <a:cs typeface="Times New Roman" panose="02020603050405020304" pitchFamily="18" charset="0"/>
              </a:rPr>
              <a:t> 44g</a:t>
            </a:r>
            <a:r>
              <a:rPr lang="en-US" sz="2400" dirty="0">
                <a:latin typeface="Times New Roman" panose="02020603050405020304" pitchFamily="18" charset="0"/>
                <a:cs typeface="Times New Roman" panose="02020603050405020304" pitchFamily="18" charset="0"/>
              </a:rPr>
              <a:t>Sc/</a:t>
            </a:r>
            <a:r>
              <a:rPr lang="en-US" sz="2400" baseline="30000" dirty="0">
                <a:latin typeface="Times New Roman" panose="02020603050405020304" pitchFamily="18" charset="0"/>
                <a:cs typeface="Times New Roman" panose="02020603050405020304" pitchFamily="18" charset="0"/>
              </a:rPr>
              <a:t>44m</a:t>
            </a:r>
            <a:r>
              <a:rPr lang="en-US" sz="2400" dirty="0">
                <a:latin typeface="Times New Roman" panose="02020603050405020304" pitchFamily="18" charset="0"/>
                <a:cs typeface="Times New Roman" panose="02020603050405020304" pitchFamily="18" charset="0"/>
              </a:rPr>
              <a:t>Sc</a:t>
            </a:r>
          </a:p>
          <a:p>
            <a:pPr marL="285750" indent="-285750">
              <a:buFont typeface="Arial" panose="020B0604020202020204" pitchFamily="34" charset="0"/>
              <a:buChar char="•"/>
            </a:pPr>
            <a:endParaRPr lang="en-US" sz="2400" baseline="300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483764AF-1746-405F-7EFC-243E32C268B1}"/>
              </a:ext>
            </a:extLst>
          </p:cNvPr>
          <p:cNvSpPr txBox="1"/>
          <p:nvPr/>
        </p:nvSpPr>
        <p:spPr>
          <a:xfrm>
            <a:off x="0" y="5585841"/>
            <a:ext cx="7365858" cy="1277273"/>
          </a:xfrm>
          <a:prstGeom prst="rect">
            <a:avLst/>
          </a:prstGeom>
          <a:noFill/>
        </p:spPr>
        <p:txBody>
          <a:bodyPr wrap="square">
            <a:spAutoFit/>
          </a:bodyPr>
          <a:lstStyle/>
          <a:p>
            <a:pPr marL="228600" indent="-228600">
              <a:buAutoNum type="arabicPeriod"/>
            </a:pPr>
            <a:r>
              <a:rPr lang="en-US" sz="1100" dirty="0">
                <a:latin typeface="Times New Roman" panose="02020603050405020304" pitchFamily="18" charset="0"/>
                <a:cs typeface="Times New Roman" panose="02020603050405020304" pitchFamily="18" charset="0"/>
              </a:rPr>
              <a:t>Becker, K.V., et al. Cyclotron production of </a:t>
            </a:r>
            <a:r>
              <a:rPr lang="en-US" sz="1100" baseline="30000" dirty="0">
                <a:latin typeface="Times New Roman" panose="02020603050405020304" pitchFamily="18" charset="0"/>
                <a:cs typeface="Times New Roman" panose="02020603050405020304" pitchFamily="18" charset="0"/>
              </a:rPr>
              <a:t>43</a:t>
            </a:r>
            <a:r>
              <a:rPr lang="en-US" sz="1100" dirty="0">
                <a:latin typeface="Times New Roman" panose="02020603050405020304" pitchFamily="18" charset="0"/>
                <a:cs typeface="Times New Roman" panose="02020603050405020304" pitchFamily="18" charset="0"/>
              </a:rPr>
              <a:t>Sc and </a:t>
            </a:r>
            <a:r>
              <a:rPr lang="en-US" sz="1100" baseline="30000" dirty="0">
                <a:latin typeface="Times New Roman" panose="02020603050405020304" pitchFamily="18" charset="0"/>
                <a:cs typeface="Times New Roman" panose="02020603050405020304" pitchFamily="18" charset="0"/>
              </a:rPr>
              <a:t>44g</a:t>
            </a:r>
            <a:r>
              <a:rPr lang="en-US" sz="1100" dirty="0">
                <a:latin typeface="Times New Roman" panose="02020603050405020304" pitchFamily="18" charset="0"/>
                <a:cs typeface="Times New Roman" panose="02020603050405020304" pitchFamily="18" charset="0"/>
              </a:rPr>
              <a:t>Sc from enriched </a:t>
            </a:r>
            <a:r>
              <a:rPr lang="en-US" sz="1100" baseline="30000" dirty="0">
                <a:latin typeface="Times New Roman" panose="02020603050405020304" pitchFamily="18" charset="0"/>
                <a:cs typeface="Times New Roman" panose="02020603050405020304" pitchFamily="18" charset="0"/>
              </a:rPr>
              <a:t>42</a:t>
            </a:r>
            <a:r>
              <a:rPr lang="en-US" sz="1100" dirty="0">
                <a:latin typeface="Times New Roman" panose="02020603050405020304" pitchFamily="18" charset="0"/>
                <a:cs typeface="Times New Roman" panose="02020603050405020304" pitchFamily="18" charset="0"/>
              </a:rPr>
              <a:t>CaO, </a:t>
            </a:r>
            <a:r>
              <a:rPr lang="en-US" sz="1100" baseline="30000" dirty="0">
                <a:latin typeface="Times New Roman" panose="02020603050405020304" pitchFamily="18" charset="0"/>
                <a:cs typeface="Times New Roman" panose="02020603050405020304" pitchFamily="18" charset="0"/>
              </a:rPr>
              <a:t>43</a:t>
            </a:r>
            <a:r>
              <a:rPr lang="en-US" sz="1100" dirty="0">
                <a:latin typeface="Times New Roman" panose="02020603050405020304" pitchFamily="18" charset="0"/>
                <a:cs typeface="Times New Roman" panose="02020603050405020304" pitchFamily="18" charset="0"/>
              </a:rPr>
              <a:t>CaO, and </a:t>
            </a:r>
            <a:r>
              <a:rPr lang="en-US" sz="1100" baseline="30000" dirty="0">
                <a:latin typeface="Times New Roman" panose="02020603050405020304" pitchFamily="18" charset="0"/>
                <a:cs typeface="Times New Roman" panose="02020603050405020304" pitchFamily="18" charset="0"/>
              </a:rPr>
              <a:t>44</a:t>
            </a:r>
            <a:r>
              <a:rPr lang="en-US" sz="1100" dirty="0">
                <a:latin typeface="Times New Roman" panose="02020603050405020304" pitchFamily="18" charset="0"/>
                <a:cs typeface="Times New Roman" panose="02020603050405020304" pitchFamily="18" charset="0"/>
              </a:rPr>
              <a:t>CaO targets. </a:t>
            </a:r>
            <a:r>
              <a:rPr lang="en-US" sz="1100" i="1" dirty="0">
                <a:latin typeface="Times New Roman" panose="02020603050405020304" pitchFamily="18" charset="0"/>
                <a:cs typeface="Times New Roman" panose="02020603050405020304" pitchFamily="18" charset="0"/>
              </a:rPr>
              <a:t>Front Chem</a:t>
            </a:r>
            <a:r>
              <a:rPr lang="en-US" sz="1100" dirty="0">
                <a:latin typeface="Times New Roman" panose="02020603050405020304" pitchFamily="18" charset="0"/>
                <a:cs typeface="Times New Roman" panose="02020603050405020304" pitchFamily="18" charset="0"/>
              </a:rPr>
              <a:t> 2023</a:t>
            </a:r>
          </a:p>
          <a:p>
            <a:pPr marL="228600" indent="-228600">
              <a:buAutoNum type="arabicPeriod"/>
            </a:pPr>
            <a:r>
              <a:rPr lang="en-US" sz="1100" dirty="0">
                <a:latin typeface="Times New Roman" panose="02020603050405020304" pitchFamily="18" charset="0"/>
                <a:cs typeface="Times New Roman" panose="02020603050405020304" pitchFamily="18" charset="0"/>
              </a:rPr>
              <a:t>Cingoranelli, S.J.</a:t>
            </a:r>
            <a:r>
              <a:rPr lang="en-US" sz="1100" b="1" dirty="0">
                <a:latin typeface="Times New Roman" panose="02020603050405020304" pitchFamily="18" charset="0"/>
                <a:cs typeface="Times New Roman" panose="02020603050405020304" pitchFamily="18" charset="0"/>
              </a:rPr>
              <a:t>,</a:t>
            </a:r>
            <a:r>
              <a:rPr lang="en-US" sz="1100" dirty="0">
                <a:latin typeface="Times New Roman" panose="02020603050405020304" pitchFamily="18" charset="0"/>
                <a:cs typeface="Times New Roman" panose="02020603050405020304" pitchFamily="18" charset="0"/>
              </a:rPr>
              <a:t> </a:t>
            </a:r>
            <a:r>
              <a:rPr lang="en-US" sz="1100" i="1" dirty="0">
                <a:latin typeface="Times New Roman" panose="02020603050405020304" pitchFamily="18" charset="0"/>
                <a:cs typeface="Times New Roman" panose="02020603050405020304" pitchFamily="18" charset="0"/>
              </a:rPr>
              <a:t>et al.</a:t>
            </a:r>
            <a:r>
              <a:rPr lang="en-US" sz="1100" dirty="0">
                <a:latin typeface="Times New Roman" panose="02020603050405020304" pitchFamily="18" charset="0"/>
                <a:cs typeface="Times New Roman" panose="02020603050405020304" pitchFamily="18" charset="0"/>
              </a:rPr>
              <a:t> Production and purification of </a:t>
            </a:r>
            <a:r>
              <a:rPr lang="en-US" sz="1100" baseline="30000" dirty="0">
                <a:latin typeface="Times New Roman" panose="02020603050405020304" pitchFamily="18" charset="0"/>
                <a:cs typeface="Times New Roman" panose="02020603050405020304" pitchFamily="18" charset="0"/>
              </a:rPr>
              <a:t>43</a:t>
            </a:r>
            <a:r>
              <a:rPr lang="en-US" sz="1100" dirty="0">
                <a:latin typeface="Times New Roman" panose="02020603050405020304" pitchFamily="18" charset="0"/>
                <a:cs typeface="Times New Roman" panose="02020603050405020304" pitchFamily="18" charset="0"/>
              </a:rPr>
              <a:t>Sc and </a:t>
            </a:r>
            <a:r>
              <a:rPr lang="en-US" sz="1100" baseline="30000" dirty="0">
                <a:latin typeface="Times New Roman" panose="02020603050405020304" pitchFamily="18" charset="0"/>
                <a:cs typeface="Times New Roman" panose="02020603050405020304" pitchFamily="18" charset="0"/>
              </a:rPr>
              <a:t>47</a:t>
            </a:r>
            <a:r>
              <a:rPr lang="en-US" sz="1100" dirty="0">
                <a:latin typeface="Times New Roman" panose="02020603050405020304" pitchFamily="18" charset="0"/>
                <a:cs typeface="Times New Roman" panose="02020603050405020304" pitchFamily="18" charset="0"/>
              </a:rPr>
              <a:t>Sc from enriched [</a:t>
            </a:r>
            <a:r>
              <a:rPr lang="en-US" sz="1100" baseline="30000" dirty="0">
                <a:latin typeface="Times New Roman" panose="02020603050405020304" pitchFamily="18" charset="0"/>
                <a:cs typeface="Times New Roman" panose="02020603050405020304" pitchFamily="18" charset="0"/>
              </a:rPr>
              <a:t>46</a:t>
            </a:r>
            <a:r>
              <a:rPr lang="en-US" sz="1100" dirty="0">
                <a:latin typeface="Times New Roman" panose="02020603050405020304" pitchFamily="18" charset="0"/>
                <a:cs typeface="Times New Roman" panose="02020603050405020304" pitchFamily="18" charset="0"/>
              </a:rPr>
              <a:t>Ti]TiO</a:t>
            </a:r>
            <a:r>
              <a:rPr lang="en-US" sz="1100" baseline="-25000" dirty="0">
                <a:latin typeface="Times New Roman" panose="02020603050405020304" pitchFamily="18" charset="0"/>
                <a:cs typeface="Times New Roman" panose="02020603050405020304" pitchFamily="18" charset="0"/>
              </a:rPr>
              <a:t>2</a:t>
            </a:r>
            <a:r>
              <a:rPr lang="en-US" sz="1100" dirty="0">
                <a:latin typeface="Times New Roman" panose="02020603050405020304" pitchFamily="18" charset="0"/>
                <a:cs typeface="Times New Roman" panose="02020603050405020304" pitchFamily="18" charset="0"/>
              </a:rPr>
              <a:t> and [</a:t>
            </a:r>
            <a:r>
              <a:rPr lang="en-US" sz="1100" baseline="30000" dirty="0">
                <a:latin typeface="Times New Roman" panose="02020603050405020304" pitchFamily="18" charset="0"/>
                <a:cs typeface="Times New Roman" panose="02020603050405020304" pitchFamily="18" charset="0"/>
              </a:rPr>
              <a:t>50</a:t>
            </a:r>
            <a:r>
              <a:rPr lang="en-US" sz="1100" dirty="0">
                <a:latin typeface="Times New Roman" panose="02020603050405020304" pitchFamily="18" charset="0"/>
                <a:cs typeface="Times New Roman" panose="02020603050405020304" pitchFamily="18" charset="0"/>
              </a:rPr>
              <a:t>Ti]TiO</a:t>
            </a:r>
            <a:r>
              <a:rPr lang="en-US" sz="1100" baseline="-25000" dirty="0">
                <a:latin typeface="Times New Roman" panose="02020603050405020304" pitchFamily="18" charset="0"/>
                <a:cs typeface="Times New Roman" panose="02020603050405020304" pitchFamily="18" charset="0"/>
              </a:rPr>
              <a:t>2</a:t>
            </a:r>
            <a:r>
              <a:rPr lang="en-US" sz="1100" dirty="0">
                <a:latin typeface="Times New Roman" panose="02020603050405020304" pitchFamily="18" charset="0"/>
                <a:cs typeface="Times New Roman" panose="02020603050405020304" pitchFamily="18" charset="0"/>
              </a:rPr>
              <a:t> targets. </a:t>
            </a:r>
            <a:r>
              <a:rPr lang="en-US" sz="1100" i="1" dirty="0">
                <a:latin typeface="Times New Roman" panose="02020603050405020304" pitchFamily="18" charset="0"/>
                <a:cs typeface="Times New Roman" panose="02020603050405020304" pitchFamily="18" charset="0"/>
              </a:rPr>
              <a:t>Sci Rep </a:t>
            </a:r>
            <a:r>
              <a:rPr lang="en-US" sz="1100" dirty="0">
                <a:latin typeface="Times New Roman" panose="02020603050405020304" pitchFamily="18" charset="0"/>
                <a:cs typeface="Times New Roman" panose="02020603050405020304" pitchFamily="18" charset="0"/>
              </a:rPr>
              <a:t>2023</a:t>
            </a:r>
          </a:p>
          <a:p>
            <a:pPr marL="228600" indent="-228600">
              <a:buAutoNum type="arabicPeriod"/>
            </a:pPr>
            <a:r>
              <a:rPr lang="en-US" sz="1100" dirty="0">
                <a:latin typeface="Times New Roman" panose="02020603050405020304" pitchFamily="18" charset="0"/>
                <a:cs typeface="Times New Roman" panose="02020603050405020304" pitchFamily="18" charset="0"/>
              </a:rPr>
              <a:t>Schmidt, C., et al. Current State of </a:t>
            </a:r>
            <a:r>
              <a:rPr lang="en-US" sz="1100" baseline="30000" dirty="0">
                <a:latin typeface="Times New Roman" panose="02020603050405020304" pitchFamily="18" charset="0"/>
                <a:cs typeface="Times New Roman" panose="02020603050405020304" pitchFamily="18" charset="0"/>
              </a:rPr>
              <a:t>44</a:t>
            </a:r>
            <a:r>
              <a:rPr lang="en-US" sz="1100" dirty="0">
                <a:latin typeface="Times New Roman" panose="02020603050405020304" pitchFamily="18" charset="0"/>
                <a:cs typeface="Times New Roman" panose="02020603050405020304" pitchFamily="18" charset="0"/>
              </a:rPr>
              <a:t>Ti/</a:t>
            </a:r>
            <a:r>
              <a:rPr lang="en-US" sz="1100" baseline="30000" dirty="0">
                <a:latin typeface="Times New Roman" panose="02020603050405020304" pitchFamily="18" charset="0"/>
                <a:cs typeface="Times New Roman" panose="02020603050405020304" pitchFamily="18" charset="0"/>
              </a:rPr>
              <a:t>44</a:t>
            </a:r>
            <a:r>
              <a:rPr lang="en-US" sz="1100" dirty="0">
                <a:latin typeface="Times New Roman" panose="02020603050405020304" pitchFamily="18" charset="0"/>
                <a:cs typeface="Times New Roman" panose="02020603050405020304" pitchFamily="18" charset="0"/>
              </a:rPr>
              <a:t>Sc Radionuclide Generator Systems and Separation Chemistry </a:t>
            </a:r>
            <a:r>
              <a:rPr lang="en-US" sz="1100" i="1" dirty="0">
                <a:latin typeface="Times New Roman" panose="02020603050405020304" pitchFamily="18" charset="0"/>
                <a:cs typeface="Times New Roman" panose="02020603050405020304" pitchFamily="18" charset="0"/>
              </a:rPr>
              <a:t>Curr </a:t>
            </a:r>
            <a:r>
              <a:rPr lang="en-US" sz="1100" i="1" dirty="0" err="1">
                <a:latin typeface="Times New Roman" panose="02020603050405020304" pitchFamily="18" charset="0"/>
                <a:cs typeface="Times New Roman" panose="02020603050405020304" pitchFamily="18" charset="0"/>
              </a:rPr>
              <a:t>Radiopharm</a:t>
            </a:r>
            <a:r>
              <a:rPr lang="en-US" sz="1100" dirty="0">
                <a:latin typeface="Times New Roman" panose="02020603050405020304" pitchFamily="18" charset="0"/>
                <a:cs typeface="Times New Roman" panose="02020603050405020304" pitchFamily="18" charset="0"/>
              </a:rPr>
              <a:t> 2024</a:t>
            </a:r>
          </a:p>
          <a:p>
            <a:pPr marR="0"/>
            <a:endParaRPr lang="en-US" sz="11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4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F4BFDD5F-8FE6-C009-8C03-1A847D9A5AC4}"/>
              </a:ext>
            </a:extLst>
          </p:cNvPr>
          <p:cNvSpPr>
            <a:spLocks noGrp="1"/>
          </p:cNvSpPr>
          <p:nvPr>
            <p:ph type="body" idx="1"/>
          </p:nvPr>
        </p:nvSpPr>
        <p:spPr>
          <a:xfrm>
            <a:off x="801688" y="1277938"/>
            <a:ext cx="10588625" cy="4287837"/>
          </a:xfrm>
        </p:spPr>
        <p:txBody>
          <a:bodyPr>
            <a:normAutofit fontScale="40000" lnSpcReduction="20000"/>
          </a:bodyPr>
          <a:lstStyle/>
          <a:p>
            <a:pPr marL="685800" indent="-685800">
              <a:spcAft>
                <a:spcPts val="300"/>
              </a:spcAft>
              <a:buFont typeface="Arial" panose="020B0604020202020204" pitchFamily="34" charset="0"/>
              <a:buChar char="•"/>
            </a:pPr>
            <a:r>
              <a:rPr lang="en-US" sz="5100">
                <a:latin typeface="Arial" panose="020B0604020202020204" pitchFamily="34" charset="0"/>
                <a:cs typeface="Arial" panose="020B0604020202020204" pitchFamily="34" charset="0"/>
              </a:rPr>
              <a:t>Radiopharmaceuticals - Drugs that contain radioactive atoms</a:t>
            </a:r>
          </a:p>
          <a:p>
            <a:pPr marL="685800" indent="-685800">
              <a:spcAft>
                <a:spcPts val="300"/>
              </a:spcAft>
              <a:buFont typeface="Arial" panose="020B0604020202020204" pitchFamily="34" charset="0"/>
              <a:buChar char="•"/>
            </a:pPr>
            <a:r>
              <a:rPr lang="en-US" sz="5100">
                <a:latin typeface="Arial" panose="020B0604020202020204" pitchFamily="34" charset="0"/>
                <a:cs typeface="Arial" panose="020B0604020202020204" pitchFamily="34" charset="0"/>
              </a:rPr>
              <a:t>Radiopharmaceuticals are used for imaging and therapy</a:t>
            </a:r>
          </a:p>
          <a:p>
            <a:pPr marL="685800" indent="-685800">
              <a:buFont typeface="Arial" panose="020B0604020202020204" pitchFamily="34" charset="0"/>
              <a:buChar char="•"/>
            </a:pPr>
            <a:r>
              <a:rPr lang="en-US" sz="5100">
                <a:latin typeface="Arial" panose="020B0604020202020204" pitchFamily="34" charset="0"/>
                <a:cs typeface="Arial" panose="020B0604020202020204" pitchFamily="34" charset="0"/>
              </a:rPr>
              <a:t>Diagnostic radiopharmaceuticals have no pharmacological effect</a:t>
            </a:r>
          </a:p>
          <a:p>
            <a:pPr marL="1028700" lvl="1" indent="-571500">
              <a:buFont typeface="Wingdings" panose="05000000000000000000" pitchFamily="2" charset="2"/>
              <a:buChar char="Ø"/>
            </a:pPr>
            <a:r>
              <a:rPr lang="en-US" sz="3800">
                <a:latin typeface="Arial" panose="020B0604020202020204" pitchFamily="34" charset="0"/>
                <a:cs typeface="Arial" panose="020B0604020202020204" pitchFamily="34" charset="0"/>
              </a:rPr>
              <a:t>Examples:</a:t>
            </a:r>
          </a:p>
          <a:p>
            <a:pPr marL="1371600" lvl="2" indent="-457200">
              <a:buFont typeface="Arial" panose="020B0604020202020204" pitchFamily="34" charset="0"/>
              <a:buChar char="•"/>
            </a:pPr>
            <a:r>
              <a:rPr lang="en-US" sz="3400">
                <a:latin typeface="Arial" panose="020B0604020202020204" pitchFamily="34" charset="0"/>
                <a:cs typeface="Arial" panose="020B0604020202020204" pitchFamily="34" charset="0"/>
              </a:rPr>
              <a:t>Heart disease (e.g., </a:t>
            </a:r>
            <a:r>
              <a:rPr lang="en-US" sz="3400" baseline="30000">
                <a:latin typeface="Arial" panose="020B0604020202020204" pitchFamily="34" charset="0"/>
                <a:cs typeface="Arial" panose="020B0604020202020204" pitchFamily="34" charset="0"/>
              </a:rPr>
              <a:t>99m</a:t>
            </a:r>
            <a:r>
              <a:rPr lang="en-US" sz="3400">
                <a:latin typeface="Arial" panose="020B0604020202020204" pitchFamily="34" charset="0"/>
                <a:cs typeface="Arial" panose="020B0604020202020204" pitchFamily="34" charset="0"/>
              </a:rPr>
              <a:t>Tc, </a:t>
            </a:r>
            <a:r>
              <a:rPr lang="en-US" sz="3400" baseline="30000">
                <a:latin typeface="Arial" panose="020B0604020202020204" pitchFamily="34" charset="0"/>
                <a:cs typeface="Arial" panose="020B0604020202020204" pitchFamily="34" charset="0"/>
              </a:rPr>
              <a:t>18</a:t>
            </a:r>
            <a:r>
              <a:rPr lang="en-US" sz="3400">
                <a:latin typeface="Arial" panose="020B0604020202020204" pitchFamily="34" charset="0"/>
                <a:cs typeface="Arial" panose="020B0604020202020204" pitchFamily="34" charset="0"/>
              </a:rPr>
              <a:t>F, </a:t>
            </a:r>
            <a:r>
              <a:rPr lang="en-US" sz="3400" baseline="30000">
                <a:latin typeface="Arial" panose="020B0604020202020204" pitchFamily="34" charset="0"/>
                <a:cs typeface="Arial" panose="020B0604020202020204" pitchFamily="34" charset="0"/>
              </a:rPr>
              <a:t>82</a:t>
            </a:r>
            <a:r>
              <a:rPr lang="en-US" sz="3400">
                <a:latin typeface="Arial" panose="020B0604020202020204" pitchFamily="34" charset="0"/>
                <a:cs typeface="Arial" panose="020B0604020202020204" pitchFamily="34" charset="0"/>
              </a:rPr>
              <a:t>Rb)</a:t>
            </a:r>
          </a:p>
          <a:p>
            <a:pPr marL="1371600" lvl="2" indent="-457200">
              <a:spcAft>
                <a:spcPts val="300"/>
              </a:spcAft>
              <a:buFont typeface="Arial" panose="020B0604020202020204" pitchFamily="34" charset="0"/>
              <a:buChar char="•"/>
            </a:pPr>
            <a:r>
              <a:rPr lang="en-US" sz="3400">
                <a:latin typeface="Arial" panose="020B0604020202020204" pitchFamily="34" charset="0"/>
                <a:cs typeface="Arial" panose="020B0604020202020204" pitchFamily="34" charset="0"/>
              </a:rPr>
              <a:t>Cancer (e.g., </a:t>
            </a:r>
            <a:r>
              <a:rPr lang="en-US" sz="3400" baseline="30000">
                <a:latin typeface="Arial" panose="020B0604020202020204" pitchFamily="34" charset="0"/>
                <a:cs typeface="Arial" panose="020B0604020202020204" pitchFamily="34" charset="0"/>
              </a:rPr>
              <a:t>18</a:t>
            </a:r>
            <a:r>
              <a:rPr lang="en-US" sz="3400">
                <a:latin typeface="Arial" panose="020B0604020202020204" pitchFamily="34" charset="0"/>
                <a:cs typeface="Arial" panose="020B0604020202020204" pitchFamily="34" charset="0"/>
              </a:rPr>
              <a:t>F, </a:t>
            </a:r>
            <a:r>
              <a:rPr lang="en-US" sz="3400" baseline="30000">
                <a:latin typeface="Arial" panose="020B0604020202020204" pitchFamily="34" charset="0"/>
                <a:cs typeface="Arial" panose="020B0604020202020204" pitchFamily="34" charset="0"/>
              </a:rPr>
              <a:t>68</a:t>
            </a:r>
            <a:r>
              <a:rPr lang="en-US" sz="3400">
                <a:latin typeface="Arial" panose="020B0604020202020204" pitchFamily="34" charset="0"/>
                <a:cs typeface="Arial" panose="020B0604020202020204" pitchFamily="34" charset="0"/>
              </a:rPr>
              <a:t>Ga)</a:t>
            </a:r>
          </a:p>
          <a:p>
            <a:pPr marL="685800" indent="-685800">
              <a:buFont typeface="Arial" panose="020B0604020202020204" pitchFamily="34" charset="0"/>
              <a:buChar char="•"/>
            </a:pPr>
            <a:r>
              <a:rPr lang="en-US" sz="5100">
                <a:latin typeface="Arial" panose="020B0604020202020204" pitchFamily="34" charset="0"/>
                <a:cs typeface="Arial" panose="020B0604020202020204" pitchFamily="34" charset="0"/>
              </a:rPr>
              <a:t>Therapeutic radiopharmaceuticals deliver radiation therapy directly to a lesion</a:t>
            </a:r>
          </a:p>
          <a:p>
            <a:pPr marL="1028700" lvl="1" indent="-571500">
              <a:buFont typeface="Wingdings" panose="05000000000000000000" pitchFamily="2" charset="2"/>
              <a:buChar char="Ø"/>
            </a:pPr>
            <a:r>
              <a:rPr lang="en-US" sz="3800">
                <a:latin typeface="Arial" panose="020B0604020202020204" pitchFamily="34" charset="0"/>
                <a:cs typeface="Arial" panose="020B0604020202020204" pitchFamily="34" charset="0"/>
              </a:rPr>
              <a:t>Examples:</a:t>
            </a:r>
          </a:p>
          <a:p>
            <a:pPr marL="1371600" lvl="2" indent="-457200">
              <a:buFont typeface="Arial" panose="020B0604020202020204" pitchFamily="34" charset="0"/>
              <a:buChar char="•"/>
            </a:pPr>
            <a:r>
              <a:rPr lang="en-US" sz="3400">
                <a:latin typeface="Arial" panose="020B0604020202020204" pitchFamily="34" charset="0"/>
                <a:cs typeface="Arial" panose="020B0604020202020204" pitchFamily="34" charset="0"/>
              </a:rPr>
              <a:t>Seeds for prostate cancer therapy (</a:t>
            </a:r>
            <a:r>
              <a:rPr lang="en-US" sz="3400" baseline="30000">
                <a:latin typeface="Arial" panose="020B0604020202020204" pitchFamily="34" charset="0"/>
                <a:cs typeface="Arial" panose="020B0604020202020204" pitchFamily="34" charset="0"/>
              </a:rPr>
              <a:t>192</a:t>
            </a:r>
            <a:r>
              <a:rPr lang="en-US" sz="3400">
                <a:latin typeface="Arial" panose="020B0604020202020204" pitchFamily="34" charset="0"/>
                <a:cs typeface="Arial" panose="020B0604020202020204" pitchFamily="34" charset="0"/>
              </a:rPr>
              <a:t>Ir)</a:t>
            </a:r>
          </a:p>
          <a:p>
            <a:pPr marL="1371600" lvl="2" indent="-457200">
              <a:spcAft>
                <a:spcPts val="300"/>
              </a:spcAft>
              <a:buFont typeface="Arial" panose="020B0604020202020204" pitchFamily="34" charset="0"/>
              <a:buChar char="•"/>
            </a:pPr>
            <a:r>
              <a:rPr lang="en-US" sz="3400">
                <a:latin typeface="Arial" panose="020B0604020202020204" pitchFamily="34" charset="0"/>
                <a:cs typeface="Arial" panose="020B0604020202020204" pitchFamily="34" charset="0"/>
              </a:rPr>
              <a:t>Targeted therapy (</a:t>
            </a:r>
            <a:r>
              <a:rPr lang="en-US" sz="3400" baseline="30000">
                <a:latin typeface="Arial" panose="020B0604020202020204" pitchFamily="34" charset="0"/>
                <a:cs typeface="Arial" panose="020B0604020202020204" pitchFamily="34" charset="0"/>
              </a:rPr>
              <a:t>90</a:t>
            </a:r>
            <a:r>
              <a:rPr lang="en-US" sz="3400">
                <a:latin typeface="Arial" panose="020B0604020202020204" pitchFamily="34" charset="0"/>
                <a:cs typeface="Arial" panose="020B0604020202020204" pitchFamily="34" charset="0"/>
              </a:rPr>
              <a:t>Y, </a:t>
            </a:r>
            <a:r>
              <a:rPr lang="en-US" sz="3400" baseline="30000">
                <a:latin typeface="Arial" panose="020B0604020202020204" pitchFamily="34" charset="0"/>
                <a:cs typeface="Arial" panose="020B0604020202020204" pitchFamily="34" charset="0"/>
              </a:rPr>
              <a:t>131</a:t>
            </a:r>
            <a:r>
              <a:rPr lang="en-US" sz="3400">
                <a:latin typeface="Arial" panose="020B0604020202020204" pitchFamily="34" charset="0"/>
                <a:cs typeface="Arial" panose="020B0604020202020204" pitchFamily="34" charset="0"/>
              </a:rPr>
              <a:t>I, </a:t>
            </a:r>
            <a:r>
              <a:rPr lang="en-US" sz="3400" baseline="30000">
                <a:latin typeface="Arial" panose="020B0604020202020204" pitchFamily="34" charset="0"/>
                <a:cs typeface="Arial" panose="020B0604020202020204" pitchFamily="34" charset="0"/>
              </a:rPr>
              <a:t>223</a:t>
            </a:r>
            <a:r>
              <a:rPr lang="en-US" sz="3400">
                <a:latin typeface="Arial" panose="020B0604020202020204" pitchFamily="34" charset="0"/>
                <a:cs typeface="Arial" panose="020B0604020202020204" pitchFamily="34" charset="0"/>
              </a:rPr>
              <a:t>Ra,</a:t>
            </a:r>
            <a:r>
              <a:rPr lang="en-US" sz="3400" baseline="30000">
                <a:latin typeface="Arial" panose="020B0604020202020204" pitchFamily="34" charset="0"/>
                <a:cs typeface="Arial" panose="020B0604020202020204" pitchFamily="34" charset="0"/>
              </a:rPr>
              <a:t>177</a:t>
            </a:r>
            <a:r>
              <a:rPr lang="en-US" sz="3400">
                <a:latin typeface="Arial" panose="020B0604020202020204" pitchFamily="34" charset="0"/>
                <a:cs typeface="Arial" panose="020B0604020202020204" pitchFamily="34" charset="0"/>
              </a:rPr>
              <a:t> Lu)</a:t>
            </a:r>
          </a:p>
          <a:p>
            <a:pPr marL="685800" indent="-685800">
              <a:spcAft>
                <a:spcPts val="300"/>
              </a:spcAft>
              <a:buFont typeface="Arial" panose="020B0604020202020204" pitchFamily="34" charset="0"/>
              <a:buChar char="•"/>
            </a:pPr>
            <a:r>
              <a:rPr lang="en-US" sz="5100">
                <a:latin typeface="Arial" panose="020B0604020202020204" pitchFamily="34" charset="0"/>
                <a:cs typeface="Arial" panose="020B0604020202020204" pitchFamily="34" charset="0"/>
              </a:rPr>
              <a:t>More than 20 million nuclear medicine procedures are performed each year in the US, ~ 50% of the global market</a:t>
            </a:r>
          </a:p>
          <a:p>
            <a:pPr marL="685800" indent="-685800">
              <a:spcAft>
                <a:spcPts val="300"/>
              </a:spcAft>
              <a:buFont typeface="Arial" panose="020B0604020202020204" pitchFamily="34" charset="0"/>
              <a:buChar char="•"/>
            </a:pPr>
            <a:r>
              <a:rPr lang="en-US" sz="5100">
                <a:latin typeface="Arial" panose="020B0604020202020204" pitchFamily="34" charset="0"/>
                <a:cs typeface="Arial" panose="020B0604020202020204" pitchFamily="34" charset="0"/>
              </a:rPr>
              <a:t>Nuclear medicine is ~ $2 billion USD/year industry</a:t>
            </a:r>
          </a:p>
          <a:p>
            <a:pPr marL="685800" indent="-685800">
              <a:buFont typeface="Arial" panose="020B0604020202020204" pitchFamily="34" charset="0"/>
              <a:buChar char="•"/>
            </a:pPr>
            <a:r>
              <a:rPr lang="en-US" sz="5100" b="1">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health benefits and economic impact are enormous</a:t>
            </a:r>
          </a:p>
          <a:p>
            <a:pPr marL="685800" indent="-685800">
              <a:buFont typeface="Arial" panose="020B0604020202020204" pitchFamily="34" charset="0"/>
              <a:buChar char="•"/>
            </a:pPr>
            <a:endParaRPr lang="en-US" sz="5100" b="1">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Title 2">
            <a:extLst>
              <a:ext uri="{FF2B5EF4-FFF2-40B4-BE49-F238E27FC236}">
                <a16:creationId xmlns:a16="http://schemas.microsoft.com/office/drawing/2014/main" id="{D0FAF5D9-E953-5421-B88B-6554EDFD5204}"/>
              </a:ext>
            </a:extLst>
          </p:cNvPr>
          <p:cNvSpPr>
            <a:spLocks noGrp="1"/>
          </p:cNvSpPr>
          <p:nvPr>
            <p:ph type="title"/>
          </p:nvPr>
        </p:nvSpPr>
        <p:spPr>
          <a:xfrm>
            <a:off x="801688" y="152400"/>
            <a:ext cx="8229600" cy="864096"/>
          </a:xfrm>
        </p:spPr>
        <p:txBody>
          <a:bodyPr vert="horz" lIns="91440" tIns="45720" rIns="91440" bIns="45720" rtlCol="0" anchor="ctr">
            <a:normAutofit/>
          </a:bodyPr>
          <a:lstStyle/>
          <a:p>
            <a:r>
              <a:rPr lang="en-US" sz="3600" b="1">
                <a:effectLst>
                  <a:outerShdw blurRad="38100" dist="38100" dir="2700000" algn="tl">
                    <a:srgbClr val="000000">
                      <a:alpha val="43137"/>
                    </a:srgbClr>
                  </a:outerShdw>
                </a:effectLst>
                <a:latin typeface="Arial" panose="020B0604020202020204" pitchFamily="34" charset="0"/>
                <a:cs typeface="Arial" panose="020B0604020202020204" pitchFamily="34" charset="0"/>
              </a:rPr>
              <a:t>Radiopharmaceuticals</a:t>
            </a:r>
          </a:p>
        </p:txBody>
      </p:sp>
    </p:spTree>
    <p:extLst>
      <p:ext uri="{BB962C8B-B14F-4D97-AF65-F5344CB8AC3E}">
        <p14:creationId xmlns:p14="http://schemas.microsoft.com/office/powerpoint/2010/main" val="32778475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38AA31-B046-AE87-1BB4-43E0AEB14F87}"/>
              </a:ext>
            </a:extLst>
          </p:cNvPr>
          <p:cNvSpPr/>
          <p:nvPr/>
        </p:nvSpPr>
        <p:spPr>
          <a:xfrm>
            <a:off x="6920063" y="6464249"/>
            <a:ext cx="5251617" cy="3937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BDBB760-7269-189D-5232-6FC2071A10FA}"/>
              </a:ext>
            </a:extLst>
          </p:cNvPr>
          <p:cNvSpPr/>
          <p:nvPr/>
        </p:nvSpPr>
        <p:spPr>
          <a:xfrm>
            <a:off x="20320" y="773639"/>
            <a:ext cx="6824757" cy="599374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aphicFrame>
        <p:nvGraphicFramePr>
          <p:cNvPr id="29" name="Object 28">
            <a:extLst>
              <a:ext uri="{FF2B5EF4-FFF2-40B4-BE49-F238E27FC236}">
                <a16:creationId xmlns:a16="http://schemas.microsoft.com/office/drawing/2014/main" id="{8DB2090E-9A40-31F7-8895-C2CE09A67A5C}"/>
              </a:ext>
            </a:extLst>
          </p:cNvPr>
          <p:cNvGraphicFramePr>
            <a:graphicFrameLocks noChangeAspect="1"/>
          </p:cNvGraphicFramePr>
          <p:nvPr/>
        </p:nvGraphicFramePr>
        <p:xfrm>
          <a:off x="6992597" y="-11238"/>
          <a:ext cx="4994478" cy="3238194"/>
        </p:xfrm>
        <a:graphic>
          <a:graphicData uri="http://schemas.openxmlformats.org/presentationml/2006/ole">
            <mc:AlternateContent xmlns:mc="http://schemas.openxmlformats.org/markup-compatibility/2006">
              <mc:Choice xmlns:v="urn:schemas-microsoft-com:vml" Requires="v">
                <p:oleObj name="Prism 10" r:id="rId2" imgW="4727862" imgH="3063110" progId="Prism10.Document">
                  <p:embed/>
                </p:oleObj>
              </mc:Choice>
              <mc:Fallback>
                <p:oleObj name="Prism 10" r:id="rId2" imgW="4727862" imgH="3063110" progId="Prism10.Document">
                  <p:embed/>
                  <p:pic>
                    <p:nvPicPr>
                      <p:cNvPr id="29" name="Object 28">
                        <a:extLst>
                          <a:ext uri="{FF2B5EF4-FFF2-40B4-BE49-F238E27FC236}">
                            <a16:creationId xmlns:a16="http://schemas.microsoft.com/office/drawing/2014/main" id="{8DB2090E-9A40-31F7-8895-C2CE09A67A5C}"/>
                          </a:ext>
                        </a:extLst>
                      </p:cNvPr>
                      <p:cNvPicPr/>
                      <p:nvPr/>
                    </p:nvPicPr>
                    <p:blipFill>
                      <a:blip r:embed="rId3"/>
                      <a:stretch>
                        <a:fillRect/>
                      </a:stretch>
                    </p:blipFill>
                    <p:spPr>
                      <a:xfrm>
                        <a:off x="6992597" y="-11238"/>
                        <a:ext cx="4994478" cy="3238194"/>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F38DA429-89EA-98AE-F182-80CD2789257C}"/>
              </a:ext>
            </a:extLst>
          </p:cNvPr>
          <p:cNvGraphicFramePr>
            <a:graphicFrameLocks noChangeAspect="1"/>
          </p:cNvGraphicFramePr>
          <p:nvPr/>
        </p:nvGraphicFramePr>
        <p:xfrm>
          <a:off x="7100390" y="2993616"/>
          <a:ext cx="4175130" cy="3369454"/>
        </p:xfrm>
        <a:graphic>
          <a:graphicData uri="http://schemas.openxmlformats.org/presentationml/2006/ole">
            <mc:AlternateContent xmlns:mc="http://schemas.openxmlformats.org/markup-compatibility/2006">
              <mc:Choice xmlns:v="urn:schemas-microsoft-com:vml" Requires="v">
                <p:oleObj name="Prism 10" r:id="rId4" imgW="4941062" imgH="3986905" progId="Prism10.Document">
                  <p:embed/>
                </p:oleObj>
              </mc:Choice>
              <mc:Fallback>
                <p:oleObj name="Prism 10" r:id="rId4" imgW="4941062" imgH="3986905" progId="Prism10.Document">
                  <p:embed/>
                  <p:pic>
                    <p:nvPicPr>
                      <p:cNvPr id="30" name="Object 29">
                        <a:extLst>
                          <a:ext uri="{FF2B5EF4-FFF2-40B4-BE49-F238E27FC236}">
                            <a16:creationId xmlns:a16="http://schemas.microsoft.com/office/drawing/2014/main" id="{F38DA429-89EA-98AE-F182-80CD2789257C}"/>
                          </a:ext>
                        </a:extLst>
                      </p:cNvPr>
                      <p:cNvPicPr/>
                      <p:nvPr/>
                    </p:nvPicPr>
                    <p:blipFill>
                      <a:blip r:embed="rId5"/>
                      <a:stretch>
                        <a:fillRect/>
                      </a:stretch>
                    </p:blipFill>
                    <p:spPr>
                      <a:xfrm>
                        <a:off x="7100390" y="2993616"/>
                        <a:ext cx="4175130" cy="3369454"/>
                      </a:xfrm>
                      <a:prstGeom prst="rect">
                        <a:avLst/>
                      </a:prstGeom>
                    </p:spPr>
                  </p:pic>
                </p:oleObj>
              </mc:Fallback>
            </mc:AlternateContent>
          </a:graphicData>
        </a:graphic>
      </p:graphicFrame>
      <p:grpSp>
        <p:nvGrpSpPr>
          <p:cNvPr id="3" name="Group 2">
            <a:extLst>
              <a:ext uri="{FF2B5EF4-FFF2-40B4-BE49-F238E27FC236}">
                <a16:creationId xmlns:a16="http://schemas.microsoft.com/office/drawing/2014/main" id="{CD835EB3-5FA9-86EF-4CAA-8F5B0D32591B}"/>
              </a:ext>
            </a:extLst>
          </p:cNvPr>
          <p:cNvGrpSpPr/>
          <p:nvPr/>
        </p:nvGrpSpPr>
        <p:grpSpPr>
          <a:xfrm>
            <a:off x="230452" y="742860"/>
            <a:ext cx="6592202" cy="5917323"/>
            <a:chOff x="283015" y="594631"/>
            <a:chExt cx="6592202" cy="5917323"/>
          </a:xfrm>
        </p:grpSpPr>
        <p:pic>
          <p:nvPicPr>
            <p:cNvPr id="16" name="Picture 15">
              <a:extLst>
                <a:ext uri="{FF2B5EF4-FFF2-40B4-BE49-F238E27FC236}">
                  <a16:creationId xmlns:a16="http://schemas.microsoft.com/office/drawing/2014/main" id="{E924CCFC-B4F3-10FA-9FB3-2C2A5948DE9E}"/>
                </a:ext>
              </a:extLst>
            </p:cNvPr>
            <p:cNvPicPr>
              <a:picLocks noChangeAspect="1"/>
            </p:cNvPicPr>
            <p:nvPr/>
          </p:nvPicPr>
          <p:blipFill>
            <a:blip r:embed="rId6"/>
            <a:stretch>
              <a:fillRect/>
            </a:stretch>
          </p:blipFill>
          <p:spPr>
            <a:xfrm>
              <a:off x="355304" y="1715053"/>
              <a:ext cx="1224635" cy="4749196"/>
            </a:xfrm>
            <a:prstGeom prst="rect">
              <a:avLst/>
            </a:prstGeom>
          </p:spPr>
        </p:pic>
        <p:pic>
          <p:nvPicPr>
            <p:cNvPr id="18" name="Picture 17">
              <a:extLst>
                <a:ext uri="{FF2B5EF4-FFF2-40B4-BE49-F238E27FC236}">
                  <a16:creationId xmlns:a16="http://schemas.microsoft.com/office/drawing/2014/main" id="{A9BDBC57-B2D2-41CB-6923-FC36E62E9790}"/>
                </a:ext>
              </a:extLst>
            </p:cNvPr>
            <p:cNvPicPr>
              <a:picLocks noChangeAspect="1"/>
            </p:cNvPicPr>
            <p:nvPr/>
          </p:nvPicPr>
          <p:blipFill>
            <a:blip r:embed="rId7"/>
            <a:stretch>
              <a:fillRect/>
            </a:stretch>
          </p:blipFill>
          <p:spPr>
            <a:xfrm>
              <a:off x="1751823" y="1715053"/>
              <a:ext cx="1263333" cy="4749196"/>
            </a:xfrm>
            <a:prstGeom prst="rect">
              <a:avLst/>
            </a:prstGeom>
          </p:spPr>
        </p:pic>
        <p:pic>
          <p:nvPicPr>
            <p:cNvPr id="19" name="Picture 18" descr="A picture containing screenshot, text, art&#10;&#10;Description automatically generated">
              <a:extLst>
                <a:ext uri="{FF2B5EF4-FFF2-40B4-BE49-F238E27FC236}">
                  <a16:creationId xmlns:a16="http://schemas.microsoft.com/office/drawing/2014/main" id="{76EE5F05-231F-DF57-E983-B3A9D6FAD1EB}"/>
                </a:ext>
              </a:extLst>
            </p:cNvPr>
            <p:cNvPicPr>
              <a:picLocks noChangeAspect="1"/>
            </p:cNvPicPr>
            <p:nvPr/>
          </p:nvPicPr>
          <p:blipFill rotWithShape="1">
            <a:blip r:embed="rId8"/>
            <a:srcRect l="65807"/>
            <a:stretch/>
          </p:blipFill>
          <p:spPr>
            <a:xfrm>
              <a:off x="3144673" y="1660638"/>
              <a:ext cx="662749" cy="4749196"/>
            </a:xfrm>
            <a:prstGeom prst="rect">
              <a:avLst/>
            </a:prstGeom>
          </p:spPr>
        </p:pic>
        <p:sp>
          <p:nvSpPr>
            <p:cNvPr id="20" name="TextBox 19">
              <a:extLst>
                <a:ext uri="{FF2B5EF4-FFF2-40B4-BE49-F238E27FC236}">
                  <a16:creationId xmlns:a16="http://schemas.microsoft.com/office/drawing/2014/main" id="{CC979281-270D-B12A-E199-2E337B3ACD7A}"/>
                </a:ext>
              </a:extLst>
            </p:cNvPr>
            <p:cNvSpPr txBox="1"/>
            <p:nvPr/>
          </p:nvSpPr>
          <p:spPr>
            <a:xfrm>
              <a:off x="283015" y="1255778"/>
              <a:ext cx="1369211" cy="369332"/>
            </a:xfrm>
            <a:prstGeom prst="rect">
              <a:avLst/>
            </a:prstGeom>
            <a:no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1 h LNCaP</a:t>
              </a:r>
            </a:p>
          </p:txBody>
        </p:sp>
        <p:sp>
          <p:nvSpPr>
            <p:cNvPr id="22" name="TextBox 21">
              <a:extLst>
                <a:ext uri="{FF2B5EF4-FFF2-40B4-BE49-F238E27FC236}">
                  <a16:creationId xmlns:a16="http://schemas.microsoft.com/office/drawing/2014/main" id="{2FCDCF80-61AE-A1A5-FF60-D9D905DAF65F}"/>
                </a:ext>
              </a:extLst>
            </p:cNvPr>
            <p:cNvSpPr txBox="1"/>
            <p:nvPr/>
          </p:nvSpPr>
          <p:spPr>
            <a:xfrm>
              <a:off x="1751823" y="1255778"/>
              <a:ext cx="1369211" cy="369332"/>
            </a:xfrm>
            <a:prstGeom prst="rect">
              <a:avLst/>
            </a:prstGeom>
            <a:no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4 h LNCaP</a:t>
              </a:r>
            </a:p>
          </p:txBody>
        </p:sp>
        <p:pic>
          <p:nvPicPr>
            <p:cNvPr id="23" name="Picture 22" descr="A close-up of a scan&#10;&#10;Description automatically generated">
              <a:extLst>
                <a:ext uri="{FF2B5EF4-FFF2-40B4-BE49-F238E27FC236}">
                  <a16:creationId xmlns:a16="http://schemas.microsoft.com/office/drawing/2014/main" id="{9C8D2625-E65B-AE4A-5E9E-0BE6A8B41307}"/>
                </a:ext>
              </a:extLst>
            </p:cNvPr>
            <p:cNvPicPr>
              <a:picLocks noChangeAspect="1"/>
            </p:cNvPicPr>
            <p:nvPr/>
          </p:nvPicPr>
          <p:blipFill>
            <a:blip r:embed="rId9"/>
            <a:srcRect r="27031"/>
            <a:stretch/>
          </p:blipFill>
          <p:spPr>
            <a:xfrm>
              <a:off x="5188915" y="1582942"/>
              <a:ext cx="1118614" cy="4815632"/>
            </a:xfrm>
            <a:prstGeom prst="rect">
              <a:avLst/>
            </a:prstGeom>
          </p:spPr>
        </p:pic>
        <p:pic>
          <p:nvPicPr>
            <p:cNvPr id="24" name="Picture 23" descr="A close-up of a scan of a human body&#10;&#10;Description automatically generated">
              <a:extLst>
                <a:ext uri="{FF2B5EF4-FFF2-40B4-BE49-F238E27FC236}">
                  <a16:creationId xmlns:a16="http://schemas.microsoft.com/office/drawing/2014/main" id="{7251BE63-72C4-0D18-623F-BE89D2B2A13F}"/>
                </a:ext>
              </a:extLst>
            </p:cNvPr>
            <p:cNvPicPr>
              <a:picLocks noChangeAspect="1"/>
            </p:cNvPicPr>
            <p:nvPr/>
          </p:nvPicPr>
          <p:blipFill rotWithShape="1">
            <a:blip r:embed="rId10"/>
            <a:srcRect r="27410"/>
            <a:stretch/>
          </p:blipFill>
          <p:spPr>
            <a:xfrm>
              <a:off x="3888628" y="1618888"/>
              <a:ext cx="1211397" cy="4790946"/>
            </a:xfrm>
            <a:prstGeom prst="rect">
              <a:avLst/>
            </a:prstGeom>
          </p:spPr>
        </p:pic>
        <p:sp>
          <p:nvSpPr>
            <p:cNvPr id="25" name="TextBox 24">
              <a:extLst>
                <a:ext uri="{FF2B5EF4-FFF2-40B4-BE49-F238E27FC236}">
                  <a16:creationId xmlns:a16="http://schemas.microsoft.com/office/drawing/2014/main" id="{72B3E1D9-F66D-8F5B-5FC0-1E2761783D8E}"/>
                </a:ext>
              </a:extLst>
            </p:cNvPr>
            <p:cNvSpPr txBox="1"/>
            <p:nvPr/>
          </p:nvSpPr>
          <p:spPr>
            <a:xfrm>
              <a:off x="3425121" y="1255778"/>
              <a:ext cx="1650148" cy="646331"/>
            </a:xfrm>
            <a:prstGeom prst="rect">
              <a:avLst/>
            </a:prstGeom>
            <a:no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24 h LNCaP</a:t>
              </a:r>
            </a:p>
            <a:p>
              <a:pPr algn="ctr"/>
              <a:endParaRPr lang="en-US" dirty="0">
                <a:solidFill>
                  <a:schemeClr val="bg1"/>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7342BC5F-9BC1-C9C8-9DBF-FB0DE57CB8E7}"/>
                </a:ext>
              </a:extLst>
            </p:cNvPr>
            <p:cNvSpPr txBox="1"/>
            <p:nvPr/>
          </p:nvSpPr>
          <p:spPr>
            <a:xfrm>
              <a:off x="5049796" y="1255778"/>
              <a:ext cx="1650148" cy="646331"/>
            </a:xfrm>
            <a:prstGeom prst="rect">
              <a:avLst/>
            </a:prstGeom>
            <a:no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48 h LNCaP</a:t>
              </a:r>
            </a:p>
            <a:p>
              <a:pPr algn="ctr"/>
              <a:endParaRPr lang="en-US" dirty="0">
                <a:solidFill>
                  <a:schemeClr val="bg1"/>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19E744E5-C7F3-C9F1-72EE-1FC8AF3D069B}"/>
                </a:ext>
              </a:extLst>
            </p:cNvPr>
            <p:cNvSpPr txBox="1"/>
            <p:nvPr/>
          </p:nvSpPr>
          <p:spPr>
            <a:xfrm>
              <a:off x="351011" y="594631"/>
              <a:ext cx="3309266" cy="646331"/>
            </a:xfrm>
            <a:prstGeom prst="rect">
              <a:avLst/>
            </a:prstGeom>
            <a:no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a:t>
              </a:r>
              <a:r>
                <a:rPr lang="en-US" baseline="30000" dirty="0">
                  <a:solidFill>
                    <a:schemeClr val="bg1"/>
                  </a:solidFill>
                  <a:latin typeface="Times New Roman" panose="02020603050405020304" pitchFamily="18" charset="0"/>
                  <a:cs typeface="Times New Roman" panose="02020603050405020304" pitchFamily="18" charset="0"/>
                </a:rPr>
                <a:t>43</a:t>
              </a:r>
              <a:r>
                <a:rPr lang="en-US" dirty="0">
                  <a:solidFill>
                    <a:schemeClr val="bg1"/>
                  </a:solidFill>
                  <a:latin typeface="Times New Roman" panose="02020603050405020304" pitchFamily="18" charset="0"/>
                  <a:cs typeface="Times New Roman" panose="02020603050405020304" pitchFamily="18" charset="0"/>
                </a:rPr>
                <a:t>Sc]Sc-PSMA-617 PET Imaging</a:t>
              </a:r>
            </a:p>
          </p:txBody>
        </p:sp>
        <p:sp>
          <p:nvSpPr>
            <p:cNvPr id="28" name="TextBox 27">
              <a:extLst>
                <a:ext uri="{FF2B5EF4-FFF2-40B4-BE49-F238E27FC236}">
                  <a16:creationId xmlns:a16="http://schemas.microsoft.com/office/drawing/2014/main" id="{40F7AED8-5098-35F0-3C50-618238A4D28F}"/>
                </a:ext>
              </a:extLst>
            </p:cNvPr>
            <p:cNvSpPr txBox="1"/>
            <p:nvPr/>
          </p:nvSpPr>
          <p:spPr>
            <a:xfrm>
              <a:off x="3546287" y="594631"/>
              <a:ext cx="3309266" cy="646331"/>
            </a:xfrm>
            <a:prstGeom prst="rect">
              <a:avLst/>
            </a:prstGeom>
            <a:no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a:t>
              </a:r>
              <a:r>
                <a:rPr lang="en-US" baseline="30000" dirty="0">
                  <a:solidFill>
                    <a:schemeClr val="bg1"/>
                  </a:solidFill>
                  <a:latin typeface="Times New Roman" panose="02020603050405020304" pitchFamily="18" charset="0"/>
                  <a:cs typeface="Times New Roman" panose="02020603050405020304" pitchFamily="18" charset="0"/>
                </a:rPr>
                <a:t>47</a:t>
              </a:r>
              <a:r>
                <a:rPr lang="en-US" dirty="0">
                  <a:solidFill>
                    <a:schemeClr val="bg1"/>
                  </a:solidFill>
                  <a:latin typeface="Times New Roman" panose="02020603050405020304" pitchFamily="18" charset="0"/>
                  <a:cs typeface="Times New Roman" panose="02020603050405020304" pitchFamily="18" charset="0"/>
                </a:rPr>
                <a:t>Sc]Sc-PSMA-617 SPECT Imaging</a:t>
              </a:r>
            </a:p>
          </p:txBody>
        </p:sp>
        <p:pic>
          <p:nvPicPr>
            <p:cNvPr id="2" name="Picture 1" descr="A close-up of a scan&#10;&#10;Description automatically generated">
              <a:extLst>
                <a:ext uri="{FF2B5EF4-FFF2-40B4-BE49-F238E27FC236}">
                  <a16:creationId xmlns:a16="http://schemas.microsoft.com/office/drawing/2014/main" id="{0945B29E-39A4-32FC-6B9F-5CE1EF00A61F}"/>
                </a:ext>
              </a:extLst>
            </p:cNvPr>
            <p:cNvPicPr>
              <a:picLocks noChangeAspect="1"/>
            </p:cNvPicPr>
            <p:nvPr/>
          </p:nvPicPr>
          <p:blipFill>
            <a:blip r:embed="rId9"/>
            <a:srcRect l="70726" r="1"/>
            <a:stretch/>
          </p:blipFill>
          <p:spPr>
            <a:xfrm>
              <a:off x="6264567" y="1578943"/>
              <a:ext cx="610650" cy="4933011"/>
            </a:xfrm>
            <a:prstGeom prst="rect">
              <a:avLst/>
            </a:prstGeom>
          </p:spPr>
        </p:pic>
      </p:grpSp>
      <p:sp>
        <p:nvSpPr>
          <p:cNvPr id="4" name="Title 3">
            <a:extLst>
              <a:ext uri="{FF2B5EF4-FFF2-40B4-BE49-F238E27FC236}">
                <a16:creationId xmlns:a16="http://schemas.microsoft.com/office/drawing/2014/main" id="{CEA63E7D-D49E-108D-51A2-9013C7F5E018}"/>
              </a:ext>
            </a:extLst>
          </p:cNvPr>
          <p:cNvSpPr>
            <a:spLocks noGrp="1"/>
          </p:cNvSpPr>
          <p:nvPr>
            <p:ph type="title" idx="4294967295"/>
          </p:nvPr>
        </p:nvSpPr>
        <p:spPr>
          <a:xfrm>
            <a:off x="51222" y="20704"/>
            <a:ext cx="10636250" cy="768350"/>
          </a:xfrm>
        </p:spPr>
        <p:txBody>
          <a:bodyPr/>
          <a:lstStyle/>
          <a:p>
            <a:r>
              <a:rPr lang="en-US" b="1" dirty="0"/>
              <a:t>Preclinical applications</a:t>
            </a:r>
          </a:p>
        </p:txBody>
      </p:sp>
      <p:pic>
        <p:nvPicPr>
          <p:cNvPr id="9" name="Picture 8">
            <a:extLst>
              <a:ext uri="{FF2B5EF4-FFF2-40B4-BE49-F238E27FC236}">
                <a16:creationId xmlns:a16="http://schemas.microsoft.com/office/drawing/2014/main" id="{875F4D82-9560-4649-DE5B-CCE6FF35440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87249" y="6543851"/>
            <a:ext cx="2099615" cy="223533"/>
          </a:xfrm>
          <a:prstGeom prst="rect">
            <a:avLst/>
          </a:prstGeom>
        </p:spPr>
      </p:pic>
      <p:sp>
        <p:nvSpPr>
          <p:cNvPr id="10" name="TextBox 9">
            <a:extLst>
              <a:ext uri="{FF2B5EF4-FFF2-40B4-BE49-F238E27FC236}">
                <a16:creationId xmlns:a16="http://schemas.microsoft.com/office/drawing/2014/main" id="{AAC52A13-D970-F2AB-D46F-C045B6B4B8B1}"/>
              </a:ext>
            </a:extLst>
          </p:cNvPr>
          <p:cNvSpPr txBox="1"/>
          <p:nvPr/>
        </p:nvSpPr>
        <p:spPr>
          <a:xfrm>
            <a:off x="6992597" y="6363070"/>
            <a:ext cx="2573930" cy="461665"/>
          </a:xfrm>
          <a:prstGeom prst="rect">
            <a:avLst/>
          </a:prstGeom>
          <a:noFill/>
        </p:spPr>
        <p:txBody>
          <a:bodyPr wrap="square" rtlCol="0">
            <a:spAutoFit/>
          </a:bodyPr>
          <a:lstStyle/>
          <a:p>
            <a:r>
              <a:rPr lang="en-US" sz="1200" dirty="0"/>
              <a:t>Manuscript in preparation for </a:t>
            </a:r>
            <a:r>
              <a:rPr lang="en-US" sz="1200" i="1" dirty="0"/>
              <a:t>Molecular Pharmaceutics</a:t>
            </a:r>
            <a:endParaRPr lang="en-US" sz="1200" dirty="0"/>
          </a:p>
        </p:txBody>
      </p:sp>
      <p:sp>
        <p:nvSpPr>
          <p:cNvPr id="11" name="Slide Number Placeholder 10">
            <a:extLst>
              <a:ext uri="{FF2B5EF4-FFF2-40B4-BE49-F238E27FC236}">
                <a16:creationId xmlns:a16="http://schemas.microsoft.com/office/drawing/2014/main" id="{50041708-F633-B8D7-0A68-CB42CB38F30F}"/>
              </a:ext>
            </a:extLst>
          </p:cNvPr>
          <p:cNvSpPr>
            <a:spLocks noGrp="1"/>
          </p:cNvSpPr>
          <p:nvPr>
            <p:ph type="sldNum" sz="quarter" idx="12"/>
          </p:nvPr>
        </p:nvSpPr>
        <p:spPr>
          <a:xfrm>
            <a:off x="8955656" y="36512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051185-68AF-455C-80EC-0C242CC012CF}" type="slidenum">
              <a:rPr lang="en-US" smtClean="0"/>
              <a:pPr/>
              <a:t>30</a:t>
            </a:fld>
            <a:endParaRPr lang="en-US"/>
          </a:p>
        </p:txBody>
      </p:sp>
    </p:spTree>
    <p:extLst>
      <p:ext uri="{BB962C8B-B14F-4D97-AF65-F5344CB8AC3E}">
        <p14:creationId xmlns:p14="http://schemas.microsoft.com/office/powerpoint/2010/main" val="19768760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6FD78-0C82-2B76-71FF-295970534FCB}"/>
              </a:ext>
            </a:extLst>
          </p:cNvPr>
          <p:cNvSpPr>
            <a:spLocks noGrp="1"/>
          </p:cNvSpPr>
          <p:nvPr>
            <p:ph type="title"/>
          </p:nvPr>
        </p:nvSpPr>
        <p:spPr>
          <a:xfrm>
            <a:off x="1126273" y="56885"/>
            <a:ext cx="10939347" cy="1325562"/>
          </a:xfrm>
        </p:spPr>
        <p:txBody>
          <a:bodyPr>
            <a:normAutofit/>
          </a:bodyPr>
          <a:lstStyle/>
          <a:p>
            <a:pPr algn="ctr"/>
            <a:r>
              <a:rPr lang="en-US" dirty="0">
                <a:latin typeface="Myriad Pro"/>
                <a:cs typeface="Times New Roman" panose="02020603050405020304" pitchFamily="18" charset="0"/>
              </a:rPr>
              <a:t>Images Obtained with PSMA Ligands</a:t>
            </a:r>
          </a:p>
        </p:txBody>
      </p:sp>
      <p:sp>
        <p:nvSpPr>
          <p:cNvPr id="49155" name="Slide Number Placeholder 3">
            <a:extLst>
              <a:ext uri="{FF2B5EF4-FFF2-40B4-BE49-F238E27FC236}">
                <a16:creationId xmlns:a16="http://schemas.microsoft.com/office/drawing/2014/main" id="{06CAA48B-0624-7E46-FAB3-25D451E6559E}"/>
              </a:ext>
            </a:extLst>
          </p:cNvPr>
          <p:cNvSpPr>
            <a:spLocks noGrp="1"/>
          </p:cNvSpPr>
          <p:nvPr>
            <p:ph type="sldNum" sz="quarter" idx="12"/>
          </p:nvPr>
        </p:nvSpPr>
        <p:spPr bwMode="auto">
          <a:xfrm>
            <a:off x="6324600" y="6235700"/>
            <a:ext cx="990600" cy="457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defPPr>
              <a:defRPr lang="en-US"/>
            </a:defPPr>
            <a:lvl1pPr algn="l" rtl="0" eaLnBrk="0" fontAlgn="base" hangingPunct="0">
              <a:spcBef>
                <a:spcPct val="0"/>
              </a:spcBef>
              <a:spcAft>
                <a:spcPct val="0"/>
              </a:spcAft>
              <a:defRPr sz="1400" kern="1200">
                <a:solidFill>
                  <a:srgbClr val="042B7F"/>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a:spcBef>
                <a:spcPct val="0"/>
              </a:spcBef>
              <a:buClrTx/>
              <a:buSzTx/>
              <a:buFontTx/>
              <a:buNone/>
              <a:defRPr/>
            </a:pPr>
            <a:fld id="{7CAF42B9-4F79-46DF-A4EB-13486B5D63BB}" type="slidenum">
              <a:rPr lang="en-US" altLang="en-US" smtClean="0"/>
              <a:pPr>
                <a:spcBef>
                  <a:spcPct val="0"/>
                </a:spcBef>
                <a:buClrTx/>
                <a:buSzTx/>
                <a:buFontTx/>
                <a:buNone/>
                <a:defRPr/>
              </a:pPr>
              <a:t>31</a:t>
            </a:fld>
            <a:endParaRPr lang="en-US" altLang="en-US" sz="1400">
              <a:solidFill>
                <a:srgbClr val="042B7F"/>
              </a:solidFill>
            </a:endParaRPr>
          </a:p>
        </p:txBody>
      </p:sp>
      <p:pic>
        <p:nvPicPr>
          <p:cNvPr id="49156" name="Picture 6">
            <a:extLst>
              <a:ext uri="{FF2B5EF4-FFF2-40B4-BE49-F238E27FC236}">
                <a16:creationId xmlns:a16="http://schemas.microsoft.com/office/drawing/2014/main" id="{5AE5A20A-00F2-65DC-C11B-E86D43973C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93926" y="1181100"/>
            <a:ext cx="7705725"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Box 7">
            <a:extLst>
              <a:ext uri="{FF2B5EF4-FFF2-40B4-BE49-F238E27FC236}">
                <a16:creationId xmlns:a16="http://schemas.microsoft.com/office/drawing/2014/main" id="{A3D7DD9A-C9C5-1075-89BF-89A121F57552}"/>
              </a:ext>
            </a:extLst>
          </p:cNvPr>
          <p:cNvSpPr txBox="1">
            <a:spLocks noChangeArrowheads="1"/>
          </p:cNvSpPr>
          <p:nvPr/>
        </p:nvSpPr>
        <p:spPr bwMode="auto">
          <a:xfrm>
            <a:off x="3578225" y="6583363"/>
            <a:ext cx="5249258" cy="217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10000"/>
              </a:lnSpc>
              <a:spcBef>
                <a:spcPct val="0"/>
              </a:spcBef>
              <a:buClrTx/>
              <a:buSzTx/>
              <a:buFontTx/>
              <a:buNone/>
            </a:pPr>
            <a:r>
              <a:rPr lang="de-CH" altLang="en-US" sz="1400">
                <a:latin typeface="Arial Narrow" panose="020B0606020202030204" pitchFamily="34" charset="0"/>
              </a:rPr>
              <a:t>PC-3 PIP = PSMA</a:t>
            </a:r>
            <a:r>
              <a:rPr lang="de-CH" altLang="en-US" sz="1400" baseline="30000">
                <a:latin typeface="Arial Narrow" panose="020B0606020202030204" pitchFamily="34" charset="0"/>
              </a:rPr>
              <a:t>pos</a:t>
            </a:r>
            <a:r>
              <a:rPr lang="de-CH" altLang="en-US" sz="1400">
                <a:latin typeface="Arial Narrow" panose="020B0606020202030204" pitchFamily="34" charset="0"/>
              </a:rPr>
              <a:t> tumor, PC-3 flu = PSMA</a:t>
            </a:r>
            <a:r>
              <a:rPr lang="de-CH" altLang="en-US" sz="1400" baseline="30000">
                <a:latin typeface="Arial Narrow" panose="020B0606020202030204" pitchFamily="34" charset="0"/>
              </a:rPr>
              <a:t>neg</a:t>
            </a:r>
            <a:r>
              <a:rPr lang="de-CH" altLang="en-US" sz="1400">
                <a:latin typeface="Arial Narrow" panose="020B0606020202030204" pitchFamily="34" charset="0"/>
              </a:rPr>
              <a:t> tumor; Ki = Kidney, Bl = bladder</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3543300" y="6337101"/>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32</a:t>
            </a:fld>
            <a:endParaRPr lang="en-US"/>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019" y="1335139"/>
            <a:ext cx="5809930" cy="4864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a:stretch>
            <a:fillRect/>
          </a:stretch>
        </p:blipFill>
        <p:spPr>
          <a:xfrm>
            <a:off x="3209249" y="582665"/>
            <a:ext cx="5600700" cy="752475"/>
          </a:xfrm>
          <a:prstGeom prst="rect">
            <a:avLst/>
          </a:prstGeom>
        </p:spPr>
      </p:pic>
      <p:sp>
        <p:nvSpPr>
          <p:cNvPr id="6" name="Rectangle 5"/>
          <p:cNvSpPr/>
          <p:nvPr/>
        </p:nvSpPr>
        <p:spPr>
          <a:xfrm>
            <a:off x="1655683" y="9429"/>
            <a:ext cx="8707833" cy="646331"/>
          </a:xfrm>
          <a:prstGeom prst="rect">
            <a:avLst/>
          </a:prstGeom>
        </p:spPr>
        <p:txBody>
          <a:bodyPr vert="horz" lIns="91440" tIns="45720" rIns="91440" bIns="45720" rtlCol="0" anchor="ctr">
            <a:normAutofit fontScale="97500"/>
          </a:bodyPr>
          <a:lstStyle/>
          <a:p>
            <a:pPr>
              <a:lnSpc>
                <a:spcPct val="90000"/>
              </a:lnSpc>
              <a:spcBef>
                <a:spcPct val="0"/>
              </a:spcBef>
            </a:pPr>
            <a:r>
              <a:rPr lang="de-CH" sz="3600" b="1" dirty="0">
                <a:latin typeface="Myriad Pro"/>
                <a:ea typeface="+mj-ea"/>
                <a:cs typeface="+mj-cs"/>
              </a:rPr>
              <a:t>First-in-Man Using </a:t>
            </a:r>
            <a:r>
              <a:rPr lang="de-CH" sz="3600" b="1" baseline="30000" dirty="0">
                <a:latin typeface="Myriad Pro"/>
                <a:ea typeface="+mj-ea"/>
                <a:cs typeface="+mj-cs"/>
              </a:rPr>
              <a:t>44</a:t>
            </a:r>
            <a:r>
              <a:rPr lang="de-CH" sz="3600" b="1" dirty="0">
                <a:latin typeface="Myriad Pro"/>
                <a:ea typeface="+mj-ea"/>
                <a:cs typeface="+mj-cs"/>
              </a:rPr>
              <a:t>Sc-PSMA-617</a:t>
            </a:r>
            <a:endParaRPr lang="en-US" sz="3600" b="1" dirty="0">
              <a:latin typeface="Myriad Pro"/>
              <a:ea typeface="+mj-ea"/>
              <a:cs typeface="+mj-cs"/>
            </a:endParaRPr>
          </a:p>
        </p:txBody>
      </p:sp>
    </p:spTree>
    <p:extLst>
      <p:ext uri="{BB962C8B-B14F-4D97-AF65-F5344CB8AC3E}">
        <p14:creationId xmlns:p14="http://schemas.microsoft.com/office/powerpoint/2010/main" val="38189783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97232E-CB13-323A-57A8-4815BE7FF7AB}"/>
              </a:ext>
            </a:extLst>
          </p:cNvPr>
          <p:cNvPicPr>
            <a:picLocks noChangeAspect="1"/>
          </p:cNvPicPr>
          <p:nvPr/>
        </p:nvPicPr>
        <p:blipFill>
          <a:blip r:embed="rId2"/>
          <a:stretch>
            <a:fillRect/>
          </a:stretch>
        </p:blipFill>
        <p:spPr>
          <a:xfrm>
            <a:off x="5406084" y="1240877"/>
            <a:ext cx="6629376" cy="2788705"/>
          </a:xfrm>
          <a:prstGeom prst="rect">
            <a:avLst/>
          </a:prstGeom>
        </p:spPr>
      </p:pic>
      <p:sp>
        <p:nvSpPr>
          <p:cNvPr id="5" name="TextBox 4">
            <a:extLst>
              <a:ext uri="{FF2B5EF4-FFF2-40B4-BE49-F238E27FC236}">
                <a16:creationId xmlns:a16="http://schemas.microsoft.com/office/drawing/2014/main" id="{AD74E67B-341B-E84A-E479-F6FB5C6ABD13}"/>
              </a:ext>
            </a:extLst>
          </p:cNvPr>
          <p:cNvSpPr txBox="1"/>
          <p:nvPr/>
        </p:nvSpPr>
        <p:spPr>
          <a:xfrm>
            <a:off x="5428719" y="4105433"/>
            <a:ext cx="6500589" cy="523220"/>
          </a:xfrm>
          <a:prstGeom prst="rect">
            <a:avLst/>
          </a:prstGeom>
          <a:noFill/>
        </p:spPr>
        <p:txBody>
          <a:bodyPr wrap="square">
            <a:spAutoFit/>
          </a:bodyPr>
          <a:lstStyle/>
          <a:p>
            <a:r>
              <a:rPr lang="en-US" sz="1400" b="0" i="0" dirty="0">
                <a:effectLst/>
                <a:latin typeface="Times New Roman" panose="02020603050405020304" pitchFamily="18" charset="0"/>
                <a:cs typeface="Times New Roman" panose="02020603050405020304" pitchFamily="18" charset="0"/>
              </a:rPr>
              <a:t>PET/CT whole body images at different time points post-injection using [</a:t>
            </a:r>
            <a:r>
              <a:rPr lang="en-US" sz="1400" b="0" i="0" baseline="30000" dirty="0">
                <a:effectLst/>
                <a:latin typeface="Times New Roman" panose="02020603050405020304" pitchFamily="18" charset="0"/>
                <a:cs typeface="Times New Roman" panose="02020603050405020304" pitchFamily="18" charset="0"/>
              </a:rPr>
              <a:t>44</a:t>
            </a:r>
            <a:r>
              <a:rPr lang="en-US" sz="1400" b="0" i="0" dirty="0">
                <a:effectLst/>
                <a:latin typeface="Times New Roman" panose="02020603050405020304" pitchFamily="18" charset="0"/>
                <a:cs typeface="Times New Roman" panose="02020603050405020304" pitchFamily="18" charset="0"/>
              </a:rPr>
              <a:t>Sc]Sc-PSMA-617: (A) 30 min (B) 120 min (C) 19 h.</a:t>
            </a:r>
            <a:r>
              <a:rPr lang="en-US" sz="1400" b="0" i="0" baseline="30000" dirty="0">
                <a:effectLst/>
                <a:latin typeface="Times New Roman" panose="02020603050405020304" pitchFamily="18" charset="0"/>
                <a:cs typeface="Times New Roman" panose="02020603050405020304" pitchFamily="18" charset="0"/>
              </a:rPr>
              <a:t>1</a:t>
            </a:r>
            <a:endParaRPr lang="en-US" sz="1400" dirty="0">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59AB8685-665E-16A9-5305-4470B7C3903A}"/>
              </a:ext>
            </a:extLst>
          </p:cNvPr>
          <p:cNvSpPr txBox="1">
            <a:spLocks/>
          </p:cNvSpPr>
          <p:nvPr/>
        </p:nvSpPr>
        <p:spPr>
          <a:xfrm>
            <a:off x="5406084" y="4717712"/>
            <a:ext cx="6766396" cy="1184734"/>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rgbClr val="006241"/>
              </a:buClr>
              <a:buFont typeface="Arial" panose="020B0604020202020204" pitchFamily="34" charset="0"/>
              <a:buChar char="•"/>
              <a:defRPr sz="2400" kern="1200">
                <a:solidFill>
                  <a:schemeClr val="tx1"/>
                </a:solidFill>
                <a:latin typeface="+mj-lt"/>
                <a:ea typeface="Proxima Nova Rg" panose="02000506030000020004" pitchFamily="50" charset="0"/>
                <a:cs typeface="Proxima Nova Rg" panose="02000506030000020004" pitchFamily="50" charset="0"/>
              </a:defRPr>
            </a:lvl1pPr>
            <a:lvl2pPr marL="685800" indent="-228600" algn="l" defTabSz="914400" rtl="0" eaLnBrk="1" latinLnBrk="0" hangingPunct="1">
              <a:lnSpc>
                <a:spcPct val="100000"/>
              </a:lnSpc>
              <a:spcBef>
                <a:spcPts val="500"/>
              </a:spcBef>
              <a:buClr>
                <a:srgbClr val="006241"/>
              </a:buClr>
              <a:buFont typeface="Arial" panose="020B0604020202020204" pitchFamily="34" charset="0"/>
              <a:buChar char="•"/>
              <a:defRPr sz="2000" kern="1200">
                <a:solidFill>
                  <a:schemeClr val="tx1"/>
                </a:solidFill>
                <a:latin typeface="+mj-lt"/>
                <a:ea typeface="Proxima Nova Rg" panose="02000506030000020004" pitchFamily="50" charset="0"/>
                <a:cs typeface="Proxima Nova Rg" panose="02000506030000020004" pitchFamily="50" charset="0"/>
              </a:defRPr>
            </a:lvl2pPr>
            <a:lvl3pPr marL="1143000" indent="-228600" algn="l" defTabSz="914400" rtl="0" eaLnBrk="1" latinLnBrk="0" hangingPunct="1">
              <a:lnSpc>
                <a:spcPct val="100000"/>
              </a:lnSpc>
              <a:spcBef>
                <a:spcPts val="500"/>
              </a:spcBef>
              <a:buClr>
                <a:srgbClr val="006241"/>
              </a:buClr>
              <a:buFont typeface="Arial" panose="020B0604020202020204" pitchFamily="34" charset="0"/>
              <a:buChar char="•"/>
              <a:defRPr sz="1800" kern="1200">
                <a:solidFill>
                  <a:schemeClr val="tx1"/>
                </a:solidFill>
                <a:latin typeface="+mj-lt"/>
                <a:ea typeface="Proxima Nova Rg" panose="02000506030000020004" pitchFamily="50" charset="0"/>
                <a:cs typeface="Proxima Nova Rg" panose="02000506030000020004" pitchFamily="50" charset="0"/>
              </a:defRPr>
            </a:lvl3pPr>
            <a:lvl4pPr marL="1600200" indent="-228600" algn="l" defTabSz="914400" rtl="0" eaLnBrk="1" latinLnBrk="0" hangingPunct="1">
              <a:lnSpc>
                <a:spcPct val="100000"/>
              </a:lnSpc>
              <a:spcBef>
                <a:spcPts val="500"/>
              </a:spcBef>
              <a:buClr>
                <a:srgbClr val="006241"/>
              </a:buClr>
              <a:buFont typeface="Arial" panose="020B0604020202020204" pitchFamily="34" charset="0"/>
              <a:buChar char="•"/>
              <a:defRPr sz="1600" kern="1200">
                <a:solidFill>
                  <a:schemeClr val="tx1"/>
                </a:solidFill>
                <a:latin typeface="+mj-lt"/>
                <a:ea typeface="Proxima Nova Rg" panose="02000506030000020004" pitchFamily="50" charset="0"/>
                <a:cs typeface="Proxima Nova Rg" panose="02000506030000020004" pitchFamily="50" charset="0"/>
              </a:defRPr>
            </a:lvl4pPr>
            <a:lvl5pPr marL="2057400" indent="-228600" algn="l" defTabSz="914400" rtl="0" eaLnBrk="1" latinLnBrk="0" hangingPunct="1">
              <a:lnSpc>
                <a:spcPct val="100000"/>
              </a:lnSpc>
              <a:spcBef>
                <a:spcPts val="500"/>
              </a:spcBef>
              <a:buClr>
                <a:srgbClr val="006241"/>
              </a:buClr>
              <a:buFont typeface="Arial" panose="020B0604020202020204" pitchFamily="34" charset="0"/>
              <a:buChar char="•"/>
              <a:defRPr sz="1600" kern="1200">
                <a:solidFill>
                  <a:schemeClr val="tx1"/>
                </a:solidFill>
                <a:latin typeface="+mj-lt"/>
                <a:ea typeface="Proxima Nova Rg" panose="02000506030000020004" pitchFamily="50" charset="0"/>
                <a:cs typeface="Proxima Nova Rg" panose="02000506030000020004"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aseline="30000" dirty="0">
                <a:latin typeface="Times New Roman" panose="02020603050405020304" pitchFamily="18" charset="0"/>
                <a:cs typeface="Times New Roman" panose="02020603050405020304" pitchFamily="18" charset="0"/>
              </a:rPr>
              <a:t>44</a:t>
            </a:r>
            <a:r>
              <a:rPr lang="en-US" sz="1400" dirty="0">
                <a:latin typeface="Times New Roman" panose="02020603050405020304" pitchFamily="18" charset="0"/>
                <a:cs typeface="Times New Roman" panose="02020603050405020304" pitchFamily="18" charset="0"/>
              </a:rPr>
              <a:t>Sc was obtained from </a:t>
            </a:r>
            <a:r>
              <a:rPr lang="en-US" sz="1400" baseline="30000" dirty="0">
                <a:latin typeface="Times New Roman" panose="02020603050405020304" pitchFamily="18" charset="0"/>
                <a:cs typeface="Times New Roman" panose="02020603050405020304" pitchFamily="18" charset="0"/>
              </a:rPr>
              <a:t>44</a:t>
            </a:r>
            <a:r>
              <a:rPr lang="en-US" sz="1400" dirty="0">
                <a:latin typeface="Times New Roman" panose="02020603050405020304" pitchFamily="18" charset="0"/>
                <a:cs typeface="Times New Roman" panose="02020603050405020304" pitchFamily="18" charset="0"/>
              </a:rPr>
              <a:t>Ti/</a:t>
            </a:r>
            <a:r>
              <a:rPr lang="en-US" sz="1400" baseline="30000" dirty="0">
                <a:latin typeface="Times New Roman" panose="02020603050405020304" pitchFamily="18" charset="0"/>
                <a:cs typeface="Times New Roman" panose="02020603050405020304" pitchFamily="18" charset="0"/>
              </a:rPr>
              <a:t>44</a:t>
            </a:r>
            <a:r>
              <a:rPr lang="en-US" sz="1400" dirty="0">
                <a:latin typeface="Times New Roman" panose="02020603050405020304" pitchFamily="18" charset="0"/>
                <a:cs typeface="Times New Roman" panose="02020603050405020304" pitchFamily="18" charset="0"/>
              </a:rPr>
              <a:t>Sc generator</a:t>
            </a:r>
            <a:r>
              <a:rPr lang="en-US" sz="1400" baseline="30000" dirty="0">
                <a:latin typeface="Times New Roman" panose="02020603050405020304" pitchFamily="18" charset="0"/>
                <a:cs typeface="Times New Roman" panose="02020603050405020304" pitchFamily="18" charset="0"/>
              </a:rPr>
              <a:t>2</a:t>
            </a:r>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4 patients were administered with an average of 1.36 ± 0.25 mCi</a:t>
            </a:r>
            <a:r>
              <a:rPr lang="en-US" sz="1400" baseline="30000" dirty="0">
                <a:latin typeface="Times New Roman" panose="02020603050405020304" pitchFamily="18" charset="0"/>
                <a:cs typeface="Times New Roman" panose="02020603050405020304" pitchFamily="18" charset="0"/>
              </a:rPr>
              <a:t>2</a:t>
            </a:r>
          </a:p>
          <a:p>
            <a:r>
              <a:rPr lang="en-US" sz="1400" b="0" i="0" dirty="0">
                <a:solidFill>
                  <a:srgbClr val="000000"/>
                </a:solidFill>
                <a:effectLst/>
                <a:latin typeface="Times New Roman" panose="02020603050405020304" pitchFamily="18" charset="0"/>
                <a:cs typeface="Times New Roman" panose="02020603050405020304" pitchFamily="18" charset="0"/>
              </a:rPr>
              <a:t>[</a:t>
            </a:r>
            <a:r>
              <a:rPr lang="en-US" sz="1400" b="0" i="0" baseline="30000" dirty="0">
                <a:solidFill>
                  <a:srgbClr val="000000"/>
                </a:solidFill>
                <a:effectLst/>
                <a:latin typeface="Times New Roman" panose="02020603050405020304" pitchFamily="18" charset="0"/>
                <a:cs typeface="Times New Roman" panose="02020603050405020304" pitchFamily="18" charset="0"/>
              </a:rPr>
              <a:t>44</a:t>
            </a:r>
            <a:r>
              <a:rPr lang="en-US" sz="1400" b="0" i="0" dirty="0">
                <a:solidFill>
                  <a:srgbClr val="000000"/>
                </a:solidFill>
                <a:effectLst/>
                <a:latin typeface="Times New Roman" panose="02020603050405020304" pitchFamily="18" charset="0"/>
                <a:cs typeface="Times New Roman" panose="02020603050405020304" pitchFamily="18" charset="0"/>
              </a:rPr>
              <a:t>Sc]Sc-PSMA-617 was revealed more similar characteristics to [</a:t>
            </a:r>
            <a:r>
              <a:rPr lang="en-US" sz="1400" b="0" i="0" baseline="30000" dirty="0">
                <a:solidFill>
                  <a:srgbClr val="000000"/>
                </a:solidFill>
                <a:effectLst/>
                <a:latin typeface="Times New Roman" panose="02020603050405020304" pitchFamily="18" charset="0"/>
                <a:cs typeface="Times New Roman" panose="02020603050405020304" pitchFamily="18" charset="0"/>
              </a:rPr>
              <a:t>177</a:t>
            </a:r>
            <a:r>
              <a:rPr lang="en-US" sz="1400" b="0" i="0" dirty="0">
                <a:solidFill>
                  <a:srgbClr val="000000"/>
                </a:solidFill>
                <a:effectLst/>
                <a:latin typeface="Times New Roman" panose="02020603050405020304" pitchFamily="18" charset="0"/>
                <a:cs typeface="Times New Roman" panose="02020603050405020304" pitchFamily="18" charset="0"/>
              </a:rPr>
              <a:t>Lu]Lu-PSMA-617 than the routinely used [</a:t>
            </a:r>
            <a:r>
              <a:rPr lang="en-US" sz="1400" b="0" i="0" baseline="30000" dirty="0">
                <a:solidFill>
                  <a:srgbClr val="000000"/>
                </a:solidFill>
                <a:effectLst/>
                <a:latin typeface="Times New Roman" panose="02020603050405020304" pitchFamily="18" charset="0"/>
                <a:cs typeface="Times New Roman" panose="02020603050405020304" pitchFamily="18" charset="0"/>
              </a:rPr>
              <a:t>68</a:t>
            </a:r>
            <a:r>
              <a:rPr lang="en-US" sz="1400" b="0" i="0" dirty="0">
                <a:solidFill>
                  <a:srgbClr val="000000"/>
                </a:solidFill>
                <a:effectLst/>
                <a:latin typeface="Times New Roman" panose="02020603050405020304" pitchFamily="18" charset="0"/>
                <a:cs typeface="Times New Roman" panose="02020603050405020304" pitchFamily="18" charset="0"/>
              </a:rPr>
              <a:t>Ga]Ga-PSMA-11</a:t>
            </a:r>
            <a:r>
              <a:rPr lang="en-US" sz="1400" b="0" i="0" baseline="30000" dirty="0">
                <a:solidFill>
                  <a:srgbClr val="000000"/>
                </a:solidFill>
                <a:effectLst/>
                <a:latin typeface="Times New Roman" panose="02020603050405020304" pitchFamily="18" charset="0"/>
                <a:cs typeface="Times New Roman" panose="02020603050405020304" pitchFamily="18" charset="0"/>
              </a:rPr>
              <a:t>3</a:t>
            </a:r>
            <a:endParaRPr lang="en-US" sz="1400" b="1"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DB4E2F9B-DE89-E5B0-B6A9-27C2F39A2930}"/>
              </a:ext>
            </a:extLst>
          </p:cNvPr>
          <p:cNvSpPr txBox="1">
            <a:spLocks/>
          </p:cNvSpPr>
          <p:nvPr/>
        </p:nvSpPr>
        <p:spPr>
          <a:xfrm>
            <a:off x="763720" y="49376"/>
            <a:ext cx="10636464" cy="768545"/>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600" b="1" kern="1200">
                <a:solidFill>
                  <a:srgbClr val="006241"/>
                </a:solidFill>
                <a:latin typeface="+mj-lt"/>
                <a:ea typeface="Proxima Nova Rg" panose="02000506030000020004" pitchFamily="50" charset="0"/>
                <a:cs typeface="Proxima Nova Rg" panose="02000506030000020004" pitchFamily="50" charset="0"/>
              </a:defRPr>
            </a:lvl1pPr>
          </a:lstStyle>
          <a:p>
            <a:pPr algn="ctr"/>
            <a:r>
              <a:rPr lang="en-US" sz="4400" dirty="0">
                <a:solidFill>
                  <a:schemeClr val="tx1"/>
                </a:solidFill>
                <a:latin typeface="Myriad Pro"/>
                <a:cs typeface="Times New Roman" panose="02020603050405020304" pitchFamily="18" charset="0"/>
              </a:rPr>
              <a:t>Clinical applications of </a:t>
            </a:r>
            <a:r>
              <a:rPr lang="en-US" sz="4400" baseline="30000" dirty="0">
                <a:solidFill>
                  <a:schemeClr val="tx1"/>
                </a:solidFill>
                <a:latin typeface="Myriad Pro"/>
                <a:cs typeface="Times New Roman" panose="02020603050405020304" pitchFamily="18" charset="0"/>
              </a:rPr>
              <a:t>44</a:t>
            </a:r>
            <a:r>
              <a:rPr lang="en-US" sz="4400" dirty="0">
                <a:solidFill>
                  <a:schemeClr val="tx1"/>
                </a:solidFill>
                <a:latin typeface="Myriad Pro"/>
                <a:cs typeface="Times New Roman" panose="02020603050405020304" pitchFamily="18" charset="0"/>
              </a:rPr>
              <a:t>Sc</a:t>
            </a:r>
          </a:p>
        </p:txBody>
      </p:sp>
      <p:sp>
        <p:nvSpPr>
          <p:cNvPr id="8" name="TextBox 7">
            <a:extLst>
              <a:ext uri="{FF2B5EF4-FFF2-40B4-BE49-F238E27FC236}">
                <a16:creationId xmlns:a16="http://schemas.microsoft.com/office/drawing/2014/main" id="{2766A282-2E7B-9ACE-11D1-204686731116}"/>
              </a:ext>
            </a:extLst>
          </p:cNvPr>
          <p:cNvSpPr txBox="1"/>
          <p:nvPr/>
        </p:nvSpPr>
        <p:spPr>
          <a:xfrm>
            <a:off x="4118910" y="4564907"/>
            <a:ext cx="1084325" cy="584775"/>
          </a:xfrm>
          <a:prstGeom prst="rect">
            <a:avLst/>
          </a:prstGeom>
          <a:noFill/>
        </p:spPr>
        <p:txBody>
          <a:bodyPr wrap="square" rtlCol="0">
            <a:spAutoFit/>
          </a:bodyPr>
          <a:lstStyle/>
          <a:p>
            <a:pPr algn="ctr"/>
            <a:r>
              <a:rPr lang="en-US" sz="1600" dirty="0">
                <a:solidFill>
                  <a:schemeClr val="bg1"/>
                </a:solidFill>
              </a:rPr>
              <a:t>2</a:t>
            </a:r>
            <a:r>
              <a:rPr lang="en-US" sz="1600" baseline="30000" dirty="0">
                <a:solidFill>
                  <a:schemeClr val="bg1"/>
                </a:solidFill>
              </a:rPr>
              <a:t>nd</a:t>
            </a:r>
            <a:r>
              <a:rPr lang="en-US" sz="1600" dirty="0">
                <a:solidFill>
                  <a:schemeClr val="bg1"/>
                </a:solidFill>
              </a:rPr>
              <a:t> cartridge </a:t>
            </a:r>
            <a:endParaRPr lang="en-US" sz="1600" baseline="30000" dirty="0">
              <a:solidFill>
                <a:schemeClr val="bg1"/>
              </a:solidFill>
            </a:endParaRPr>
          </a:p>
        </p:txBody>
      </p:sp>
      <p:pic>
        <p:nvPicPr>
          <p:cNvPr id="9" name="Picture 8">
            <a:extLst>
              <a:ext uri="{FF2B5EF4-FFF2-40B4-BE49-F238E27FC236}">
                <a16:creationId xmlns:a16="http://schemas.microsoft.com/office/drawing/2014/main" id="{D2F9D15F-8B33-78C1-CFFB-707FE9B8694D}"/>
              </a:ext>
            </a:extLst>
          </p:cNvPr>
          <p:cNvPicPr>
            <a:picLocks noChangeAspect="1"/>
          </p:cNvPicPr>
          <p:nvPr/>
        </p:nvPicPr>
        <p:blipFill>
          <a:blip r:embed="rId3"/>
          <a:stretch>
            <a:fillRect/>
          </a:stretch>
        </p:blipFill>
        <p:spPr>
          <a:xfrm>
            <a:off x="1086535" y="1235516"/>
            <a:ext cx="3186702" cy="3557304"/>
          </a:xfrm>
          <a:prstGeom prst="rect">
            <a:avLst/>
          </a:prstGeom>
        </p:spPr>
      </p:pic>
      <p:sp>
        <p:nvSpPr>
          <p:cNvPr id="10" name="TextBox 9">
            <a:extLst>
              <a:ext uri="{FF2B5EF4-FFF2-40B4-BE49-F238E27FC236}">
                <a16:creationId xmlns:a16="http://schemas.microsoft.com/office/drawing/2014/main" id="{D9B97CA9-44AC-7CCB-07A2-991387243FD6}"/>
              </a:ext>
            </a:extLst>
          </p:cNvPr>
          <p:cNvSpPr txBox="1"/>
          <p:nvPr/>
        </p:nvSpPr>
        <p:spPr>
          <a:xfrm>
            <a:off x="123327" y="4790925"/>
            <a:ext cx="5046695" cy="523220"/>
          </a:xfrm>
          <a:prstGeom prst="rect">
            <a:avLst/>
          </a:prstGeom>
          <a:noFill/>
        </p:spPr>
        <p:txBody>
          <a:bodyPr wrap="square">
            <a:spAutoFit/>
          </a:bodyPr>
          <a:lstStyle/>
          <a:p>
            <a:r>
              <a:rPr lang="en-US" sz="1400" i="0" dirty="0">
                <a:effectLst/>
                <a:latin typeface="Times New Roman" panose="02020603050405020304" pitchFamily="18" charset="0"/>
                <a:cs typeface="Times New Roman" panose="02020603050405020304" pitchFamily="18" charset="0"/>
              </a:rPr>
              <a:t>Whole-body PET scans presented as MIP of (A) Patient 1 and (B) Patient 2 at 4 hours after injection of </a:t>
            </a:r>
            <a:r>
              <a:rPr lang="en-US" sz="1400" i="0" baseline="30000" dirty="0">
                <a:effectLst/>
                <a:latin typeface="Times New Roman" panose="02020603050405020304" pitchFamily="18" charset="0"/>
                <a:cs typeface="Times New Roman" panose="02020603050405020304" pitchFamily="18" charset="0"/>
              </a:rPr>
              <a:t>44</a:t>
            </a:r>
            <a:r>
              <a:rPr lang="en-US" sz="1400" i="0" dirty="0">
                <a:effectLst/>
                <a:latin typeface="Times New Roman" panose="02020603050405020304" pitchFamily="18" charset="0"/>
                <a:cs typeface="Times New Roman" panose="02020603050405020304" pitchFamily="18" charset="0"/>
              </a:rPr>
              <a:t>Sc-DOTATOC</a:t>
            </a:r>
            <a:r>
              <a:rPr lang="en-US" sz="1400" baseline="30000" dirty="0">
                <a:latin typeface="Times New Roman" panose="02020603050405020304" pitchFamily="18" charset="0"/>
                <a:cs typeface="Times New Roman" panose="02020603050405020304" pitchFamily="18" charset="0"/>
              </a:rPr>
              <a:t>1</a:t>
            </a:r>
            <a:endParaRPr lang="en-US" sz="1400" dirty="0">
              <a:latin typeface="Times New Roman" panose="02020603050405020304" pitchFamily="18" charset="0"/>
              <a:cs typeface="Times New Roman" panose="02020603050405020304" pitchFamily="18" charset="0"/>
            </a:endParaRPr>
          </a:p>
        </p:txBody>
      </p:sp>
      <p:sp>
        <p:nvSpPr>
          <p:cNvPr id="11" name="Content Placeholder 2">
            <a:extLst>
              <a:ext uri="{FF2B5EF4-FFF2-40B4-BE49-F238E27FC236}">
                <a16:creationId xmlns:a16="http://schemas.microsoft.com/office/drawing/2014/main" id="{F4B6C3E3-CD23-337B-699B-33E258407C64}"/>
              </a:ext>
            </a:extLst>
          </p:cNvPr>
          <p:cNvSpPr txBox="1">
            <a:spLocks/>
          </p:cNvSpPr>
          <p:nvPr/>
        </p:nvSpPr>
        <p:spPr>
          <a:xfrm>
            <a:off x="123327" y="5310079"/>
            <a:ext cx="5497665" cy="1184734"/>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rgbClr val="006241"/>
              </a:buClr>
              <a:buFont typeface="Arial" panose="020B0604020202020204" pitchFamily="34" charset="0"/>
              <a:buChar char="•"/>
              <a:defRPr sz="2400" kern="1200">
                <a:solidFill>
                  <a:schemeClr val="tx1"/>
                </a:solidFill>
                <a:latin typeface="+mj-lt"/>
                <a:ea typeface="Proxima Nova Rg" panose="02000506030000020004" pitchFamily="50" charset="0"/>
                <a:cs typeface="Proxima Nova Rg" panose="02000506030000020004" pitchFamily="50" charset="0"/>
              </a:defRPr>
            </a:lvl1pPr>
            <a:lvl2pPr marL="685800" indent="-228600" algn="l" defTabSz="914400" rtl="0" eaLnBrk="1" latinLnBrk="0" hangingPunct="1">
              <a:lnSpc>
                <a:spcPct val="100000"/>
              </a:lnSpc>
              <a:spcBef>
                <a:spcPts val="500"/>
              </a:spcBef>
              <a:buClr>
                <a:srgbClr val="006241"/>
              </a:buClr>
              <a:buFont typeface="Arial" panose="020B0604020202020204" pitchFamily="34" charset="0"/>
              <a:buChar char="•"/>
              <a:defRPr sz="2000" kern="1200">
                <a:solidFill>
                  <a:schemeClr val="tx1"/>
                </a:solidFill>
                <a:latin typeface="+mj-lt"/>
                <a:ea typeface="Proxima Nova Rg" panose="02000506030000020004" pitchFamily="50" charset="0"/>
                <a:cs typeface="Proxima Nova Rg" panose="02000506030000020004" pitchFamily="50" charset="0"/>
              </a:defRPr>
            </a:lvl2pPr>
            <a:lvl3pPr marL="1143000" indent="-228600" algn="l" defTabSz="914400" rtl="0" eaLnBrk="1" latinLnBrk="0" hangingPunct="1">
              <a:lnSpc>
                <a:spcPct val="100000"/>
              </a:lnSpc>
              <a:spcBef>
                <a:spcPts val="500"/>
              </a:spcBef>
              <a:buClr>
                <a:srgbClr val="006241"/>
              </a:buClr>
              <a:buFont typeface="Arial" panose="020B0604020202020204" pitchFamily="34" charset="0"/>
              <a:buChar char="•"/>
              <a:defRPr sz="1800" kern="1200">
                <a:solidFill>
                  <a:schemeClr val="tx1"/>
                </a:solidFill>
                <a:latin typeface="+mj-lt"/>
                <a:ea typeface="Proxima Nova Rg" panose="02000506030000020004" pitchFamily="50" charset="0"/>
                <a:cs typeface="Proxima Nova Rg" panose="02000506030000020004" pitchFamily="50" charset="0"/>
              </a:defRPr>
            </a:lvl3pPr>
            <a:lvl4pPr marL="1600200" indent="-228600" algn="l" defTabSz="914400" rtl="0" eaLnBrk="1" latinLnBrk="0" hangingPunct="1">
              <a:lnSpc>
                <a:spcPct val="100000"/>
              </a:lnSpc>
              <a:spcBef>
                <a:spcPts val="500"/>
              </a:spcBef>
              <a:buClr>
                <a:srgbClr val="006241"/>
              </a:buClr>
              <a:buFont typeface="Arial" panose="020B0604020202020204" pitchFamily="34" charset="0"/>
              <a:buChar char="•"/>
              <a:defRPr sz="1600" kern="1200">
                <a:solidFill>
                  <a:schemeClr val="tx1"/>
                </a:solidFill>
                <a:latin typeface="+mj-lt"/>
                <a:ea typeface="Proxima Nova Rg" panose="02000506030000020004" pitchFamily="50" charset="0"/>
                <a:cs typeface="Proxima Nova Rg" panose="02000506030000020004" pitchFamily="50" charset="0"/>
              </a:defRPr>
            </a:lvl4pPr>
            <a:lvl5pPr marL="2057400" indent="-228600" algn="l" defTabSz="914400" rtl="0" eaLnBrk="1" latinLnBrk="0" hangingPunct="1">
              <a:lnSpc>
                <a:spcPct val="100000"/>
              </a:lnSpc>
              <a:spcBef>
                <a:spcPts val="500"/>
              </a:spcBef>
              <a:buClr>
                <a:srgbClr val="006241"/>
              </a:buClr>
              <a:buFont typeface="Arial" panose="020B0604020202020204" pitchFamily="34" charset="0"/>
              <a:buChar char="•"/>
              <a:defRPr sz="1600" kern="1200">
                <a:solidFill>
                  <a:schemeClr val="tx1"/>
                </a:solidFill>
                <a:latin typeface="+mj-lt"/>
                <a:ea typeface="Proxima Nova Rg" panose="02000506030000020004" pitchFamily="50" charset="0"/>
                <a:cs typeface="Proxima Nova Rg" panose="02000506030000020004"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0" i="0" baseline="30000" dirty="0">
                <a:effectLst/>
                <a:latin typeface="Times New Roman" panose="02020603050405020304" pitchFamily="18" charset="0"/>
                <a:cs typeface="Times New Roman" panose="02020603050405020304" pitchFamily="18" charset="0"/>
              </a:rPr>
              <a:t>44</a:t>
            </a:r>
            <a:r>
              <a:rPr lang="en-US" sz="1400" b="0" i="0" dirty="0">
                <a:effectLst/>
                <a:latin typeface="Times New Roman" panose="02020603050405020304" pitchFamily="18" charset="0"/>
                <a:cs typeface="Times New Roman" panose="02020603050405020304" pitchFamily="18" charset="0"/>
              </a:rPr>
              <a:t>Sc was produced by the </a:t>
            </a:r>
            <a:r>
              <a:rPr lang="en-US" sz="1400" b="0" i="0" baseline="30000" dirty="0">
                <a:effectLst/>
                <a:latin typeface="Times New Roman" panose="02020603050405020304" pitchFamily="18" charset="0"/>
                <a:cs typeface="Times New Roman" panose="02020603050405020304" pitchFamily="18" charset="0"/>
              </a:rPr>
              <a:t>44</a:t>
            </a:r>
            <a:r>
              <a:rPr lang="en-US" sz="1400" b="0" i="0" dirty="0">
                <a:effectLst/>
                <a:latin typeface="Times New Roman" panose="02020603050405020304" pitchFamily="18" charset="0"/>
                <a:cs typeface="Times New Roman" panose="02020603050405020304" pitchFamily="18" charset="0"/>
              </a:rPr>
              <a:t>Ca(</a:t>
            </a:r>
            <a:r>
              <a:rPr lang="en-US" sz="1400" b="0" i="0" dirty="0" err="1">
                <a:effectLst/>
                <a:latin typeface="Times New Roman" panose="02020603050405020304" pitchFamily="18" charset="0"/>
                <a:cs typeface="Times New Roman" panose="02020603050405020304" pitchFamily="18" charset="0"/>
              </a:rPr>
              <a:t>p,n</a:t>
            </a:r>
            <a:r>
              <a:rPr lang="en-US" sz="1400" b="0" i="0" dirty="0">
                <a:effectLst/>
                <a:latin typeface="Times New Roman" panose="02020603050405020304" pitchFamily="18" charset="0"/>
                <a:cs typeface="Times New Roman" panose="02020603050405020304" pitchFamily="18" charset="0"/>
              </a:rPr>
              <a:t>)</a:t>
            </a:r>
            <a:r>
              <a:rPr lang="en-US" sz="1400" b="0" i="0" baseline="30000" dirty="0">
                <a:effectLst/>
                <a:latin typeface="Times New Roman" panose="02020603050405020304" pitchFamily="18" charset="0"/>
                <a:cs typeface="Times New Roman" panose="02020603050405020304" pitchFamily="18" charset="0"/>
              </a:rPr>
              <a:t>44</a:t>
            </a:r>
            <a:r>
              <a:rPr lang="en-US" sz="1400" b="0" i="0" dirty="0">
                <a:effectLst/>
                <a:latin typeface="Times New Roman" panose="02020603050405020304" pitchFamily="18" charset="0"/>
                <a:cs typeface="Times New Roman" panose="02020603050405020304" pitchFamily="18" charset="0"/>
              </a:rPr>
              <a:t>Sc</a:t>
            </a:r>
            <a:r>
              <a:rPr lang="en-US" sz="1400" b="0" i="0" baseline="30000" dirty="0">
                <a:effectLst/>
                <a:latin typeface="Times New Roman" panose="02020603050405020304" pitchFamily="18" charset="0"/>
                <a:cs typeface="Times New Roman" panose="02020603050405020304" pitchFamily="18" charset="0"/>
              </a:rPr>
              <a:t>1</a:t>
            </a:r>
            <a:r>
              <a:rPr lang="en-US" sz="1400" b="0" i="0" dirty="0">
                <a:effectLst/>
                <a:latin typeface="Times New Roman" panose="02020603050405020304" pitchFamily="18" charset="0"/>
                <a:cs typeface="Times New Roman" panose="02020603050405020304" pitchFamily="18" charset="0"/>
              </a:rPr>
              <a:t> </a:t>
            </a:r>
          </a:p>
          <a:p>
            <a:r>
              <a:rPr lang="en-US" sz="1400" dirty="0">
                <a:latin typeface="Times New Roman" panose="02020603050405020304" pitchFamily="18" charset="0"/>
                <a:cs typeface="Times New Roman" panose="02020603050405020304" pitchFamily="18" charset="0"/>
              </a:rPr>
              <a:t>2 patients were administered with an average of 2.36 ± 0.23 mCi</a:t>
            </a:r>
            <a:r>
              <a:rPr lang="en-US" sz="1400" baseline="30000" dirty="0">
                <a:latin typeface="Times New Roman" panose="02020603050405020304" pitchFamily="18" charset="0"/>
                <a:cs typeface="Times New Roman" panose="02020603050405020304" pitchFamily="18" charset="0"/>
              </a:rPr>
              <a:t>1</a:t>
            </a:r>
          </a:p>
          <a:p>
            <a:pPr marL="0" indent="0">
              <a:buNone/>
            </a:pPr>
            <a:endParaRPr lang="en-US" sz="1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E8A70976-3B5B-AAFD-20C4-29BC1476A57A}"/>
              </a:ext>
            </a:extLst>
          </p:cNvPr>
          <p:cNvSpPr txBox="1"/>
          <p:nvPr/>
        </p:nvSpPr>
        <p:spPr>
          <a:xfrm>
            <a:off x="0" y="5991505"/>
            <a:ext cx="7296912" cy="1200329"/>
          </a:xfrm>
          <a:prstGeom prst="rect">
            <a:avLst/>
          </a:prstGeom>
          <a:noFill/>
        </p:spPr>
        <p:txBody>
          <a:bodyPr wrap="square">
            <a:spAutoFit/>
          </a:bodyPr>
          <a:lstStyle/>
          <a:p>
            <a:pPr marR="0"/>
            <a:r>
              <a:rPr lang="en-US" sz="900" dirty="0">
                <a:latin typeface="Times New Roman" panose="02020603050405020304" pitchFamily="18" charset="0"/>
                <a:cs typeface="Times New Roman" panose="02020603050405020304" pitchFamily="18" charset="0"/>
              </a:rPr>
              <a:t>1. </a:t>
            </a:r>
            <a:r>
              <a:rPr lang="en-US" sz="900" dirty="0">
                <a:solidFill>
                  <a:srgbClr val="212529"/>
                </a:solidFill>
                <a:latin typeface="Times New Roman" panose="02020603050405020304" pitchFamily="18" charset="0"/>
                <a:cs typeface="Times New Roman" panose="02020603050405020304" pitchFamily="18" charset="0"/>
              </a:rPr>
              <a:t>Singh, A.; et al. </a:t>
            </a:r>
            <a:r>
              <a:rPr lang="en-US" sz="900" i="0" dirty="0">
                <a:solidFill>
                  <a:srgbClr val="000000"/>
                </a:solidFill>
                <a:effectLst/>
                <a:latin typeface="Times New Roman" panose="02020603050405020304" pitchFamily="18" charset="0"/>
                <a:cs typeface="Times New Roman" panose="02020603050405020304" pitchFamily="18" charset="0"/>
              </a:rPr>
              <a:t>First-in-Human PET/CT Imaging of Metastatic Neuroendocrine Neoplasms with Cyclotron-Produced </a:t>
            </a:r>
            <a:r>
              <a:rPr lang="en-US" sz="900" i="0" baseline="30000" dirty="0">
                <a:solidFill>
                  <a:srgbClr val="000000"/>
                </a:solidFill>
                <a:effectLst/>
                <a:latin typeface="Times New Roman" panose="02020603050405020304" pitchFamily="18" charset="0"/>
                <a:cs typeface="Times New Roman" panose="02020603050405020304" pitchFamily="18" charset="0"/>
              </a:rPr>
              <a:t>44</a:t>
            </a:r>
            <a:r>
              <a:rPr lang="en-US" sz="900" i="0" dirty="0">
                <a:solidFill>
                  <a:srgbClr val="000000"/>
                </a:solidFill>
                <a:effectLst/>
                <a:latin typeface="Times New Roman" panose="02020603050405020304" pitchFamily="18" charset="0"/>
                <a:cs typeface="Times New Roman" panose="02020603050405020304" pitchFamily="18" charset="0"/>
              </a:rPr>
              <a:t>Sc-DOTATOC: A Proof-of-Concept Study. </a:t>
            </a:r>
            <a:r>
              <a:rPr lang="en-US" sz="900" i="1" dirty="0" err="1">
                <a:solidFill>
                  <a:srgbClr val="000000"/>
                </a:solidFill>
                <a:effectLst/>
                <a:latin typeface="Times New Roman" panose="02020603050405020304" pitchFamily="18" charset="0"/>
                <a:cs typeface="Times New Roman" panose="02020603050405020304" pitchFamily="18" charset="0"/>
              </a:rPr>
              <a:t>Canc</a:t>
            </a:r>
            <a:r>
              <a:rPr lang="en-US" sz="900" i="1" dirty="0">
                <a:solidFill>
                  <a:srgbClr val="000000"/>
                </a:solidFill>
                <a:effectLst/>
                <a:latin typeface="Times New Roman" panose="02020603050405020304" pitchFamily="18" charset="0"/>
                <a:cs typeface="Times New Roman" panose="02020603050405020304" pitchFamily="18" charset="0"/>
              </a:rPr>
              <a:t> </a:t>
            </a:r>
            <a:r>
              <a:rPr lang="en-US" sz="900" i="1" dirty="0" err="1">
                <a:solidFill>
                  <a:srgbClr val="000000"/>
                </a:solidFill>
                <a:effectLst/>
                <a:latin typeface="Times New Roman" panose="02020603050405020304" pitchFamily="18" charset="0"/>
                <a:cs typeface="Times New Roman" panose="02020603050405020304" pitchFamily="18" charset="0"/>
              </a:rPr>
              <a:t>Biother</a:t>
            </a:r>
            <a:r>
              <a:rPr lang="en-US" sz="900" i="1" dirty="0">
                <a:solidFill>
                  <a:srgbClr val="000000"/>
                </a:solidFill>
                <a:effectLst/>
                <a:latin typeface="Times New Roman" panose="02020603050405020304" pitchFamily="18" charset="0"/>
                <a:cs typeface="Times New Roman" panose="02020603050405020304" pitchFamily="18" charset="0"/>
              </a:rPr>
              <a:t> </a:t>
            </a:r>
            <a:r>
              <a:rPr lang="en-US" sz="900" i="1" dirty="0" err="1">
                <a:solidFill>
                  <a:srgbClr val="000000"/>
                </a:solidFill>
                <a:effectLst/>
                <a:latin typeface="Times New Roman" panose="02020603050405020304" pitchFamily="18" charset="0"/>
                <a:cs typeface="Times New Roman" panose="02020603050405020304" pitchFamily="18" charset="0"/>
              </a:rPr>
              <a:t>Radiopharm</a:t>
            </a:r>
            <a:r>
              <a:rPr lang="en-US" sz="900" dirty="0">
                <a:solidFill>
                  <a:srgbClr val="000000"/>
                </a:solidFill>
                <a:effectLst/>
                <a:latin typeface="Times New Roman" panose="02020603050405020304" pitchFamily="18" charset="0"/>
                <a:cs typeface="Times New Roman" panose="02020603050405020304" pitchFamily="18" charset="0"/>
              </a:rPr>
              <a:t> 2017</a:t>
            </a:r>
            <a:r>
              <a:rPr lang="en-US" sz="900" dirty="0">
                <a:latin typeface="Times New Roman" panose="02020603050405020304" pitchFamily="18" charset="0"/>
                <a:cs typeface="Times New Roman" panose="02020603050405020304" pitchFamily="18" charset="0"/>
              </a:rPr>
              <a:t> </a:t>
            </a:r>
          </a:p>
          <a:p>
            <a:pPr algn="l"/>
            <a:r>
              <a:rPr lang="en-US" sz="900" dirty="0">
                <a:latin typeface="Times New Roman" panose="02020603050405020304" pitchFamily="18" charset="0"/>
                <a:cs typeface="Times New Roman" panose="02020603050405020304" pitchFamily="18" charset="0"/>
              </a:rPr>
              <a:t>2. Khawar, A.; et al.</a:t>
            </a:r>
            <a:r>
              <a:rPr lang="en-US" sz="900" i="0" dirty="0">
                <a:solidFill>
                  <a:srgbClr val="212121"/>
                </a:solidFill>
                <a:effectLst/>
                <a:latin typeface="Times New Roman" panose="02020603050405020304" pitchFamily="18" charset="0"/>
                <a:cs typeface="Times New Roman" panose="02020603050405020304" pitchFamily="18" charset="0"/>
              </a:rPr>
              <a:t> [44Sc]Sc-PSMA-617 Biodistribution and Dosimetry in Patients With Metastatic Castration-Resistant Prostate Carcinoma. </a:t>
            </a:r>
            <a:r>
              <a:rPr lang="en-US" sz="900" i="1" dirty="0">
                <a:solidFill>
                  <a:srgbClr val="212121"/>
                </a:solidFill>
                <a:effectLst/>
                <a:latin typeface="Times New Roman" panose="02020603050405020304" pitchFamily="18" charset="0"/>
                <a:cs typeface="Times New Roman" panose="02020603050405020304" pitchFamily="18" charset="0"/>
              </a:rPr>
              <a:t>Clin </a:t>
            </a:r>
            <a:r>
              <a:rPr lang="en-US" sz="900" i="1" dirty="0" err="1">
                <a:solidFill>
                  <a:srgbClr val="212121"/>
                </a:solidFill>
                <a:effectLst/>
                <a:latin typeface="Times New Roman" panose="02020603050405020304" pitchFamily="18" charset="0"/>
                <a:cs typeface="Times New Roman" panose="02020603050405020304" pitchFamily="18" charset="0"/>
              </a:rPr>
              <a:t>Nucl</a:t>
            </a:r>
            <a:r>
              <a:rPr lang="en-US" sz="900" i="1" dirty="0">
                <a:solidFill>
                  <a:srgbClr val="212121"/>
                </a:solidFill>
                <a:effectLst/>
                <a:latin typeface="Times New Roman" panose="02020603050405020304" pitchFamily="18" charset="0"/>
                <a:cs typeface="Times New Roman" panose="02020603050405020304" pitchFamily="18" charset="0"/>
              </a:rPr>
              <a:t> Med</a:t>
            </a:r>
            <a:r>
              <a:rPr lang="en-US" sz="900" dirty="0">
                <a:solidFill>
                  <a:srgbClr val="212121"/>
                </a:solidFill>
                <a:effectLst/>
                <a:latin typeface="Times New Roman" panose="02020603050405020304" pitchFamily="18" charset="0"/>
                <a:cs typeface="Times New Roman" panose="02020603050405020304" pitchFamily="18" charset="0"/>
              </a:rPr>
              <a:t> 2018</a:t>
            </a:r>
            <a:endParaRPr lang="en-US" sz="900" i="0" dirty="0">
              <a:solidFill>
                <a:srgbClr val="212121"/>
              </a:solidFill>
              <a:effectLst/>
              <a:latin typeface="Times New Roman" panose="02020603050405020304" pitchFamily="18" charset="0"/>
              <a:cs typeface="Times New Roman" panose="02020603050405020304" pitchFamily="18" charset="0"/>
            </a:endParaRPr>
          </a:p>
          <a:p>
            <a:r>
              <a:rPr lang="en-US" sz="900" dirty="0">
                <a:solidFill>
                  <a:srgbClr val="212529"/>
                </a:solidFill>
                <a:latin typeface="Times New Roman" panose="02020603050405020304" pitchFamily="18" charset="0"/>
                <a:cs typeface="Times New Roman" panose="02020603050405020304" pitchFamily="18" charset="0"/>
              </a:rPr>
              <a:t>3</a:t>
            </a:r>
            <a:r>
              <a:rPr lang="en-US" sz="900" i="0" dirty="0">
                <a:solidFill>
                  <a:srgbClr val="212529"/>
                </a:solidFill>
                <a:effectLst/>
                <a:latin typeface="Times New Roman" panose="02020603050405020304" pitchFamily="18" charset="0"/>
                <a:cs typeface="Times New Roman" panose="02020603050405020304" pitchFamily="18" charset="0"/>
              </a:rPr>
              <a:t>. </a:t>
            </a:r>
            <a:r>
              <a:rPr lang="en-US" sz="900" dirty="0">
                <a:latin typeface="Times New Roman" panose="02020603050405020304" pitchFamily="18" charset="0"/>
                <a:cs typeface="Times New Roman" panose="02020603050405020304" pitchFamily="18" charset="0"/>
              </a:rPr>
              <a:t>Eppard, E.;  et al. Clinical Translation and First In-Human Use of [(44)Sc]Sc-PSMA-617 for PET Imaging of Metastasized Castrate-Resistant Prostate Cancer. </a:t>
            </a:r>
            <a:r>
              <a:rPr lang="en-US" sz="900" i="1" dirty="0" err="1">
                <a:latin typeface="Times New Roman" panose="02020603050405020304" pitchFamily="18" charset="0"/>
                <a:cs typeface="Times New Roman" panose="02020603050405020304" pitchFamily="18" charset="0"/>
              </a:rPr>
              <a:t>Theranostics</a:t>
            </a:r>
            <a:r>
              <a:rPr lang="en-US" sz="900" i="1" dirty="0">
                <a:latin typeface="Times New Roman" panose="02020603050405020304" pitchFamily="18" charset="0"/>
                <a:cs typeface="Times New Roman" panose="02020603050405020304" pitchFamily="18" charset="0"/>
              </a:rPr>
              <a:t> </a:t>
            </a:r>
            <a:r>
              <a:rPr lang="en-US" sz="900" dirty="0">
                <a:latin typeface="Times New Roman" panose="02020603050405020304" pitchFamily="18" charset="0"/>
                <a:cs typeface="Times New Roman" panose="02020603050405020304" pitchFamily="18" charset="0"/>
              </a:rPr>
              <a:t>2017.</a:t>
            </a:r>
          </a:p>
          <a:p>
            <a:endParaRPr lang="en-US" sz="900" i="0" dirty="0">
              <a:solidFill>
                <a:srgbClr val="000000"/>
              </a:solidFill>
              <a:effectLst/>
              <a:latin typeface="Times New Roman" panose="02020603050405020304" pitchFamily="18" charset="0"/>
              <a:cs typeface="Times New Roman" panose="02020603050405020304" pitchFamily="18" charset="0"/>
            </a:endParaRPr>
          </a:p>
          <a:p>
            <a:pPr marR="0"/>
            <a:endParaRPr lang="en-US" sz="900" i="0" dirty="0">
              <a:solidFill>
                <a:srgbClr val="212529"/>
              </a:solidFill>
              <a:effectLst/>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87A9792-E309-B65D-F2DF-FB49C3046338}"/>
              </a:ext>
            </a:extLst>
          </p:cNvPr>
          <p:cNvSpPr txBox="1"/>
          <p:nvPr/>
        </p:nvSpPr>
        <p:spPr>
          <a:xfrm>
            <a:off x="763720" y="799539"/>
            <a:ext cx="3832332" cy="369332"/>
          </a:xfrm>
          <a:prstGeom prst="rect">
            <a:avLst/>
          </a:prstGeom>
          <a:noFill/>
        </p:spPr>
        <p:txBody>
          <a:bodyPr wrap="square" rtlCol="0">
            <a:spAutoFit/>
          </a:bodyPr>
          <a:lstStyle/>
          <a:p>
            <a:pPr algn="ctr"/>
            <a:r>
              <a:rPr lang="en-US" b="1" dirty="0">
                <a:solidFill>
                  <a:schemeClr val="accent1"/>
                </a:solidFill>
                <a:latin typeface="Times New Roman" panose="02020603050405020304" pitchFamily="18" charset="0"/>
                <a:cs typeface="Times New Roman" panose="02020603050405020304" pitchFamily="18" charset="0"/>
              </a:rPr>
              <a:t>[</a:t>
            </a:r>
            <a:r>
              <a:rPr lang="en-US" b="1" baseline="30000" dirty="0">
                <a:solidFill>
                  <a:schemeClr val="accent1"/>
                </a:solidFill>
                <a:latin typeface="Times New Roman" panose="02020603050405020304" pitchFamily="18" charset="0"/>
                <a:cs typeface="Times New Roman" panose="02020603050405020304" pitchFamily="18" charset="0"/>
              </a:rPr>
              <a:t>44</a:t>
            </a:r>
            <a:r>
              <a:rPr lang="en-US" b="1" dirty="0">
                <a:solidFill>
                  <a:schemeClr val="accent1"/>
                </a:solidFill>
                <a:latin typeface="Times New Roman" panose="02020603050405020304" pitchFamily="18" charset="0"/>
                <a:cs typeface="Times New Roman" panose="02020603050405020304" pitchFamily="18" charset="0"/>
              </a:rPr>
              <a:t>Sc]Sc-DOTATOC</a:t>
            </a:r>
          </a:p>
        </p:txBody>
      </p:sp>
      <p:sp>
        <p:nvSpPr>
          <p:cNvPr id="14" name="TextBox 13">
            <a:extLst>
              <a:ext uri="{FF2B5EF4-FFF2-40B4-BE49-F238E27FC236}">
                <a16:creationId xmlns:a16="http://schemas.microsoft.com/office/drawing/2014/main" id="{29937B16-4879-23AE-F601-59C1FBFD5A99}"/>
              </a:ext>
            </a:extLst>
          </p:cNvPr>
          <p:cNvSpPr txBox="1"/>
          <p:nvPr/>
        </p:nvSpPr>
        <p:spPr>
          <a:xfrm>
            <a:off x="6804606" y="833620"/>
            <a:ext cx="3832332" cy="369332"/>
          </a:xfrm>
          <a:prstGeom prst="rect">
            <a:avLst/>
          </a:prstGeom>
          <a:noFill/>
        </p:spPr>
        <p:txBody>
          <a:bodyPr wrap="square" rtlCol="0">
            <a:spAutoFit/>
          </a:bodyPr>
          <a:lstStyle/>
          <a:p>
            <a:pPr algn="ctr"/>
            <a:r>
              <a:rPr lang="en-US" b="1" dirty="0">
                <a:solidFill>
                  <a:schemeClr val="accent1"/>
                </a:solidFill>
                <a:latin typeface="Times New Roman" panose="02020603050405020304" pitchFamily="18" charset="0"/>
                <a:cs typeface="Times New Roman" panose="02020603050405020304" pitchFamily="18" charset="0"/>
              </a:rPr>
              <a:t>[</a:t>
            </a:r>
            <a:r>
              <a:rPr lang="en-US" b="1" baseline="30000" dirty="0">
                <a:solidFill>
                  <a:schemeClr val="accent1"/>
                </a:solidFill>
                <a:latin typeface="Times New Roman" panose="02020603050405020304" pitchFamily="18" charset="0"/>
                <a:cs typeface="Times New Roman" panose="02020603050405020304" pitchFamily="18" charset="0"/>
              </a:rPr>
              <a:t>44</a:t>
            </a:r>
            <a:r>
              <a:rPr lang="en-US" b="1" dirty="0">
                <a:solidFill>
                  <a:schemeClr val="accent1"/>
                </a:solidFill>
                <a:latin typeface="Times New Roman" panose="02020603050405020304" pitchFamily="18" charset="0"/>
                <a:cs typeface="Times New Roman" panose="02020603050405020304" pitchFamily="18" charset="0"/>
              </a:rPr>
              <a:t>Sc]Sc-PSMA-617</a:t>
            </a:r>
          </a:p>
        </p:txBody>
      </p:sp>
      <p:sp>
        <p:nvSpPr>
          <p:cNvPr id="16" name="Slide Number Placeholder 15">
            <a:extLst>
              <a:ext uri="{FF2B5EF4-FFF2-40B4-BE49-F238E27FC236}">
                <a16:creationId xmlns:a16="http://schemas.microsoft.com/office/drawing/2014/main" id="{B5DA4606-C71E-F752-27D8-6F9A21EEA8BC}"/>
              </a:ext>
            </a:extLst>
          </p:cNvPr>
          <p:cNvSpPr>
            <a:spLocks noGrp="1"/>
          </p:cNvSpPr>
          <p:nvPr>
            <p:ph type="sldNum" sz="quarter" idx="12"/>
          </p:nvPr>
        </p:nvSpPr>
        <p:spPr>
          <a:xfrm>
            <a:off x="8955656" y="36512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051185-68AF-455C-80EC-0C242CC012CF}" type="slidenum">
              <a:rPr lang="en-US" smtClean="0"/>
              <a:pPr/>
              <a:t>33</a:t>
            </a:fld>
            <a:endParaRPr lang="en-US"/>
          </a:p>
        </p:txBody>
      </p:sp>
    </p:spTree>
    <p:extLst>
      <p:ext uri="{BB962C8B-B14F-4D97-AF65-F5344CB8AC3E}">
        <p14:creationId xmlns:p14="http://schemas.microsoft.com/office/powerpoint/2010/main" val="29320364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7166774D-3712-46D0-9D4B-3A54A32A5E7A}"/>
              </a:ext>
            </a:extLst>
          </p:cNvPr>
          <p:cNvSpPr>
            <a:spLocks noGrp="1"/>
          </p:cNvSpPr>
          <p:nvPr>
            <p:ph type="title"/>
          </p:nvPr>
        </p:nvSpPr>
        <p:spPr>
          <a:xfrm>
            <a:off x="1783977" y="122598"/>
            <a:ext cx="7314823" cy="978729"/>
          </a:xfrm>
        </p:spPr>
        <p:txBody>
          <a:bodyPr vert="horz" lIns="91440" tIns="45720" rIns="91440" bIns="45720" rtlCol="0" anchor="ctr">
            <a:normAutofit fontScale="90000"/>
          </a:bodyPr>
          <a:lstStyle/>
          <a:p>
            <a:r>
              <a:rPr lang="en-US" altLang="en-US" sz="3600" dirty="0">
                <a:latin typeface="Myriad Pro"/>
              </a:rPr>
              <a:t>Physicochemical characteristics</a:t>
            </a:r>
            <a:br>
              <a:rPr lang="en-US" altLang="en-US" sz="3600" dirty="0">
                <a:latin typeface="Myriad Pro"/>
              </a:rPr>
            </a:br>
            <a:r>
              <a:rPr lang="en-US" altLang="en-US" sz="3600" dirty="0">
                <a:latin typeface="Myriad Pro"/>
              </a:rPr>
              <a:t> of  </a:t>
            </a:r>
            <a:r>
              <a:rPr lang="el-GR" altLang="en-US" sz="3600" dirty="0">
                <a:latin typeface="Myriad Pro"/>
              </a:rPr>
              <a:t>β</a:t>
            </a:r>
            <a:r>
              <a:rPr lang="en-US" altLang="en-US" sz="3600" dirty="0">
                <a:latin typeface="Myriad Pro"/>
              </a:rPr>
              <a:t>-emitters and </a:t>
            </a:r>
            <a:r>
              <a:rPr lang="el-GR" altLang="en-US" sz="3600" dirty="0">
                <a:latin typeface="Myriad Pro"/>
              </a:rPr>
              <a:t>α</a:t>
            </a:r>
            <a:r>
              <a:rPr lang="en-US" altLang="en-US" sz="3600" dirty="0">
                <a:latin typeface="Myriad Pro"/>
              </a:rPr>
              <a:t>-emitters </a:t>
            </a:r>
          </a:p>
        </p:txBody>
      </p:sp>
      <p:sp>
        <p:nvSpPr>
          <p:cNvPr id="31747" name="TextBox 2">
            <a:extLst>
              <a:ext uri="{FF2B5EF4-FFF2-40B4-BE49-F238E27FC236}">
                <a16:creationId xmlns:a16="http://schemas.microsoft.com/office/drawing/2014/main" id="{55C9DA05-7D29-450B-869C-1B1514EB588E}"/>
              </a:ext>
            </a:extLst>
          </p:cNvPr>
          <p:cNvSpPr txBox="1">
            <a:spLocks noChangeArrowheads="1"/>
          </p:cNvSpPr>
          <p:nvPr/>
        </p:nvSpPr>
        <p:spPr bwMode="auto">
          <a:xfrm>
            <a:off x="1965325" y="1336676"/>
            <a:ext cx="793750"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l-GR" altLang="en-US" sz="1300">
                <a:solidFill>
                  <a:srgbClr val="0070C0"/>
                </a:solidFill>
              </a:rPr>
              <a:t>β</a:t>
            </a:r>
            <a:r>
              <a:rPr lang="en-US" altLang="en-US" sz="1300">
                <a:solidFill>
                  <a:srgbClr val="0070C0"/>
                </a:solidFill>
                <a:latin typeface="Trebuchet MS" panose="020B0603020202020204" pitchFamily="34" charset="0"/>
              </a:rPr>
              <a:t>-emitters</a:t>
            </a:r>
          </a:p>
        </p:txBody>
      </p:sp>
      <p:sp>
        <p:nvSpPr>
          <p:cNvPr id="4" name="Rectangle 3">
            <a:extLst>
              <a:ext uri="{FF2B5EF4-FFF2-40B4-BE49-F238E27FC236}">
                <a16:creationId xmlns:a16="http://schemas.microsoft.com/office/drawing/2014/main" id="{1BC7CF8F-CFC5-4694-BE30-7B60D4B49256}"/>
              </a:ext>
            </a:extLst>
          </p:cNvPr>
          <p:cNvSpPr/>
          <p:nvPr/>
        </p:nvSpPr>
        <p:spPr>
          <a:xfrm>
            <a:off x="1887539" y="1646238"/>
            <a:ext cx="4752975" cy="677862"/>
          </a:xfrm>
          <a:prstGeom prst="rect">
            <a:avLst/>
          </a:prstGeom>
        </p:spPr>
        <p:txBody>
          <a:bodyPr>
            <a:spAutoFit/>
          </a:bodyPr>
          <a:lstStyle/>
          <a:p>
            <a:pPr marL="171450" indent="-171450">
              <a:spcBef>
                <a:spcPts val="600"/>
              </a:spcBef>
              <a:buFont typeface="Arial" panose="020B0604020202020204" pitchFamily="34" charset="0"/>
              <a:buChar char="•"/>
              <a:defRPr/>
            </a:pPr>
            <a:r>
              <a:rPr lang="en-US" sz="1100" dirty="0">
                <a:latin typeface="Trebuchet MS" panose="020B0603020202020204" pitchFamily="34" charset="0"/>
              </a:rPr>
              <a:t>Intermediate LET radiation (0.50–2.30 MeV) ; long range in tissues (1–12 mm of tissue penetration). </a:t>
            </a:r>
          </a:p>
          <a:p>
            <a:pPr marL="171450" indent="-171450">
              <a:spcBef>
                <a:spcPts val="600"/>
              </a:spcBef>
              <a:buFont typeface="Arial" panose="020B0604020202020204" pitchFamily="34" charset="0"/>
              <a:buChar char="•"/>
              <a:defRPr/>
            </a:pPr>
            <a:r>
              <a:rPr lang="en-US" sz="1100" dirty="0">
                <a:latin typeface="Trebuchet MS" panose="020B0603020202020204" pitchFamily="34" charset="0"/>
              </a:rPr>
              <a:t>β-particles range: target clusters of cells (from </a:t>
            </a:r>
            <a:r>
              <a:rPr lang="en-US" sz="1100" dirty="0">
                <a:solidFill>
                  <a:srgbClr val="FF0000"/>
                </a:solidFill>
                <a:latin typeface="Trebuchet MS" panose="020B0603020202020204" pitchFamily="34" charset="0"/>
              </a:rPr>
              <a:t>10 to 1,000 cells</a:t>
            </a:r>
            <a:r>
              <a:rPr lang="en-US" sz="1100" dirty="0">
                <a:latin typeface="Trebuchet MS" panose="020B0603020202020204" pitchFamily="34" charset="0"/>
              </a:rPr>
              <a:t>)</a:t>
            </a:r>
            <a:r>
              <a:rPr lang="en-US" sz="1100" dirty="0">
                <a:solidFill>
                  <a:schemeClr val="accent3"/>
                </a:solidFill>
                <a:latin typeface="Trebuchet MS" panose="020B0603020202020204" pitchFamily="34" charset="0"/>
                <a:sym typeface="Symbol"/>
              </a:rPr>
              <a:t>    </a:t>
            </a:r>
            <a:endParaRPr lang="en-US" sz="1100" dirty="0">
              <a:latin typeface="Trebuchet MS" panose="020B0603020202020204" pitchFamily="34" charset="0"/>
            </a:endParaRPr>
          </a:p>
        </p:txBody>
      </p:sp>
      <p:sp>
        <p:nvSpPr>
          <p:cNvPr id="6" name="Rectangle 5">
            <a:extLst>
              <a:ext uri="{FF2B5EF4-FFF2-40B4-BE49-F238E27FC236}">
                <a16:creationId xmlns:a16="http://schemas.microsoft.com/office/drawing/2014/main" id="{6472BAED-1A8F-49B6-8232-9DEA49F0205E}"/>
              </a:ext>
            </a:extLst>
          </p:cNvPr>
          <p:cNvSpPr/>
          <p:nvPr/>
        </p:nvSpPr>
        <p:spPr>
          <a:xfrm>
            <a:off x="1903413" y="2540000"/>
            <a:ext cx="4572000" cy="1277938"/>
          </a:xfrm>
          <a:prstGeom prst="rect">
            <a:avLst/>
          </a:prstGeom>
        </p:spPr>
        <p:txBody>
          <a:bodyPr>
            <a:spAutoFit/>
          </a:bodyPr>
          <a:lstStyle/>
          <a:p>
            <a:pPr>
              <a:defRPr/>
            </a:pPr>
            <a:r>
              <a:rPr lang="el-GR" altLang="en-US" sz="1300" dirty="0">
                <a:solidFill>
                  <a:srgbClr val="0070C0"/>
                </a:solidFill>
              </a:rPr>
              <a:t>α</a:t>
            </a:r>
            <a:r>
              <a:rPr lang="en-US" sz="1300" dirty="0">
                <a:solidFill>
                  <a:srgbClr val="0070C0"/>
                </a:solidFill>
                <a:latin typeface="Trebuchet MS" panose="020B0603020202020204" pitchFamily="34" charset="0"/>
              </a:rPr>
              <a:t>-emitters </a:t>
            </a:r>
          </a:p>
          <a:p>
            <a:pPr marL="171450" indent="-171450">
              <a:spcBef>
                <a:spcPts val="600"/>
              </a:spcBef>
              <a:buFont typeface="Arial" panose="020B0604020202020204" pitchFamily="34" charset="0"/>
              <a:buChar char="•"/>
              <a:defRPr/>
            </a:pPr>
            <a:r>
              <a:rPr lang="en-US" sz="1100" dirty="0">
                <a:latin typeface="Trebuchet MS" panose="020B0603020202020204" pitchFamily="34" charset="0"/>
              </a:rPr>
              <a:t>High-LET radiation (60–230 </a:t>
            </a:r>
            <a:r>
              <a:rPr lang="en-US" sz="1100" dirty="0" err="1">
                <a:latin typeface="Trebuchet MS" panose="020B0603020202020204" pitchFamily="34" charset="0"/>
              </a:rPr>
              <a:t>keV</a:t>
            </a:r>
            <a:r>
              <a:rPr lang="en-US" sz="1100" dirty="0">
                <a:latin typeface="Trebuchet MS" panose="020B0603020202020204" pitchFamily="34" charset="0"/>
              </a:rPr>
              <a:t>/</a:t>
            </a:r>
            <a:r>
              <a:rPr lang="en-US" sz="1100" dirty="0" err="1">
                <a:latin typeface="Trebuchet MS" panose="020B0603020202020204" pitchFamily="34" charset="0"/>
              </a:rPr>
              <a:t>μm</a:t>
            </a:r>
            <a:r>
              <a:rPr lang="en-US" sz="1100" dirty="0">
                <a:latin typeface="Trebuchet MS" panose="020B0603020202020204" pitchFamily="34" charset="0"/>
              </a:rPr>
              <a:t>) </a:t>
            </a:r>
          </a:p>
          <a:p>
            <a:pPr marL="171450" indent="-171450">
              <a:spcBef>
                <a:spcPts val="600"/>
              </a:spcBef>
              <a:buFont typeface="Arial" panose="020B0604020202020204" pitchFamily="34" charset="0"/>
              <a:buChar char="•"/>
              <a:defRPr/>
            </a:pPr>
            <a:r>
              <a:rPr lang="en-US" sz="1100" dirty="0">
                <a:latin typeface="Trebuchet MS" panose="020B0603020202020204" pitchFamily="34" charset="0"/>
              </a:rPr>
              <a:t>Short to intermediate path length (</a:t>
            </a:r>
            <a:r>
              <a:rPr lang="en-US" sz="1100" baseline="30000" dirty="0">
                <a:latin typeface="Trebuchet MS" panose="020B0603020202020204" pitchFamily="34" charset="0"/>
              </a:rPr>
              <a:t>212</a:t>
            </a:r>
            <a:r>
              <a:rPr lang="en-US" sz="1100" dirty="0">
                <a:latin typeface="Trebuchet MS" panose="020B0603020202020204" pitchFamily="34" charset="0"/>
              </a:rPr>
              <a:t>Pb: 50–80 </a:t>
            </a:r>
            <a:r>
              <a:rPr lang="en-US" sz="1100" dirty="0" err="1">
                <a:latin typeface="Trebuchet MS" panose="020B0603020202020204" pitchFamily="34" charset="0"/>
              </a:rPr>
              <a:t>μm</a:t>
            </a:r>
            <a:r>
              <a:rPr lang="en-US" sz="1100" dirty="0">
                <a:latin typeface="Trebuchet MS" panose="020B0603020202020204" pitchFamily="34" charset="0"/>
              </a:rPr>
              <a:t>) in tissues </a:t>
            </a:r>
          </a:p>
          <a:p>
            <a:pPr marL="171450" indent="-171450">
              <a:spcBef>
                <a:spcPts val="600"/>
              </a:spcBef>
              <a:buFont typeface="Arial" panose="020B0604020202020204" pitchFamily="34" charset="0"/>
              <a:buChar char="•"/>
              <a:defRPr/>
            </a:pPr>
            <a:r>
              <a:rPr lang="en-US" sz="1100" dirty="0">
                <a:latin typeface="Trebuchet MS" panose="020B0603020202020204" pitchFamily="34" charset="0"/>
              </a:rPr>
              <a:t>Path length:  target  several cells (</a:t>
            </a:r>
            <a:r>
              <a:rPr lang="en-US" sz="1100" dirty="0">
                <a:solidFill>
                  <a:srgbClr val="FF0000"/>
                </a:solidFill>
                <a:latin typeface="Trebuchet MS" panose="020B0603020202020204" pitchFamily="34" charset="0"/>
              </a:rPr>
              <a:t>2–10 cells</a:t>
            </a:r>
            <a:r>
              <a:rPr lang="en-US" sz="1100" dirty="0">
                <a:latin typeface="Trebuchet MS" panose="020B0603020202020204" pitchFamily="34" charset="0"/>
              </a:rPr>
              <a:t>)</a:t>
            </a:r>
          </a:p>
          <a:p>
            <a:pPr marL="171450" indent="-171450">
              <a:spcBef>
                <a:spcPts val="600"/>
              </a:spcBef>
              <a:buFont typeface="Arial" panose="020B0604020202020204" pitchFamily="34" charset="0"/>
              <a:buChar char="•"/>
              <a:defRPr/>
            </a:pPr>
            <a:r>
              <a:rPr lang="en-US" sz="1100" dirty="0">
                <a:latin typeface="Trebuchet MS" panose="020B0603020202020204" pitchFamily="34" charset="0"/>
              </a:rPr>
              <a:t>High LET causes Irreversible damage of double stranded DNA</a:t>
            </a:r>
          </a:p>
        </p:txBody>
      </p:sp>
      <p:pic>
        <p:nvPicPr>
          <p:cNvPr id="31750" name="Picture 2">
            <a:extLst>
              <a:ext uri="{FF2B5EF4-FFF2-40B4-BE49-F238E27FC236}">
                <a16:creationId xmlns:a16="http://schemas.microsoft.com/office/drawing/2014/main" id="{6870C3E1-7779-4AC2-AFE5-0CF735A204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957638"/>
            <a:ext cx="3348038"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1" name="Picture 3">
            <a:extLst>
              <a:ext uri="{FF2B5EF4-FFF2-40B4-BE49-F238E27FC236}">
                <a16:creationId xmlns:a16="http://schemas.microsoft.com/office/drawing/2014/main" id="{A586100E-D900-4EB2-9699-45E824545E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378076"/>
            <a:ext cx="4217988"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52" name="TextBox 7">
            <a:extLst>
              <a:ext uri="{FF2B5EF4-FFF2-40B4-BE49-F238E27FC236}">
                <a16:creationId xmlns:a16="http://schemas.microsoft.com/office/drawing/2014/main" id="{D1C5862C-B8BB-4D1E-9235-08D58BC0CFE4}"/>
              </a:ext>
            </a:extLst>
          </p:cNvPr>
          <p:cNvSpPr txBox="1">
            <a:spLocks noChangeArrowheads="1"/>
          </p:cNvSpPr>
          <p:nvPr/>
        </p:nvSpPr>
        <p:spPr bwMode="auto">
          <a:xfrm flipH="1">
            <a:off x="1809750" y="6192839"/>
            <a:ext cx="5602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a:solidFill>
                  <a:srgbClr val="002060"/>
                </a:solidFill>
                <a:latin typeface="Arial Narrow" panose="020B0606020202030204" pitchFamily="34" charset="0"/>
              </a:rPr>
              <a:t>Slide courtesy of Dr. M. McDevitt, Memorial Sloan Kettering</a:t>
            </a:r>
          </a:p>
        </p:txBody>
      </p:sp>
    </p:spTree>
    <p:extLst>
      <p:ext uri="{BB962C8B-B14F-4D97-AF65-F5344CB8AC3E}">
        <p14:creationId xmlns:p14="http://schemas.microsoft.com/office/powerpoint/2010/main" val="2514909581"/>
      </p:ext>
    </p:extLst>
  </p:cSld>
  <p:clrMapOvr>
    <a:masterClrMapping/>
  </p:clrMapOvr>
  <p:transition advClick="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73C192B0-03CC-4E61-AC79-1CB4378FF2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609600"/>
            <a:ext cx="8324850" cy="422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3">
            <a:extLst>
              <a:ext uri="{FF2B5EF4-FFF2-40B4-BE49-F238E27FC236}">
                <a16:creationId xmlns:a16="http://schemas.microsoft.com/office/drawing/2014/main" id="{1CF2F45F-582F-4FE5-BE30-33E4FBE4883B}"/>
              </a:ext>
            </a:extLst>
          </p:cNvPr>
          <p:cNvSpPr txBox="1">
            <a:spLocks noChangeArrowheads="1"/>
          </p:cNvSpPr>
          <p:nvPr/>
        </p:nvSpPr>
        <p:spPr bwMode="auto">
          <a:xfrm>
            <a:off x="2438401" y="5783263"/>
            <a:ext cx="6657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t>M. Makvandi et al (2018) Targeted Oncology 13: 189-203</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4F7664-7FE2-07D4-3CB1-1C8FC469FCC4}"/>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92A6BC-2FC3-A74D-B6AD-3AE7A957289A}" type="slidenum">
              <a:rPr lang="en-US" smtClean="0"/>
              <a:pPr/>
              <a:t>36</a:t>
            </a:fld>
            <a:endParaRPr lang="en-US" dirty="0"/>
          </a:p>
        </p:txBody>
      </p:sp>
      <p:sp>
        <p:nvSpPr>
          <p:cNvPr id="4" name="Text Placeholder 1">
            <a:extLst>
              <a:ext uri="{FF2B5EF4-FFF2-40B4-BE49-F238E27FC236}">
                <a16:creationId xmlns:a16="http://schemas.microsoft.com/office/drawing/2014/main" id="{C3625517-F60E-DC41-E7AA-7C2A8939EF12}"/>
              </a:ext>
            </a:extLst>
          </p:cNvPr>
          <p:cNvSpPr txBox="1">
            <a:spLocks/>
          </p:cNvSpPr>
          <p:nvPr/>
        </p:nvSpPr>
        <p:spPr>
          <a:xfrm>
            <a:off x="-2551400" y="230228"/>
            <a:ext cx="10972800" cy="892208"/>
          </a:xfrm>
          <a:prstGeom prst="rect">
            <a:avLst/>
          </a:prstGeom>
        </p:spPr>
        <p:txBody>
          <a:bodyPr/>
          <a:lstStyle>
            <a:lvl1pPr marL="230188" indent="-222250" algn="l" defTabSz="685800" rtl="0" eaLnBrk="1" latinLnBrk="0" hangingPunct="1">
              <a:lnSpc>
                <a:spcPct val="100000"/>
              </a:lnSpc>
              <a:spcBef>
                <a:spcPts val="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0584" indent="0" algn="ctr">
              <a:buNone/>
            </a:pPr>
            <a:r>
              <a:rPr lang="en-US" sz="2400" b="1" dirty="0"/>
              <a:t>Actinium-225 (9.2 d) Demand</a:t>
            </a:r>
            <a:endParaRPr lang="en-US" sz="2400" dirty="0"/>
          </a:p>
        </p:txBody>
      </p:sp>
      <p:sp>
        <p:nvSpPr>
          <p:cNvPr id="8" name="TextBox 7">
            <a:extLst>
              <a:ext uri="{FF2B5EF4-FFF2-40B4-BE49-F238E27FC236}">
                <a16:creationId xmlns:a16="http://schemas.microsoft.com/office/drawing/2014/main" id="{13C40945-3331-CD38-FE56-08E0C6985975}"/>
              </a:ext>
            </a:extLst>
          </p:cNvPr>
          <p:cNvSpPr txBox="1"/>
          <p:nvPr/>
        </p:nvSpPr>
        <p:spPr>
          <a:xfrm>
            <a:off x="96626" y="992361"/>
            <a:ext cx="6233447" cy="1856983"/>
          </a:xfrm>
          <a:prstGeom prst="rect">
            <a:avLst/>
          </a:prstGeom>
          <a:noFill/>
        </p:spPr>
        <p:txBody>
          <a:bodyPr wrap="square">
            <a:spAutoFit/>
          </a:bodyPr>
          <a:lstStyle/>
          <a:p>
            <a:pPr marL="228594" indent="-228594" algn="just">
              <a:buFont typeface="Arial" panose="020B0604020202020204" pitchFamily="34" charset="0"/>
              <a:buChar char="•"/>
            </a:pPr>
            <a:r>
              <a:rPr lang="en-US" sz="1200" b="1" dirty="0">
                <a:solidFill>
                  <a:srgbClr val="2E2B2B"/>
                </a:solidFill>
                <a:latin typeface="Arial" panose="020B0604020202020204" pitchFamily="34" charset="0"/>
                <a:cs typeface="Arial" panose="020B0604020202020204" pitchFamily="34" charset="0"/>
              </a:rPr>
              <a:t>27 molecules </a:t>
            </a:r>
            <a:r>
              <a:rPr lang="en-US" sz="1200" dirty="0">
                <a:solidFill>
                  <a:srgbClr val="2E2B2B"/>
                </a:solidFill>
                <a:latin typeface="Arial" panose="020B0604020202020204" pitchFamily="34" charset="0"/>
                <a:cs typeface="Arial" panose="020B0604020202020204" pitchFamily="34" charset="0"/>
              </a:rPr>
              <a:t>labeled with </a:t>
            </a:r>
            <a:r>
              <a:rPr lang="en-US" sz="1200" baseline="30000" dirty="0">
                <a:solidFill>
                  <a:srgbClr val="2E2B2B"/>
                </a:solidFill>
                <a:latin typeface="Arial" panose="020B0604020202020204" pitchFamily="34" charset="0"/>
                <a:cs typeface="Arial" panose="020B0604020202020204" pitchFamily="34" charset="0"/>
              </a:rPr>
              <a:t>225</a:t>
            </a:r>
            <a:r>
              <a:rPr lang="en-US" sz="1200" dirty="0">
                <a:solidFill>
                  <a:srgbClr val="2E2B2B"/>
                </a:solidFill>
                <a:latin typeface="Arial" panose="020B0604020202020204" pitchFamily="34" charset="0"/>
                <a:cs typeface="Arial" panose="020B0604020202020204" pitchFamily="34" charset="0"/>
              </a:rPr>
              <a:t>Ac are presently under development, among which 13 have already reached human test level</a:t>
            </a:r>
            <a:r>
              <a:rPr lang="en-US" sz="1200" baseline="30000" dirty="0">
                <a:solidFill>
                  <a:srgbClr val="2E2B2B"/>
                </a:solidFill>
                <a:latin typeface="Arial" panose="020B0604020202020204" pitchFamily="34" charset="0"/>
                <a:cs typeface="Arial" panose="020B0604020202020204" pitchFamily="34" charset="0"/>
              </a:rPr>
              <a:t>1</a:t>
            </a:r>
          </a:p>
          <a:p>
            <a:pPr marL="228594" indent="-228594" algn="just">
              <a:buFont typeface="Arial" panose="020B0604020202020204" pitchFamily="34" charset="0"/>
              <a:buChar char="•"/>
            </a:pPr>
            <a:r>
              <a:rPr lang="en-US" sz="1200" dirty="0">
                <a:solidFill>
                  <a:srgbClr val="2E2B2B"/>
                </a:solidFill>
                <a:latin typeface="Arial" panose="020B0604020202020204" pitchFamily="34" charset="0"/>
                <a:cs typeface="Arial" panose="020B0604020202020204" pitchFamily="34" charset="0"/>
              </a:rPr>
              <a:t>The first </a:t>
            </a:r>
            <a:r>
              <a:rPr lang="en-US" sz="1200" baseline="30000" dirty="0">
                <a:solidFill>
                  <a:srgbClr val="2E2B2B"/>
                </a:solidFill>
                <a:latin typeface="Arial" panose="020B0604020202020204" pitchFamily="34" charset="0"/>
                <a:cs typeface="Arial" panose="020B0604020202020204" pitchFamily="34" charset="0"/>
              </a:rPr>
              <a:t>225</a:t>
            </a:r>
            <a:r>
              <a:rPr lang="en-US" sz="1200" dirty="0">
                <a:solidFill>
                  <a:srgbClr val="2E2B2B"/>
                </a:solidFill>
                <a:latin typeface="Arial" panose="020B0604020202020204" pitchFamily="34" charset="0"/>
                <a:cs typeface="Arial" panose="020B0604020202020204" pitchFamily="34" charset="0"/>
              </a:rPr>
              <a:t>Ac-radiopharmaceutical has entered the clinical phase III stage and might </a:t>
            </a:r>
            <a:r>
              <a:rPr lang="en-US" sz="1200" b="1" dirty="0">
                <a:solidFill>
                  <a:srgbClr val="2E2B2B"/>
                </a:solidFill>
                <a:latin typeface="Arial" panose="020B0604020202020204" pitchFamily="34" charset="0"/>
                <a:cs typeface="Arial" panose="020B0604020202020204" pitchFamily="34" charset="0"/>
              </a:rPr>
              <a:t>reach the market by 2028</a:t>
            </a:r>
            <a:r>
              <a:rPr lang="en-US" sz="1200" dirty="0">
                <a:solidFill>
                  <a:srgbClr val="2E2B2B"/>
                </a:solidFill>
                <a:latin typeface="Arial" panose="020B0604020202020204" pitchFamily="34" charset="0"/>
                <a:cs typeface="Arial" panose="020B0604020202020204" pitchFamily="34" charset="0"/>
              </a:rPr>
              <a:t> </a:t>
            </a:r>
            <a:endParaRPr lang="en-US" sz="1200" b="1" dirty="0">
              <a:latin typeface="Arial" panose="020B0604020202020204" pitchFamily="34" charset="0"/>
              <a:cs typeface="Arial" panose="020B0604020202020204" pitchFamily="34" charset="0"/>
            </a:endParaRPr>
          </a:p>
          <a:p>
            <a:pPr marL="228594" indent="-228594" algn="just">
              <a:buFont typeface="Arial" panose="020B0604020202020204" pitchFamily="34" charset="0"/>
              <a:buChar char="•"/>
            </a:pPr>
            <a:r>
              <a:rPr lang="en-US" sz="1200" b="1" dirty="0">
                <a:latin typeface="Arial" panose="020B0604020202020204" pitchFamily="34" charset="0"/>
                <a:cs typeface="Arial" panose="020B0604020202020204" pitchFamily="34" charset="0"/>
              </a:rPr>
              <a:t>Patient doses</a:t>
            </a:r>
            <a:r>
              <a:rPr lang="en-US" sz="1200" dirty="0">
                <a:latin typeface="Arial" panose="020B0604020202020204" pitchFamily="34" charset="0"/>
                <a:cs typeface="Arial" panose="020B0604020202020204" pitchFamily="34" charset="0"/>
              </a:rPr>
              <a:t>, as informed by clinical trials, are estimated at </a:t>
            </a:r>
            <a:r>
              <a:rPr lang="en-US" sz="1200" b="1" dirty="0">
                <a:latin typeface="Arial" panose="020B0604020202020204" pitchFamily="34" charset="0"/>
                <a:cs typeface="Arial" panose="020B0604020202020204" pitchFamily="34" charset="0"/>
              </a:rPr>
              <a:t>1.1-2.4 </a:t>
            </a:r>
            <a:r>
              <a:rPr lang="en-US" sz="1200" b="1" dirty="0" err="1">
                <a:latin typeface="Arial" panose="020B0604020202020204" pitchFamily="34" charset="0"/>
                <a:cs typeface="Arial" panose="020B0604020202020204" pitchFamily="34" charset="0"/>
              </a:rPr>
              <a:t>mCi</a:t>
            </a:r>
            <a:r>
              <a:rPr lang="en-US" sz="1200" b="1" dirty="0">
                <a:latin typeface="Arial" panose="020B0604020202020204" pitchFamily="34" charset="0"/>
                <a:cs typeface="Arial" panose="020B0604020202020204" pitchFamily="34" charset="0"/>
              </a:rPr>
              <a:t> per patient </a:t>
            </a:r>
            <a:r>
              <a:rPr lang="en-US" sz="1200" dirty="0">
                <a:latin typeface="Arial" panose="020B0604020202020204" pitchFamily="34" charset="0"/>
                <a:cs typeface="Arial" panose="020B0604020202020204" pitchFamily="34" charset="0"/>
              </a:rPr>
              <a:t>kg</a:t>
            </a:r>
            <a:r>
              <a:rPr lang="en-US" sz="1200" baseline="30000" dirty="0">
                <a:latin typeface="Arial" panose="020B0604020202020204" pitchFamily="34" charset="0"/>
                <a:cs typeface="Arial" panose="020B0604020202020204" pitchFamily="34" charset="0"/>
              </a:rPr>
              <a:t>2</a:t>
            </a:r>
          </a:p>
          <a:p>
            <a:pPr marL="228594" indent="-228594" algn="just">
              <a:buFont typeface="Arial" panose="020B0604020202020204" pitchFamily="34" charset="0"/>
              <a:buChar char="•"/>
            </a:pPr>
            <a:r>
              <a:rPr lang="en-US" sz="1200" dirty="0">
                <a:solidFill>
                  <a:srgbClr val="2E2B2B"/>
                </a:solidFill>
                <a:latin typeface="Arial" panose="020B0604020202020204" pitchFamily="34" charset="0"/>
                <a:cs typeface="Arial" panose="020B0604020202020204" pitchFamily="34" charset="0"/>
              </a:rPr>
              <a:t>Considering pre-injection decay, </a:t>
            </a:r>
            <a:r>
              <a:rPr lang="en-US" sz="1200" b="1" dirty="0">
                <a:solidFill>
                  <a:srgbClr val="2E2B2B"/>
                </a:solidFill>
                <a:latin typeface="Arial" panose="020B0604020202020204" pitchFamily="34" charset="0"/>
                <a:cs typeface="Arial" panose="020B0604020202020204" pitchFamily="34" charset="0"/>
              </a:rPr>
              <a:t>~80 Ci </a:t>
            </a:r>
            <a:r>
              <a:rPr lang="en-US" sz="1200" dirty="0">
                <a:solidFill>
                  <a:srgbClr val="2E2B2B"/>
                </a:solidFill>
                <a:latin typeface="Arial" panose="020B0604020202020204" pitchFamily="34" charset="0"/>
                <a:cs typeface="Arial" panose="020B0604020202020204" pitchFamily="34" charset="0"/>
              </a:rPr>
              <a:t>at end of bombardment would be sufficient to treat 100,000 patients each year</a:t>
            </a:r>
            <a:endParaRPr lang="en-US" sz="1200" dirty="0">
              <a:latin typeface="Arial" panose="020B0604020202020204" pitchFamily="34" charset="0"/>
              <a:cs typeface="Arial" panose="020B0604020202020204" pitchFamily="34" charset="0"/>
            </a:endParaRPr>
          </a:p>
          <a:p>
            <a:pPr algn="just"/>
            <a:endParaRPr lang="en-US" sz="1867"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5B57DD2E-D4F1-8044-40A1-76A3C6A65ECD}"/>
              </a:ext>
            </a:extLst>
          </p:cNvPr>
          <p:cNvPicPr>
            <a:picLocks noChangeAspect="1"/>
          </p:cNvPicPr>
          <p:nvPr/>
        </p:nvPicPr>
        <p:blipFill>
          <a:blip r:embed="rId3"/>
          <a:stretch>
            <a:fillRect/>
          </a:stretch>
        </p:blipFill>
        <p:spPr>
          <a:xfrm>
            <a:off x="491820" y="2749979"/>
            <a:ext cx="5250115" cy="1904328"/>
          </a:xfrm>
          <a:prstGeom prst="rect">
            <a:avLst/>
          </a:prstGeom>
        </p:spPr>
      </p:pic>
      <p:sp>
        <p:nvSpPr>
          <p:cNvPr id="15" name="TextBox 14">
            <a:extLst>
              <a:ext uri="{FF2B5EF4-FFF2-40B4-BE49-F238E27FC236}">
                <a16:creationId xmlns:a16="http://schemas.microsoft.com/office/drawing/2014/main" id="{18D5132A-6A53-791E-956F-C5DE9E562938}"/>
              </a:ext>
            </a:extLst>
          </p:cNvPr>
          <p:cNvSpPr txBox="1"/>
          <p:nvPr/>
        </p:nvSpPr>
        <p:spPr>
          <a:xfrm>
            <a:off x="98933" y="5269080"/>
            <a:ext cx="6353440" cy="913392"/>
          </a:xfrm>
          <a:prstGeom prst="rect">
            <a:avLst/>
          </a:prstGeom>
          <a:noFill/>
        </p:spPr>
        <p:txBody>
          <a:bodyPr wrap="square">
            <a:spAutoFit/>
          </a:bodyPr>
          <a:lstStyle/>
          <a:p>
            <a:r>
              <a:rPr lang="en-US" sz="1067" baseline="30000" dirty="0">
                <a:latin typeface="Arial" panose="020B0604020202020204" pitchFamily="34" charset="0"/>
                <a:cs typeface="Arial" panose="020B0604020202020204" pitchFamily="34" charset="0"/>
              </a:rPr>
              <a:t>1</a:t>
            </a:r>
            <a:r>
              <a:rPr lang="en-US" sz="1067" dirty="0">
                <a:latin typeface="Arial" panose="020B0604020202020204" pitchFamily="34" charset="0"/>
                <a:cs typeface="Arial" panose="020B0604020202020204" pitchFamily="34" charset="0"/>
              </a:rPr>
              <a:t>Zimmermann, R., Is Actinium Really Happening? </a:t>
            </a:r>
            <a:r>
              <a:rPr lang="en-US" sz="1067" i="1" dirty="0">
                <a:latin typeface="Arial" panose="020B0604020202020204" pitchFamily="34" charset="0"/>
                <a:cs typeface="Arial" panose="020B0604020202020204" pitchFamily="34" charset="0"/>
              </a:rPr>
              <a:t>J </a:t>
            </a:r>
            <a:r>
              <a:rPr lang="en-US" sz="1067" i="1" dirty="0" err="1">
                <a:latin typeface="Arial" panose="020B0604020202020204" pitchFamily="34" charset="0"/>
                <a:cs typeface="Arial" panose="020B0604020202020204" pitchFamily="34" charset="0"/>
              </a:rPr>
              <a:t>Nucl</a:t>
            </a:r>
            <a:r>
              <a:rPr lang="en-US" sz="1067" i="1" dirty="0">
                <a:latin typeface="Arial" panose="020B0604020202020204" pitchFamily="34" charset="0"/>
                <a:cs typeface="Arial" panose="020B0604020202020204" pitchFamily="34" charset="0"/>
              </a:rPr>
              <a:t> Med</a:t>
            </a:r>
            <a:r>
              <a:rPr lang="en-US" sz="1067" dirty="0">
                <a:latin typeface="Arial" panose="020B0604020202020204" pitchFamily="34" charset="0"/>
                <a:cs typeface="Arial" panose="020B0604020202020204" pitchFamily="34" charset="0"/>
              </a:rPr>
              <a:t>, Aug 2023</a:t>
            </a:r>
            <a:endParaRPr lang="en-US" sz="1067" baseline="30000" dirty="0">
              <a:latin typeface="Arial" panose="020B0604020202020204" pitchFamily="34" charset="0"/>
              <a:cs typeface="Arial" panose="020B0604020202020204" pitchFamily="34" charset="0"/>
            </a:endParaRPr>
          </a:p>
          <a:p>
            <a:r>
              <a:rPr lang="en-US" sz="1067" baseline="30000" dirty="0">
                <a:latin typeface="Arial" panose="020B0604020202020204" pitchFamily="34" charset="0"/>
                <a:cs typeface="Arial" panose="020B0604020202020204" pitchFamily="34" charset="0"/>
              </a:rPr>
              <a:t>2</a:t>
            </a:r>
            <a:r>
              <a:rPr lang="en-US" sz="1067" dirty="0">
                <a:latin typeface="Arial" panose="020B0604020202020204" pitchFamily="34" charset="0"/>
                <a:cs typeface="Arial" panose="020B0604020202020204" pitchFamily="34" charset="0"/>
              </a:rPr>
              <a:t>Jang, A., et al., Targeted Alpha-Particle Therapy: A Review of Current Trials, </a:t>
            </a:r>
            <a:r>
              <a:rPr lang="en-US" sz="1067" i="1" dirty="0">
                <a:latin typeface="Arial" panose="020B0604020202020204" pitchFamily="34" charset="0"/>
                <a:cs typeface="Arial" panose="020B0604020202020204" pitchFamily="34" charset="0"/>
              </a:rPr>
              <a:t>Int. J. Mol. Sci. </a:t>
            </a:r>
            <a:r>
              <a:rPr lang="en-US" sz="1067" dirty="0">
                <a:latin typeface="Arial" panose="020B0604020202020204" pitchFamily="34" charset="0"/>
                <a:cs typeface="Arial" panose="020B0604020202020204" pitchFamily="34" charset="0"/>
              </a:rPr>
              <a:t>2023, 24(14), 11626.</a:t>
            </a:r>
          </a:p>
          <a:p>
            <a:r>
              <a:rPr lang="en-US" sz="1067" baseline="30000" dirty="0">
                <a:latin typeface="Arial" panose="020B0604020202020204" pitchFamily="34" charset="0"/>
                <a:cs typeface="Arial" panose="020B0604020202020204" pitchFamily="34" charset="0"/>
              </a:rPr>
              <a:t>3</a:t>
            </a:r>
            <a:r>
              <a:rPr lang="en-US" sz="1067" dirty="0">
                <a:latin typeface="Arial" panose="020B0604020202020204" pitchFamily="34" charset="0"/>
                <a:cs typeface="Arial" panose="020B0604020202020204" pitchFamily="34" charset="0"/>
              </a:rPr>
              <a:t>Pallares, R.M, Abergel, R.J., Development of radiopharmaceuticals for targeted alpha therapy: Where do we stand?, </a:t>
            </a:r>
            <a:r>
              <a:rPr lang="en-US" sz="1067" i="1" dirty="0">
                <a:latin typeface="Arial" panose="020B0604020202020204" pitchFamily="34" charset="0"/>
                <a:cs typeface="Arial" panose="020B0604020202020204" pitchFamily="34" charset="0"/>
              </a:rPr>
              <a:t>Front. Med. 2022, Vol.9 </a:t>
            </a:r>
          </a:p>
        </p:txBody>
      </p:sp>
      <p:pic>
        <p:nvPicPr>
          <p:cNvPr id="17" name="Picture 16" descr="Table&#10;&#10;Description automatically generated">
            <a:extLst>
              <a:ext uri="{FF2B5EF4-FFF2-40B4-BE49-F238E27FC236}">
                <a16:creationId xmlns:a16="http://schemas.microsoft.com/office/drawing/2014/main" id="{C61FE396-36A1-04D2-20B9-ACB3B12AC63B}"/>
              </a:ext>
            </a:extLst>
          </p:cNvPr>
          <p:cNvPicPr>
            <a:picLocks noChangeAspect="1"/>
          </p:cNvPicPr>
          <p:nvPr/>
        </p:nvPicPr>
        <p:blipFill>
          <a:blip r:embed="rId4"/>
          <a:stretch>
            <a:fillRect/>
          </a:stretch>
        </p:blipFill>
        <p:spPr>
          <a:xfrm>
            <a:off x="6450067" y="222837"/>
            <a:ext cx="5544407" cy="6635163"/>
          </a:xfrm>
          <a:prstGeom prst="rect">
            <a:avLst/>
          </a:prstGeom>
        </p:spPr>
      </p:pic>
      <p:sp>
        <p:nvSpPr>
          <p:cNvPr id="19" name="TextBox 18">
            <a:extLst>
              <a:ext uri="{FF2B5EF4-FFF2-40B4-BE49-F238E27FC236}">
                <a16:creationId xmlns:a16="http://schemas.microsoft.com/office/drawing/2014/main" id="{4D354CF2-3D2E-B566-FB43-4A5058A08685}"/>
              </a:ext>
            </a:extLst>
          </p:cNvPr>
          <p:cNvSpPr txBox="1"/>
          <p:nvPr/>
        </p:nvSpPr>
        <p:spPr>
          <a:xfrm>
            <a:off x="400672" y="4875447"/>
            <a:ext cx="7244472" cy="256545"/>
          </a:xfrm>
          <a:prstGeom prst="rect">
            <a:avLst/>
          </a:prstGeom>
          <a:noFill/>
        </p:spPr>
        <p:txBody>
          <a:bodyPr wrap="square">
            <a:spAutoFit/>
          </a:bodyPr>
          <a:lstStyle/>
          <a:p>
            <a:r>
              <a:rPr lang="en-US" sz="1067" baseline="30000" dirty="0">
                <a:latin typeface="Arial" panose="020B0604020202020204" pitchFamily="34" charset="0"/>
                <a:cs typeface="Arial" panose="020B0604020202020204" pitchFamily="34" charset="0"/>
              </a:rPr>
              <a:t>225</a:t>
            </a:r>
            <a:r>
              <a:rPr lang="en-US" sz="1067" dirty="0">
                <a:latin typeface="Arial" panose="020B0604020202020204" pitchFamily="34" charset="0"/>
                <a:cs typeface="Arial" panose="020B0604020202020204" pitchFamily="34" charset="0"/>
              </a:rPr>
              <a:t>Ac emits four α-particles down to stable </a:t>
            </a:r>
            <a:r>
              <a:rPr lang="en-US" sz="1067" baseline="30000" dirty="0">
                <a:latin typeface="Arial" panose="020B0604020202020204" pitchFamily="34" charset="0"/>
                <a:cs typeface="Arial" panose="020B0604020202020204" pitchFamily="34" charset="0"/>
              </a:rPr>
              <a:t>209</a:t>
            </a:r>
            <a:r>
              <a:rPr lang="en-US" sz="1067" dirty="0">
                <a:latin typeface="Arial" panose="020B0604020202020204" pitchFamily="34" charset="0"/>
                <a:cs typeface="Arial" panose="020B0604020202020204" pitchFamily="34" charset="0"/>
              </a:rPr>
              <a:t>Pb [3]</a:t>
            </a:r>
          </a:p>
        </p:txBody>
      </p:sp>
      <p:sp>
        <p:nvSpPr>
          <p:cNvPr id="24" name="TextBox 23">
            <a:extLst>
              <a:ext uri="{FF2B5EF4-FFF2-40B4-BE49-F238E27FC236}">
                <a16:creationId xmlns:a16="http://schemas.microsoft.com/office/drawing/2014/main" id="{8A688B14-6745-AA5F-F026-FD98C0F29C28}"/>
              </a:ext>
            </a:extLst>
          </p:cNvPr>
          <p:cNvSpPr txBox="1"/>
          <p:nvPr/>
        </p:nvSpPr>
        <p:spPr>
          <a:xfrm>
            <a:off x="6330074" y="-43020"/>
            <a:ext cx="3901777" cy="256545"/>
          </a:xfrm>
          <a:prstGeom prst="rect">
            <a:avLst/>
          </a:prstGeom>
          <a:noFill/>
        </p:spPr>
        <p:txBody>
          <a:bodyPr wrap="square">
            <a:spAutoFit/>
          </a:bodyPr>
          <a:lstStyle/>
          <a:p>
            <a:r>
              <a:rPr lang="en-US" sz="1067" dirty="0">
                <a:latin typeface="Arial" panose="020B0604020202020204" pitchFamily="34" charset="0"/>
                <a:cs typeface="Arial" panose="020B0604020202020204" pitchFamily="34" charset="0"/>
              </a:rPr>
              <a:t>Overview of ongoing targeted alpha therapy clinical trials [3]</a:t>
            </a:r>
          </a:p>
        </p:txBody>
      </p:sp>
    </p:spTree>
    <p:extLst>
      <p:ext uri="{BB962C8B-B14F-4D97-AF65-F5344CB8AC3E}">
        <p14:creationId xmlns:p14="http://schemas.microsoft.com/office/powerpoint/2010/main" val="35785844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9459" y="285461"/>
            <a:ext cx="8572500" cy="734047"/>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t">
            <a:noAutofit/>
          </a:bodyPr>
          <a:lstStyle/>
          <a:p>
            <a:r>
              <a:rPr kumimoji="1" lang="en-US" sz="3600" dirty="0">
                <a:latin typeface="Myriad Pro" pitchFamily="34" charset="0"/>
              </a:rPr>
              <a:t>Addressing the Supply Chain: Various </a:t>
            </a:r>
            <a:r>
              <a:rPr kumimoji="1" lang="en-US" sz="3600" baseline="30000" dirty="0">
                <a:latin typeface="Myriad Pro" pitchFamily="34" charset="0"/>
              </a:rPr>
              <a:t>225</a:t>
            </a:r>
            <a:r>
              <a:rPr kumimoji="1" lang="en-US" sz="3600" dirty="0">
                <a:latin typeface="Myriad Pro" pitchFamily="34" charset="0"/>
              </a:rPr>
              <a:t>Ac/</a:t>
            </a:r>
            <a:r>
              <a:rPr kumimoji="1" lang="en-US" sz="3600" baseline="30000" dirty="0">
                <a:latin typeface="Myriad Pro" pitchFamily="34" charset="0"/>
              </a:rPr>
              <a:t>229</a:t>
            </a:r>
            <a:r>
              <a:rPr kumimoji="1" lang="en-US" sz="3600" dirty="0">
                <a:latin typeface="Myriad Pro" pitchFamily="34" charset="0"/>
              </a:rPr>
              <a:t>Th Production Routes</a:t>
            </a:r>
          </a:p>
        </p:txBody>
      </p:sp>
      <p:graphicFrame>
        <p:nvGraphicFramePr>
          <p:cNvPr id="6" name="Content Placeholder 5">
            <a:extLst>
              <a:ext uri="{FF2B5EF4-FFF2-40B4-BE49-F238E27FC236}">
                <a16:creationId xmlns:a16="http://schemas.microsoft.com/office/drawing/2014/main" id="{1E4704DD-E634-4904-B1B8-C25DE5B7C5D5}"/>
              </a:ext>
            </a:extLst>
          </p:cNvPr>
          <p:cNvGraphicFramePr>
            <a:graphicFrameLocks noGrp="1"/>
          </p:cNvGraphicFramePr>
          <p:nvPr>
            <p:ph idx="1"/>
          </p:nvPr>
        </p:nvGraphicFramePr>
        <p:xfrm>
          <a:off x="1860041" y="1601578"/>
          <a:ext cx="8572500" cy="3589020"/>
        </p:xfrm>
        <a:graphic>
          <a:graphicData uri="http://schemas.openxmlformats.org/drawingml/2006/table">
            <a:tbl>
              <a:tblPr firstRow="1" bandRow="1">
                <a:tableStyleId>{5C22544A-7EE6-4342-B048-85BDC9FD1C3A}</a:tableStyleId>
              </a:tblPr>
              <a:tblGrid>
                <a:gridCol w="3514725">
                  <a:extLst>
                    <a:ext uri="{9D8B030D-6E8A-4147-A177-3AD203B41FA5}">
                      <a16:colId xmlns:a16="http://schemas.microsoft.com/office/drawing/2014/main" val="1356771217"/>
                    </a:ext>
                  </a:extLst>
                </a:gridCol>
                <a:gridCol w="5057775">
                  <a:extLst>
                    <a:ext uri="{9D8B030D-6E8A-4147-A177-3AD203B41FA5}">
                      <a16:colId xmlns:a16="http://schemas.microsoft.com/office/drawing/2014/main" val="3207134589"/>
                    </a:ext>
                  </a:extLst>
                </a:gridCol>
              </a:tblGrid>
              <a:tr h="278130">
                <a:tc>
                  <a:txBody>
                    <a:bodyPr/>
                    <a:lstStyle/>
                    <a:p>
                      <a:r>
                        <a:rPr lang="en-US" sz="1600" dirty="0"/>
                        <a:t>Facility</a:t>
                      </a:r>
                    </a:p>
                  </a:txBody>
                  <a:tcPr marL="68580" marR="68580" marT="34290" marB="34290"/>
                </a:tc>
                <a:tc>
                  <a:txBody>
                    <a:bodyPr/>
                    <a:lstStyle/>
                    <a:p>
                      <a:r>
                        <a:rPr lang="en-US" sz="1600" dirty="0"/>
                        <a:t>Nuclear Reaction</a:t>
                      </a:r>
                    </a:p>
                  </a:txBody>
                  <a:tcPr marL="68580" marR="68580" marT="34290" marB="34290"/>
                </a:tc>
                <a:extLst>
                  <a:ext uri="{0D108BD9-81ED-4DB2-BD59-A6C34878D82A}">
                    <a16:rowId xmlns:a16="http://schemas.microsoft.com/office/drawing/2014/main" val="3529141741"/>
                  </a:ext>
                </a:extLst>
              </a:tr>
              <a:tr h="342900">
                <a:tc>
                  <a:txBody>
                    <a:bodyPr/>
                    <a:lstStyle/>
                    <a:p>
                      <a:r>
                        <a:rPr lang="en-US" sz="1400" dirty="0"/>
                        <a:t>Reactor (thermal neutrons)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30000" dirty="0">
                          <a:solidFill>
                            <a:schemeClr val="tx1"/>
                          </a:solidFill>
                          <a:latin typeface="+mn-lt"/>
                          <a:cs typeface="Arial" panose="020B0604020202020204" pitchFamily="34" charset="0"/>
                        </a:rPr>
                        <a:t>226</a:t>
                      </a:r>
                      <a:r>
                        <a:rPr lang="en-US" sz="1800" baseline="0" dirty="0">
                          <a:solidFill>
                            <a:schemeClr val="tx1"/>
                          </a:solidFill>
                          <a:latin typeface="+mn-lt"/>
                          <a:cs typeface="Arial" panose="020B0604020202020204" pitchFamily="34" charset="0"/>
                        </a:rPr>
                        <a:t>Ra</a:t>
                      </a:r>
                      <a:r>
                        <a:rPr lang="en-US" sz="1200" baseline="0" dirty="0">
                          <a:solidFill>
                            <a:schemeClr val="tx1"/>
                          </a:solidFill>
                          <a:latin typeface="+mn-lt"/>
                          <a:cs typeface="Arial" panose="020B0604020202020204" pitchFamily="34" charset="0"/>
                        </a:rPr>
                        <a:t>(3n,g)</a:t>
                      </a:r>
                      <a:r>
                        <a:rPr lang="en-US" sz="1200" baseline="30000" dirty="0">
                          <a:solidFill>
                            <a:schemeClr val="tx1"/>
                          </a:solidFill>
                          <a:latin typeface="+mn-lt"/>
                          <a:cs typeface="Arial" panose="020B0604020202020204" pitchFamily="34" charset="0"/>
                        </a:rPr>
                        <a:t>229</a:t>
                      </a:r>
                      <a:r>
                        <a:rPr lang="en-US" sz="1200" baseline="0" dirty="0">
                          <a:solidFill>
                            <a:schemeClr val="tx1"/>
                          </a:solidFill>
                          <a:latin typeface="+mn-lt"/>
                          <a:cs typeface="Arial" panose="020B0604020202020204" pitchFamily="34" charset="0"/>
                        </a:rPr>
                        <a:t>Ra </a:t>
                      </a:r>
                      <a:r>
                        <a:rPr lang="en-US" sz="1200" baseline="0" dirty="0">
                          <a:solidFill>
                            <a:schemeClr val="tx1"/>
                          </a:solidFill>
                          <a:latin typeface="+mn-lt"/>
                          <a:cs typeface="Arial" panose="020B0604020202020204" pitchFamily="34" charset="0"/>
                          <a:sym typeface="Wingdings" pitchFamily="2" charset="2"/>
                        </a:rPr>
                        <a:t></a:t>
                      </a:r>
                      <a:r>
                        <a:rPr lang="en-US" sz="1200" baseline="30000" dirty="0">
                          <a:solidFill>
                            <a:schemeClr val="tx1"/>
                          </a:solidFill>
                          <a:latin typeface="+mn-lt"/>
                          <a:cs typeface="Arial" panose="020B0604020202020204" pitchFamily="34" charset="0"/>
                          <a:sym typeface="Wingdings" pitchFamily="2" charset="2"/>
                        </a:rPr>
                        <a:t>229</a:t>
                      </a:r>
                      <a:r>
                        <a:rPr lang="en-US" sz="1200" baseline="0" dirty="0">
                          <a:solidFill>
                            <a:schemeClr val="tx1"/>
                          </a:solidFill>
                          <a:latin typeface="+mn-lt"/>
                          <a:cs typeface="Arial" panose="020B0604020202020204" pitchFamily="34" charset="0"/>
                          <a:sym typeface="Wingdings" pitchFamily="2" charset="2"/>
                        </a:rPr>
                        <a:t>Ac</a:t>
                      </a:r>
                      <a:r>
                        <a:rPr lang="en-US" sz="1200" baseline="30000" dirty="0">
                          <a:solidFill>
                            <a:schemeClr val="tx1"/>
                          </a:solidFill>
                          <a:latin typeface="+mn-lt"/>
                          <a:cs typeface="Arial" panose="020B0604020202020204" pitchFamily="34" charset="0"/>
                          <a:sym typeface="Wingdings" pitchFamily="2" charset="2"/>
                        </a:rPr>
                        <a:t>229</a:t>
                      </a:r>
                      <a:r>
                        <a:rPr lang="en-US" sz="1200" baseline="0" dirty="0">
                          <a:solidFill>
                            <a:schemeClr val="tx1"/>
                          </a:solidFill>
                          <a:latin typeface="+mn-lt"/>
                          <a:cs typeface="Arial" panose="020B0604020202020204" pitchFamily="34" charset="0"/>
                          <a:sym typeface="Wingdings" pitchFamily="2" charset="2"/>
                        </a:rPr>
                        <a:t>Th (plus </a:t>
                      </a:r>
                      <a:r>
                        <a:rPr lang="en-US" sz="1200" baseline="30000" dirty="0">
                          <a:solidFill>
                            <a:schemeClr val="tx1"/>
                          </a:solidFill>
                          <a:latin typeface="+mn-lt"/>
                          <a:cs typeface="Arial" panose="020B0604020202020204" pitchFamily="34" charset="0"/>
                        </a:rPr>
                        <a:t>228</a:t>
                      </a:r>
                      <a:r>
                        <a:rPr lang="en-US" sz="1200" baseline="0" dirty="0">
                          <a:solidFill>
                            <a:schemeClr val="tx1"/>
                          </a:solidFill>
                          <a:latin typeface="+mn-lt"/>
                          <a:cs typeface="Arial" panose="020B0604020202020204" pitchFamily="34" charset="0"/>
                        </a:rPr>
                        <a:t>Ra target)</a:t>
                      </a:r>
                    </a:p>
                  </a:txBody>
                  <a:tcPr marL="68580" marR="68580" marT="34290" marB="34290"/>
                </a:tc>
                <a:extLst>
                  <a:ext uri="{0D108BD9-81ED-4DB2-BD59-A6C34878D82A}">
                    <a16:rowId xmlns:a16="http://schemas.microsoft.com/office/drawing/2014/main" val="257254405"/>
                  </a:ext>
                </a:extLst>
              </a:tr>
              <a:tr h="342900">
                <a:tc>
                  <a:txBody>
                    <a:bodyPr/>
                    <a:lstStyle/>
                    <a:p>
                      <a:r>
                        <a:rPr lang="en-US" sz="1400" dirty="0"/>
                        <a:t>Accelerator (electrons)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30000" dirty="0">
                          <a:latin typeface="+mn-lt"/>
                          <a:cs typeface="Arial" panose="020B0604020202020204" pitchFamily="34" charset="0"/>
                        </a:rPr>
                        <a:t>226</a:t>
                      </a:r>
                      <a:r>
                        <a:rPr lang="en-US" sz="1800" baseline="0" dirty="0">
                          <a:latin typeface="+mn-lt"/>
                          <a:cs typeface="Arial" panose="020B0604020202020204" pitchFamily="34" charset="0"/>
                        </a:rPr>
                        <a:t>Ra</a:t>
                      </a:r>
                      <a:r>
                        <a:rPr lang="en-US" sz="1200" baseline="0" dirty="0">
                          <a:latin typeface="+mn-lt"/>
                          <a:cs typeface="Arial" panose="020B0604020202020204" pitchFamily="34" charset="0"/>
                        </a:rPr>
                        <a:t>(</a:t>
                      </a:r>
                      <a:r>
                        <a:rPr lang="en-US" sz="1200" baseline="0" dirty="0" err="1">
                          <a:latin typeface="+mn-lt"/>
                          <a:cs typeface="Arial" panose="020B0604020202020204" pitchFamily="34" charset="0"/>
                        </a:rPr>
                        <a:t>g,n</a:t>
                      </a:r>
                      <a:r>
                        <a:rPr lang="en-US" sz="1200" baseline="0" dirty="0">
                          <a:latin typeface="+mn-lt"/>
                          <a:cs typeface="Arial" panose="020B0604020202020204" pitchFamily="34" charset="0"/>
                        </a:rPr>
                        <a:t>)</a:t>
                      </a:r>
                      <a:r>
                        <a:rPr lang="en-US" sz="1200" baseline="30000" dirty="0">
                          <a:latin typeface="+mn-lt"/>
                          <a:cs typeface="Arial" panose="020B0604020202020204" pitchFamily="34" charset="0"/>
                        </a:rPr>
                        <a:t>225</a:t>
                      </a:r>
                      <a:r>
                        <a:rPr lang="en-US" sz="1200" baseline="0" dirty="0">
                          <a:latin typeface="+mn-lt"/>
                          <a:cs typeface="Arial" panose="020B0604020202020204" pitchFamily="34" charset="0"/>
                        </a:rPr>
                        <a:t>Ra</a:t>
                      </a:r>
                      <a:r>
                        <a:rPr lang="en-US" sz="1200" baseline="0" dirty="0">
                          <a:latin typeface="+mn-lt"/>
                          <a:cs typeface="Arial" panose="020B0604020202020204" pitchFamily="34" charset="0"/>
                          <a:sym typeface="Wingdings" pitchFamily="2" charset="2"/>
                        </a:rPr>
                        <a:t></a:t>
                      </a:r>
                      <a:r>
                        <a:rPr lang="en-US" sz="1200" baseline="30000" dirty="0">
                          <a:latin typeface="+mn-lt"/>
                          <a:cs typeface="Arial" panose="020B0604020202020204" pitchFamily="34" charset="0"/>
                          <a:sym typeface="Wingdings" pitchFamily="2" charset="2"/>
                        </a:rPr>
                        <a:t>225</a:t>
                      </a:r>
                      <a:r>
                        <a:rPr lang="en-US" sz="1200" baseline="0" dirty="0">
                          <a:latin typeface="+mn-lt"/>
                          <a:cs typeface="Arial" panose="020B0604020202020204" pitchFamily="34" charset="0"/>
                          <a:sym typeface="Wingdings" pitchFamily="2" charset="2"/>
                        </a:rPr>
                        <a:t>Ac</a:t>
                      </a:r>
                      <a:endParaRPr lang="en-US" sz="1200" baseline="0" dirty="0">
                        <a:latin typeface="+mn-lt"/>
                        <a:cs typeface="Arial" panose="020B0604020202020204" pitchFamily="34" charset="0"/>
                      </a:endParaRPr>
                    </a:p>
                  </a:txBody>
                  <a:tcPr marL="68580" marR="68580" marT="34290" marB="34290"/>
                </a:tc>
                <a:extLst>
                  <a:ext uri="{0D108BD9-81ED-4DB2-BD59-A6C34878D82A}">
                    <a16:rowId xmlns:a16="http://schemas.microsoft.com/office/drawing/2014/main" val="2653868524"/>
                  </a:ext>
                </a:extLst>
              </a:tr>
              <a:tr h="1165860">
                <a:tc>
                  <a:txBody>
                    <a:bodyPr/>
                    <a:lstStyle/>
                    <a:p>
                      <a:r>
                        <a:rPr lang="en-US" sz="1400" dirty="0"/>
                        <a:t>Accelerator (low energy particles)</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30000" dirty="0">
                          <a:latin typeface="+mn-lt"/>
                          <a:cs typeface="Arial" panose="020B0604020202020204" pitchFamily="34" charset="0"/>
                        </a:rPr>
                        <a:t>226</a:t>
                      </a:r>
                      <a:r>
                        <a:rPr lang="en-US" sz="1800" baseline="0" dirty="0">
                          <a:latin typeface="+mn-lt"/>
                          <a:cs typeface="Arial" panose="020B0604020202020204" pitchFamily="34" charset="0"/>
                        </a:rPr>
                        <a:t>Ra</a:t>
                      </a:r>
                      <a:r>
                        <a:rPr lang="en-US" sz="1200" baseline="0" dirty="0">
                          <a:latin typeface="+mn-lt"/>
                          <a:cs typeface="Arial" panose="020B0604020202020204" pitchFamily="34" charset="0"/>
                        </a:rPr>
                        <a:t>(p,2n)</a:t>
                      </a:r>
                      <a:r>
                        <a:rPr lang="en-US" sz="1200" baseline="30000" dirty="0">
                          <a:latin typeface="+mn-lt"/>
                          <a:cs typeface="Arial" panose="020B0604020202020204" pitchFamily="34" charset="0"/>
                        </a:rPr>
                        <a:t>225</a:t>
                      </a:r>
                      <a:r>
                        <a:rPr lang="en-US" sz="1200" baseline="0" dirty="0">
                          <a:latin typeface="+mn-lt"/>
                          <a:cs typeface="Arial" panose="020B0604020202020204" pitchFamily="34" charset="0"/>
                        </a:rPr>
                        <a:t>Ac</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30000" dirty="0">
                          <a:latin typeface="+mn-lt"/>
                          <a:cs typeface="Arial" panose="020B0604020202020204" pitchFamily="34" charset="0"/>
                        </a:rPr>
                        <a:t>226</a:t>
                      </a:r>
                      <a:r>
                        <a:rPr lang="en-US" sz="1800" baseline="0" dirty="0">
                          <a:latin typeface="+mn-lt"/>
                          <a:cs typeface="Arial" panose="020B0604020202020204" pitchFamily="34" charset="0"/>
                        </a:rPr>
                        <a:t>Ra</a:t>
                      </a:r>
                      <a:r>
                        <a:rPr lang="en-US" sz="1200" baseline="0" dirty="0">
                          <a:latin typeface="+mn-lt"/>
                          <a:cs typeface="Arial" panose="020B0604020202020204" pitchFamily="34" charset="0"/>
                        </a:rPr>
                        <a:t>(</a:t>
                      </a:r>
                      <a:r>
                        <a:rPr lang="en-US" sz="1200" kern="1200" baseline="0" dirty="0" err="1">
                          <a:latin typeface="+mn-lt"/>
                          <a:cs typeface="Arial" panose="020B0604020202020204" pitchFamily="34" charset="0"/>
                        </a:rPr>
                        <a:t>a</a:t>
                      </a:r>
                      <a:r>
                        <a:rPr lang="en-US" sz="1200" baseline="0" dirty="0" err="1">
                          <a:latin typeface="+mn-lt"/>
                          <a:cs typeface="Arial" panose="020B0604020202020204" pitchFamily="34" charset="0"/>
                        </a:rPr>
                        <a:t>,n</a:t>
                      </a:r>
                      <a:r>
                        <a:rPr lang="en-US" sz="1200" baseline="0" dirty="0">
                          <a:latin typeface="+mn-lt"/>
                          <a:cs typeface="Arial" panose="020B0604020202020204" pitchFamily="34" charset="0"/>
                        </a:rPr>
                        <a:t>)</a:t>
                      </a:r>
                      <a:r>
                        <a:rPr lang="en-US" sz="1200" baseline="30000" dirty="0">
                          <a:latin typeface="+mn-lt"/>
                          <a:cs typeface="Arial" panose="020B0604020202020204" pitchFamily="34" charset="0"/>
                          <a:sym typeface="Wingdings" pitchFamily="2" charset="2"/>
                        </a:rPr>
                        <a:t> 229</a:t>
                      </a:r>
                      <a:r>
                        <a:rPr lang="en-US" sz="1200" baseline="0" dirty="0">
                          <a:latin typeface="+mn-lt"/>
                          <a:cs typeface="Arial" panose="020B0604020202020204" pitchFamily="34" charset="0"/>
                          <a:sym typeface="Wingdings" pitchFamily="2" charset="2"/>
                        </a:rPr>
                        <a:t>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30000" dirty="0">
                          <a:latin typeface="+mn-lt"/>
                          <a:cs typeface="Arial" panose="020B0604020202020204" pitchFamily="34" charset="0"/>
                        </a:rPr>
                        <a:t>226</a:t>
                      </a:r>
                      <a:r>
                        <a:rPr lang="en-US" sz="1800" baseline="0" dirty="0">
                          <a:latin typeface="+mn-lt"/>
                          <a:cs typeface="Arial" panose="020B0604020202020204" pitchFamily="34" charset="0"/>
                        </a:rPr>
                        <a:t>Ra</a:t>
                      </a:r>
                      <a:r>
                        <a:rPr lang="en-US" sz="1200" baseline="0" dirty="0">
                          <a:latin typeface="+mn-lt"/>
                          <a:cs typeface="Arial" panose="020B0604020202020204" pitchFamily="34" charset="0"/>
                        </a:rPr>
                        <a:t>(</a:t>
                      </a:r>
                      <a:r>
                        <a:rPr lang="en-US" sz="1200" kern="1200" baseline="0" dirty="0" err="1">
                          <a:latin typeface="+mn-lt"/>
                          <a:cs typeface="Arial" panose="020B0604020202020204" pitchFamily="34" charset="0"/>
                        </a:rPr>
                        <a:t>p</a:t>
                      </a:r>
                      <a:r>
                        <a:rPr lang="en-US" sz="1200" baseline="0" dirty="0" err="1">
                          <a:latin typeface="+mn-lt"/>
                          <a:cs typeface="Arial" panose="020B0604020202020204" pitchFamily="34" charset="0"/>
                        </a:rPr>
                        <a:t>,pn</a:t>
                      </a:r>
                      <a:r>
                        <a:rPr lang="en-US" sz="1200" baseline="0" dirty="0">
                          <a:latin typeface="+mn-lt"/>
                          <a:cs typeface="Arial" panose="020B0604020202020204" pitchFamily="34" charset="0"/>
                        </a:rPr>
                        <a:t>)</a:t>
                      </a:r>
                      <a:r>
                        <a:rPr lang="en-US" sz="1200" baseline="30000" dirty="0">
                          <a:latin typeface="+mn-lt"/>
                          <a:cs typeface="Arial" panose="020B0604020202020204" pitchFamily="34" charset="0"/>
                          <a:sym typeface="Wingdings" pitchFamily="2" charset="2"/>
                        </a:rPr>
                        <a:t> 225</a:t>
                      </a:r>
                      <a:r>
                        <a:rPr lang="en-US" sz="1200" baseline="0" dirty="0">
                          <a:latin typeface="+mn-lt"/>
                          <a:cs typeface="Arial" panose="020B0604020202020204" pitchFamily="34" charset="0"/>
                          <a:sym typeface="Wingdings" pitchFamily="2" charset="2"/>
                        </a:rPr>
                        <a:t>Ra</a:t>
                      </a:r>
                      <a:endParaRPr lang="en-US" sz="1200" baseline="0" dirty="0">
                        <a:latin typeface="+mn-lt"/>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30000" dirty="0">
                          <a:latin typeface="+mn-lt"/>
                          <a:cs typeface="Arial" panose="020B0604020202020204" pitchFamily="34" charset="0"/>
                        </a:rPr>
                        <a:t>232</a:t>
                      </a:r>
                      <a:r>
                        <a:rPr lang="en-US" sz="1800" baseline="0" dirty="0">
                          <a:latin typeface="+mn-lt"/>
                          <a:cs typeface="Arial" panose="020B0604020202020204" pitchFamily="34" charset="0"/>
                        </a:rPr>
                        <a:t>Th</a:t>
                      </a:r>
                      <a:r>
                        <a:rPr lang="en-US" sz="1200" baseline="0" dirty="0">
                          <a:latin typeface="+mn-lt"/>
                          <a:cs typeface="Arial" panose="020B0604020202020204" pitchFamily="34" charset="0"/>
                        </a:rPr>
                        <a:t>(</a:t>
                      </a:r>
                      <a:r>
                        <a:rPr lang="en-US" sz="1200" baseline="0" dirty="0" err="1">
                          <a:latin typeface="+mn-lt"/>
                          <a:cs typeface="Arial" panose="020B0604020202020204" pitchFamily="34" charset="0"/>
                        </a:rPr>
                        <a:t>p,x</a:t>
                      </a:r>
                      <a:r>
                        <a:rPr lang="en-US" sz="1200" baseline="0" dirty="0">
                          <a:latin typeface="+mn-lt"/>
                          <a:cs typeface="Arial" panose="020B0604020202020204" pitchFamily="34" charset="0"/>
                        </a:rPr>
                        <a:t>)</a:t>
                      </a:r>
                      <a:r>
                        <a:rPr lang="en-US" sz="1200" baseline="30000" dirty="0">
                          <a:latin typeface="+mn-lt"/>
                          <a:cs typeface="Arial" panose="020B0604020202020204" pitchFamily="34" charset="0"/>
                          <a:sym typeface="Wingdings" pitchFamily="2" charset="2"/>
                        </a:rPr>
                        <a:t> 229</a:t>
                      </a:r>
                      <a:r>
                        <a:rPr lang="en-US" sz="1200" baseline="0" dirty="0">
                          <a:latin typeface="+mn-lt"/>
                          <a:cs typeface="Arial" panose="020B0604020202020204" pitchFamily="34" charset="0"/>
                          <a:sym typeface="Wingdings" pitchFamily="2" charset="2"/>
                        </a:rPr>
                        <a:t>Th</a:t>
                      </a:r>
                    </a:p>
                  </a:txBody>
                  <a:tcPr marL="68580" marR="68580" marT="34290" marB="34290"/>
                </a:tc>
                <a:extLst>
                  <a:ext uri="{0D108BD9-81ED-4DB2-BD59-A6C34878D82A}">
                    <a16:rowId xmlns:a16="http://schemas.microsoft.com/office/drawing/2014/main" val="4204400188"/>
                  </a:ext>
                </a:extLst>
              </a:tr>
              <a:tr h="685800">
                <a:tc>
                  <a:txBody>
                    <a:bodyPr/>
                    <a:lstStyle/>
                    <a:p>
                      <a:r>
                        <a:rPr lang="en-US" sz="1400" dirty="0"/>
                        <a:t>Accelerator (high energy particles)</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300" b="1" baseline="30000" dirty="0">
                          <a:solidFill>
                            <a:schemeClr val="accent3">
                              <a:lumMod val="50000"/>
                            </a:schemeClr>
                          </a:solidFill>
                          <a:latin typeface="+mn-lt"/>
                          <a:cs typeface="Arial" panose="020B0604020202020204" pitchFamily="34" charset="0"/>
                        </a:rPr>
                        <a:t>232</a:t>
                      </a:r>
                      <a:r>
                        <a:rPr lang="en-US" sz="2300" b="1" baseline="0" dirty="0">
                          <a:solidFill>
                            <a:schemeClr val="accent3">
                              <a:lumMod val="50000"/>
                            </a:schemeClr>
                          </a:solidFill>
                          <a:latin typeface="+mn-lt"/>
                          <a:cs typeface="Arial" panose="020B0604020202020204" pitchFamily="34" charset="0"/>
                        </a:rPr>
                        <a:t>Th(</a:t>
                      </a:r>
                      <a:r>
                        <a:rPr lang="en-US" sz="2300" b="1" baseline="0" dirty="0" err="1">
                          <a:solidFill>
                            <a:schemeClr val="accent3">
                              <a:lumMod val="50000"/>
                            </a:schemeClr>
                          </a:solidFill>
                          <a:latin typeface="+mn-lt"/>
                          <a:cs typeface="Arial" panose="020B0604020202020204" pitchFamily="34" charset="0"/>
                        </a:rPr>
                        <a:t>p,x</a:t>
                      </a:r>
                      <a:r>
                        <a:rPr lang="en-US" sz="2300" b="1" baseline="0" dirty="0">
                          <a:solidFill>
                            <a:schemeClr val="accent3">
                              <a:lumMod val="50000"/>
                            </a:schemeClr>
                          </a:solidFill>
                          <a:latin typeface="+mn-lt"/>
                          <a:cs typeface="Arial" panose="020B0604020202020204" pitchFamily="34" charset="0"/>
                        </a:rPr>
                        <a:t>)</a:t>
                      </a:r>
                      <a:r>
                        <a:rPr lang="en-US" sz="2300" b="1" baseline="30000" dirty="0">
                          <a:solidFill>
                            <a:schemeClr val="accent3">
                              <a:lumMod val="50000"/>
                            </a:schemeClr>
                          </a:solidFill>
                          <a:latin typeface="+mn-lt"/>
                          <a:cs typeface="Arial" panose="020B0604020202020204" pitchFamily="34" charset="0"/>
                        </a:rPr>
                        <a:t>225</a:t>
                      </a:r>
                      <a:r>
                        <a:rPr lang="en-US" sz="2300" b="1" baseline="0" dirty="0">
                          <a:solidFill>
                            <a:schemeClr val="accent3">
                              <a:lumMod val="50000"/>
                            </a:schemeClr>
                          </a:solidFill>
                          <a:latin typeface="+mn-lt"/>
                          <a:cs typeface="Arial" panose="020B0604020202020204" pitchFamily="34" charset="0"/>
                        </a:rPr>
                        <a:t>Ac</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30000" dirty="0">
                          <a:solidFill>
                            <a:schemeClr val="accent3">
                              <a:lumMod val="50000"/>
                            </a:schemeClr>
                          </a:solidFill>
                          <a:latin typeface="+mn-lt"/>
                          <a:cs typeface="Arial" panose="020B0604020202020204" pitchFamily="34" charset="0"/>
                        </a:rPr>
                        <a:t>232</a:t>
                      </a:r>
                      <a:r>
                        <a:rPr lang="en-US" sz="1800" baseline="0" dirty="0">
                          <a:solidFill>
                            <a:schemeClr val="accent3">
                              <a:lumMod val="50000"/>
                            </a:schemeClr>
                          </a:solidFill>
                          <a:latin typeface="+mn-lt"/>
                          <a:cs typeface="Arial" panose="020B0604020202020204" pitchFamily="34" charset="0"/>
                        </a:rPr>
                        <a:t>Th</a:t>
                      </a:r>
                      <a:r>
                        <a:rPr lang="en-US" sz="1200" baseline="0" dirty="0">
                          <a:solidFill>
                            <a:schemeClr val="accent3">
                              <a:lumMod val="50000"/>
                            </a:schemeClr>
                          </a:solidFill>
                          <a:latin typeface="+mn-lt"/>
                          <a:cs typeface="Arial" panose="020B0604020202020204" pitchFamily="34" charset="0"/>
                        </a:rPr>
                        <a:t>(</a:t>
                      </a:r>
                      <a:r>
                        <a:rPr lang="en-US" sz="1200" baseline="0" dirty="0" err="1">
                          <a:solidFill>
                            <a:schemeClr val="accent3">
                              <a:lumMod val="50000"/>
                            </a:schemeClr>
                          </a:solidFill>
                          <a:latin typeface="+mn-lt"/>
                          <a:cs typeface="Arial" panose="020B0604020202020204" pitchFamily="34" charset="0"/>
                        </a:rPr>
                        <a:t>p,x</a:t>
                      </a:r>
                      <a:r>
                        <a:rPr lang="en-US" sz="1200" baseline="0" dirty="0">
                          <a:solidFill>
                            <a:schemeClr val="accent3">
                              <a:lumMod val="50000"/>
                            </a:schemeClr>
                          </a:solidFill>
                          <a:latin typeface="+mn-lt"/>
                          <a:cs typeface="Arial" panose="020B0604020202020204" pitchFamily="34" charset="0"/>
                        </a:rPr>
                        <a:t>)</a:t>
                      </a:r>
                      <a:r>
                        <a:rPr lang="en-US" sz="1200" baseline="30000" dirty="0">
                          <a:solidFill>
                            <a:schemeClr val="accent3">
                              <a:lumMod val="50000"/>
                            </a:schemeClr>
                          </a:solidFill>
                          <a:latin typeface="+mn-lt"/>
                          <a:cs typeface="Arial" panose="020B0604020202020204" pitchFamily="34" charset="0"/>
                        </a:rPr>
                        <a:t>225</a:t>
                      </a:r>
                      <a:r>
                        <a:rPr lang="en-US" sz="1200" baseline="0" dirty="0">
                          <a:solidFill>
                            <a:schemeClr val="accent3">
                              <a:lumMod val="50000"/>
                            </a:schemeClr>
                          </a:solidFill>
                          <a:latin typeface="+mn-lt"/>
                          <a:cs typeface="Arial" panose="020B0604020202020204" pitchFamily="34" charset="0"/>
                        </a:rPr>
                        <a:t>Ra</a:t>
                      </a:r>
                      <a:r>
                        <a:rPr lang="en-US" sz="1200" baseline="0" dirty="0">
                          <a:solidFill>
                            <a:schemeClr val="accent3">
                              <a:lumMod val="50000"/>
                            </a:schemeClr>
                          </a:solidFill>
                          <a:latin typeface="+mn-lt"/>
                          <a:cs typeface="Arial" panose="020B0604020202020204" pitchFamily="34" charset="0"/>
                          <a:sym typeface="Wingdings" pitchFamily="2" charset="2"/>
                        </a:rPr>
                        <a:t></a:t>
                      </a:r>
                      <a:r>
                        <a:rPr lang="en-US" sz="1200" baseline="30000" dirty="0">
                          <a:solidFill>
                            <a:schemeClr val="accent3">
                              <a:lumMod val="50000"/>
                            </a:schemeClr>
                          </a:solidFill>
                          <a:latin typeface="+mn-lt"/>
                          <a:cs typeface="Arial" panose="020B0604020202020204" pitchFamily="34" charset="0"/>
                          <a:sym typeface="Wingdings" pitchFamily="2" charset="2"/>
                        </a:rPr>
                        <a:t>225</a:t>
                      </a:r>
                      <a:r>
                        <a:rPr lang="en-US" sz="1200" baseline="0" dirty="0">
                          <a:solidFill>
                            <a:schemeClr val="accent3">
                              <a:lumMod val="50000"/>
                            </a:schemeClr>
                          </a:solidFill>
                          <a:latin typeface="+mn-lt"/>
                          <a:cs typeface="Arial" panose="020B0604020202020204" pitchFamily="34" charset="0"/>
                          <a:sym typeface="Wingdings" pitchFamily="2" charset="2"/>
                        </a:rPr>
                        <a:t>Ac</a:t>
                      </a:r>
                    </a:p>
                  </a:txBody>
                  <a:tcPr marL="68580" marR="68580" marT="34290" marB="34290"/>
                </a:tc>
                <a:extLst>
                  <a:ext uri="{0D108BD9-81ED-4DB2-BD59-A6C34878D82A}">
                    <a16:rowId xmlns:a16="http://schemas.microsoft.com/office/drawing/2014/main" val="2782376128"/>
                  </a:ext>
                </a:extLst>
              </a:tr>
              <a:tr h="342900">
                <a:tc>
                  <a:txBody>
                    <a:bodyPr/>
                    <a:lstStyle/>
                    <a:p>
                      <a:r>
                        <a:rPr lang="en-US" sz="1400" dirty="0"/>
                        <a:t>Accelerator (high energy neutrons)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30000" dirty="0">
                          <a:latin typeface="+mn-lt"/>
                          <a:cs typeface="Arial" panose="020B0604020202020204" pitchFamily="34" charset="0"/>
                        </a:rPr>
                        <a:t>226</a:t>
                      </a:r>
                      <a:r>
                        <a:rPr lang="en-US" sz="1800" baseline="0" dirty="0">
                          <a:latin typeface="+mn-lt"/>
                          <a:cs typeface="Arial" panose="020B0604020202020204" pitchFamily="34" charset="0"/>
                        </a:rPr>
                        <a:t>Ra</a:t>
                      </a:r>
                      <a:r>
                        <a:rPr lang="en-US" sz="1200" baseline="0" dirty="0">
                          <a:latin typeface="+mn-lt"/>
                          <a:cs typeface="Arial" panose="020B0604020202020204" pitchFamily="34" charset="0"/>
                        </a:rPr>
                        <a:t>(</a:t>
                      </a:r>
                      <a:r>
                        <a:rPr lang="en-US" sz="1200" kern="1200" baseline="0" dirty="0">
                          <a:latin typeface="+mn-lt"/>
                          <a:cs typeface="Arial" panose="020B0604020202020204" pitchFamily="34" charset="0"/>
                        </a:rPr>
                        <a:t>n</a:t>
                      </a:r>
                      <a:r>
                        <a:rPr lang="en-US" sz="1200" baseline="0" dirty="0">
                          <a:latin typeface="+mn-lt"/>
                          <a:cs typeface="Arial" panose="020B0604020202020204" pitchFamily="34" charset="0"/>
                        </a:rPr>
                        <a:t>,2n)</a:t>
                      </a:r>
                      <a:r>
                        <a:rPr lang="en-US" sz="1200" baseline="30000" dirty="0">
                          <a:latin typeface="+mn-lt"/>
                          <a:cs typeface="Arial" panose="020B0604020202020204" pitchFamily="34" charset="0"/>
                          <a:sym typeface="Wingdings" pitchFamily="2" charset="2"/>
                        </a:rPr>
                        <a:t> 225</a:t>
                      </a:r>
                      <a:r>
                        <a:rPr lang="en-US" sz="1200" baseline="0" dirty="0">
                          <a:latin typeface="+mn-lt"/>
                          <a:cs typeface="Arial" panose="020B0604020202020204" pitchFamily="34" charset="0"/>
                          <a:sym typeface="Wingdings" pitchFamily="2" charset="2"/>
                        </a:rPr>
                        <a:t>Ra</a:t>
                      </a:r>
                      <a:endParaRPr lang="en-US" sz="1200" baseline="0" dirty="0">
                        <a:latin typeface="+mn-lt"/>
                        <a:cs typeface="Arial" panose="020B0604020202020204" pitchFamily="34" charset="0"/>
                      </a:endParaRPr>
                    </a:p>
                  </a:txBody>
                  <a:tcPr marL="68580" marR="68580" marT="34290" marB="34290"/>
                </a:tc>
                <a:extLst>
                  <a:ext uri="{0D108BD9-81ED-4DB2-BD59-A6C34878D82A}">
                    <a16:rowId xmlns:a16="http://schemas.microsoft.com/office/drawing/2014/main" val="2414494596"/>
                  </a:ext>
                </a:extLst>
              </a:tr>
              <a:tr h="388620">
                <a:tc>
                  <a:txBody>
                    <a:bodyPr/>
                    <a:lstStyle/>
                    <a:p>
                      <a:r>
                        <a:rPr lang="en-US" sz="1400" dirty="0"/>
                        <a:t>Hot Cell Facility (</a:t>
                      </a:r>
                      <a:r>
                        <a:rPr lang="en-US" sz="1400" baseline="30000" dirty="0"/>
                        <a:t>233</a:t>
                      </a:r>
                      <a:r>
                        <a:rPr lang="en-US" sz="1400" dirty="0"/>
                        <a:t>U processing)</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baseline="30000" dirty="0">
                          <a:solidFill>
                            <a:schemeClr val="tx1"/>
                          </a:solidFill>
                          <a:latin typeface="+mn-lt"/>
                          <a:cs typeface="Arial" panose="020B0604020202020204" pitchFamily="34" charset="0"/>
                          <a:sym typeface="Wingdings" pitchFamily="2" charset="2"/>
                        </a:rPr>
                        <a:t>229</a:t>
                      </a:r>
                      <a:r>
                        <a:rPr lang="en-US" sz="1800" b="0" baseline="0" dirty="0">
                          <a:solidFill>
                            <a:schemeClr val="tx1"/>
                          </a:solidFill>
                          <a:latin typeface="+mn-lt"/>
                          <a:cs typeface="Arial" panose="020B0604020202020204" pitchFamily="34" charset="0"/>
                          <a:sym typeface="Wingdings" pitchFamily="2" charset="2"/>
                        </a:rPr>
                        <a:t>Th</a:t>
                      </a:r>
                      <a:r>
                        <a:rPr lang="en-US" sz="2100" b="0" baseline="0" dirty="0">
                          <a:solidFill>
                            <a:schemeClr val="tx1"/>
                          </a:solidFill>
                          <a:latin typeface="+mn-lt"/>
                          <a:cs typeface="Arial" panose="020B0604020202020204" pitchFamily="34" charset="0"/>
                          <a:sym typeface="Wingdings" pitchFamily="2" charset="2"/>
                        </a:rPr>
                        <a:t> </a:t>
                      </a:r>
                      <a:r>
                        <a:rPr lang="en-US" sz="1200" b="0" baseline="0" dirty="0">
                          <a:solidFill>
                            <a:schemeClr val="tx1"/>
                          </a:solidFill>
                          <a:latin typeface="+mn-lt"/>
                          <a:cs typeface="Arial" panose="020B0604020202020204" pitchFamily="34" charset="0"/>
                          <a:sym typeface="Wingdings" pitchFamily="2" charset="2"/>
                        </a:rPr>
                        <a:t>decay to </a:t>
                      </a:r>
                      <a:r>
                        <a:rPr lang="en-US" sz="1200" b="0" baseline="30000" dirty="0">
                          <a:solidFill>
                            <a:schemeClr val="tx1"/>
                          </a:solidFill>
                          <a:latin typeface="+mn-lt"/>
                          <a:cs typeface="Arial" panose="020B0604020202020204" pitchFamily="34" charset="0"/>
                          <a:sym typeface="Wingdings" pitchFamily="2" charset="2"/>
                        </a:rPr>
                        <a:t>225</a:t>
                      </a:r>
                      <a:r>
                        <a:rPr lang="en-US" sz="1200" b="0" baseline="0" dirty="0">
                          <a:solidFill>
                            <a:schemeClr val="tx1"/>
                          </a:solidFill>
                          <a:latin typeface="+mn-lt"/>
                          <a:cs typeface="Arial" panose="020B0604020202020204" pitchFamily="34" charset="0"/>
                          <a:sym typeface="Wingdings" pitchFamily="2" charset="2"/>
                        </a:rPr>
                        <a:t>Ac</a:t>
                      </a:r>
                    </a:p>
                  </a:txBody>
                  <a:tcPr marL="68580" marR="68580" marT="34290" marB="34290"/>
                </a:tc>
                <a:extLst>
                  <a:ext uri="{0D108BD9-81ED-4DB2-BD59-A6C34878D82A}">
                    <a16:rowId xmlns:a16="http://schemas.microsoft.com/office/drawing/2014/main" val="2317882442"/>
                  </a:ext>
                </a:extLst>
              </a:tr>
            </a:tbl>
          </a:graphicData>
        </a:graphic>
      </p:graphicFrame>
    </p:spTree>
    <p:extLst>
      <p:ext uri="{BB962C8B-B14F-4D97-AF65-F5344CB8AC3E}">
        <p14:creationId xmlns:p14="http://schemas.microsoft.com/office/powerpoint/2010/main" val="33522768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C7DB004A-9DCA-4D27-8478-88D3ADA6036B}"/>
              </a:ext>
            </a:extLst>
          </p:cNvPr>
          <p:cNvSpPr>
            <a:spLocks noGrp="1" noChangeArrowheads="1"/>
          </p:cNvSpPr>
          <p:nvPr>
            <p:ph type="title"/>
          </p:nvPr>
        </p:nvSpPr>
        <p:spPr>
          <a:xfrm>
            <a:off x="2422902" y="900702"/>
            <a:ext cx="6172200" cy="941796"/>
          </a:xfrm>
          <a:noFill/>
          <a:ln w="9525">
            <a:noFill/>
            <a:miter lim="800000"/>
            <a:headEnd/>
            <a:tailEnd/>
          </a:ln>
        </p:spPr>
        <p:txBody>
          <a:bodyPr vert="horz" wrap="square" lIns="68580" tIns="34290" rIns="68580" bIns="34290" numCol="1" rtlCol="0" anchor="t" anchorCtr="0" compatLnSpc="1">
            <a:prstTxWarp prst="textNoShape">
              <a:avLst/>
            </a:prstTxWarp>
            <a:noAutofit/>
          </a:bodyPr>
          <a:lstStyle/>
          <a:p>
            <a:r>
              <a:rPr lang="en-US" altLang="en-US" sz="1500" dirty="0">
                <a:solidFill>
                  <a:schemeClr val="tx2"/>
                </a:solidFill>
                <a:latin typeface="Arial" panose="020B0604020202020204" pitchFamily="34" charset="0"/>
                <a:cs typeface="Arial" panose="020B0604020202020204" pitchFamily="34" charset="0"/>
              </a:rPr>
              <a:t>Target Challenge: develop thick Th targets to withstand high beam current to support clinical scale production</a:t>
            </a:r>
          </a:p>
        </p:txBody>
      </p:sp>
      <p:sp>
        <p:nvSpPr>
          <p:cNvPr id="15" name="Content Placeholder 14">
            <a:extLst>
              <a:ext uri="{FF2B5EF4-FFF2-40B4-BE49-F238E27FC236}">
                <a16:creationId xmlns:a16="http://schemas.microsoft.com/office/drawing/2014/main" id="{2AF78D56-A3D0-4494-BD66-FCFDF912E06E}"/>
              </a:ext>
            </a:extLst>
          </p:cNvPr>
          <p:cNvSpPr>
            <a:spLocks noGrp="1"/>
          </p:cNvSpPr>
          <p:nvPr>
            <p:ph sz="half" idx="1"/>
          </p:nvPr>
        </p:nvSpPr>
        <p:spPr>
          <a:xfrm>
            <a:off x="1137425" y="1493044"/>
            <a:ext cx="5587228" cy="3829050"/>
          </a:xfrm>
        </p:spPr>
        <p:txBody>
          <a:bodyPr>
            <a:noAutofit/>
          </a:bodyPr>
          <a:lstStyle/>
          <a:p>
            <a:pPr>
              <a:buClr>
                <a:srgbClr val="F2F6FC">
                  <a:lumMod val="50000"/>
                </a:srgbClr>
              </a:buClr>
              <a:buSzPct val="120000"/>
              <a:defRPr/>
            </a:pPr>
            <a:r>
              <a:rPr lang="en-US" altLang="en-US" sz="1800" dirty="0">
                <a:latin typeface="Arial" panose="020B0604020202020204" pitchFamily="34" charset="0"/>
                <a:cs typeface="Arial" panose="020B0604020202020204" pitchFamily="34" charset="0"/>
              </a:rPr>
              <a:t>Initial targets were thin </a:t>
            </a:r>
            <a:r>
              <a:rPr lang="en-US" altLang="en-US" sz="1800" dirty="0" err="1">
                <a:latin typeface="Arial" panose="020B0604020202020204" pitchFamily="34" charset="0"/>
                <a:cs typeface="Arial" panose="020B0604020202020204" pitchFamily="34" charset="0"/>
              </a:rPr>
              <a:t>Th</a:t>
            </a:r>
            <a:r>
              <a:rPr lang="en-US" altLang="en-US" sz="1800" dirty="0">
                <a:latin typeface="Arial" panose="020B0604020202020204" pitchFamily="34" charset="0"/>
                <a:cs typeface="Arial" panose="020B0604020202020204" pitchFamily="34" charset="0"/>
              </a:rPr>
              <a:t> foils (0.127mm, 0.9g) encapsulated in Al. Used to support small scale production for chemistry development and for </a:t>
            </a:r>
            <a:r>
              <a:rPr lang="en-US" sz="1800" baseline="30000" dirty="0">
                <a:latin typeface="Arial" panose="020B0604020202020204" pitchFamily="34" charset="0"/>
                <a:cs typeface="Arial" panose="020B0604020202020204" pitchFamily="34" charset="0"/>
              </a:rPr>
              <a:t>225</a:t>
            </a:r>
            <a:r>
              <a:rPr lang="en-US" sz="1800" dirty="0">
                <a:latin typeface="Arial" panose="020B0604020202020204" pitchFamily="34" charset="0"/>
                <a:cs typeface="Arial" panose="020B0604020202020204" pitchFamily="34" charset="0"/>
              </a:rPr>
              <a:t>Ac cross section determinations.</a:t>
            </a:r>
            <a:r>
              <a:rPr lang="en-US" altLang="en-US" sz="1800" dirty="0">
                <a:latin typeface="Arial" panose="020B0604020202020204" pitchFamily="34" charset="0"/>
                <a:cs typeface="Arial" panose="020B0604020202020204" pitchFamily="34" charset="0"/>
              </a:rPr>
              <a:t> </a:t>
            </a:r>
          </a:p>
          <a:p>
            <a:pPr>
              <a:buClr>
                <a:srgbClr val="F2F6FC">
                  <a:lumMod val="50000"/>
                </a:srgbClr>
              </a:buClr>
              <a:defRPr/>
            </a:pPr>
            <a:r>
              <a:rPr lang="en-US" sz="1800" dirty="0">
                <a:latin typeface="Arial" panose="020B0604020202020204" pitchFamily="34" charset="0"/>
                <a:cs typeface="Arial" panose="020B0604020202020204" pitchFamily="34" charset="0"/>
              </a:rPr>
              <a:t>Next larger diameter (0.38mm thick,13g )BNL targets to support new </a:t>
            </a:r>
            <a:r>
              <a:rPr lang="en-US" sz="1800" dirty="0" err="1">
                <a:latin typeface="Arial" panose="020B0604020202020204" pitchFamily="34" charset="0"/>
                <a:cs typeface="Arial" panose="020B0604020202020204" pitchFamily="34" charset="0"/>
              </a:rPr>
              <a:t>rastered</a:t>
            </a:r>
            <a:r>
              <a:rPr lang="en-US" sz="1800" dirty="0">
                <a:latin typeface="Arial" panose="020B0604020202020204" pitchFamily="34" charset="0"/>
                <a:cs typeface="Arial" panose="020B0604020202020204" pitchFamily="34" charset="0"/>
              </a:rPr>
              <a:t> beam at BLIP were sealed in </a:t>
            </a:r>
            <a:r>
              <a:rPr lang="en-US" sz="1800" dirty="0" err="1">
                <a:latin typeface="Arial" panose="020B0604020202020204" pitchFamily="34" charset="0"/>
                <a:cs typeface="Arial" panose="020B0604020202020204" pitchFamily="34" charset="0"/>
              </a:rPr>
              <a:t>inconel</a:t>
            </a:r>
            <a:r>
              <a:rPr lang="en-US" sz="1800" dirty="0">
                <a:latin typeface="Arial" panose="020B0604020202020204" pitchFamily="34" charset="0"/>
                <a:cs typeface="Arial" panose="020B0604020202020204" pitchFamily="34" charset="0"/>
              </a:rPr>
              <a:t> by electron beam welding. </a:t>
            </a:r>
          </a:p>
          <a:p>
            <a:pPr>
              <a:buClr>
                <a:srgbClr val="F2F6FC">
                  <a:lumMod val="50000"/>
                </a:srgbClr>
              </a:buClr>
              <a:defRPr/>
            </a:pPr>
            <a:r>
              <a:rPr lang="en-US" altLang="en-US" sz="1800" dirty="0">
                <a:latin typeface="Arial" panose="020B0604020202020204" pitchFamily="34" charset="0"/>
                <a:cs typeface="Arial" panose="020B0604020202020204" pitchFamily="34" charset="0"/>
              </a:rPr>
              <a:t>Primary risk associated with Ci-Scale targets (~100g) is overheating. </a:t>
            </a:r>
            <a:r>
              <a:rPr lang="en-US" sz="1800" dirty="0">
                <a:latin typeface="Arial" panose="020B0604020202020204" pitchFamily="34" charset="0"/>
                <a:cs typeface="Arial" panose="020B0604020202020204" pitchFamily="34" charset="0"/>
              </a:rPr>
              <a:t>Capsule MP (1290°C) is lower than thorium MP (1755°C).</a:t>
            </a:r>
          </a:p>
          <a:p>
            <a:pPr>
              <a:buClr>
                <a:srgbClr val="F2F6FC">
                  <a:lumMod val="50000"/>
                </a:srgbClr>
              </a:buClr>
              <a:defRPr/>
            </a:pPr>
            <a:r>
              <a:rPr lang="en-US" altLang="en-US" sz="1800" dirty="0">
                <a:latin typeface="Arial" panose="020B0604020202020204" pitchFamily="34" charset="0"/>
                <a:cs typeface="Arial" panose="020B0604020202020204" pitchFamily="34" charset="0"/>
              </a:rPr>
              <a:t>Thermal behavior at </a:t>
            </a:r>
            <a:r>
              <a:rPr lang="en-US" altLang="en-US" sz="1800" dirty="0" err="1">
                <a:latin typeface="Arial" panose="020B0604020202020204" pitchFamily="34" charset="0"/>
                <a:cs typeface="Arial" panose="020B0604020202020204" pitchFamily="34" charset="0"/>
              </a:rPr>
              <a:t>Th</a:t>
            </a:r>
            <a:r>
              <a:rPr lang="en-US" altLang="en-US" sz="1800" dirty="0">
                <a:latin typeface="Arial" panose="020B0604020202020204" pitchFamily="34" charset="0"/>
                <a:cs typeface="Arial" panose="020B0604020202020204" pitchFamily="34" charset="0"/>
              </a:rPr>
              <a:t>/capsule interface is key.</a:t>
            </a:r>
          </a:p>
          <a:p>
            <a:pPr>
              <a:buClr>
                <a:srgbClr val="F2F6FC">
                  <a:lumMod val="50000"/>
                </a:srgbClr>
              </a:buClr>
              <a:defRPr/>
            </a:pPr>
            <a:r>
              <a:rPr lang="en-US" altLang="en-US" sz="1800" dirty="0">
                <a:latin typeface="Arial" panose="020B0604020202020204" pitchFamily="34" charset="0"/>
                <a:cs typeface="Arial" panose="020B0604020202020204" pitchFamily="34" charset="0"/>
              </a:rPr>
              <a:t>Thermal calculation for 165μA at 191 MeV incident energy assuming ideal thermal contact for a 3 mm thick target (105g) predicts low peak temperature but actual thermal contact conductance will be lower.</a:t>
            </a:r>
          </a:p>
          <a:p>
            <a:pPr>
              <a:buClr>
                <a:srgbClr val="F2F6FC">
                  <a:lumMod val="50000"/>
                </a:srgbClr>
              </a:buClr>
              <a:defRPr/>
            </a:pPr>
            <a:endParaRPr lang="en-US" altLang="en-US" sz="1800" dirty="0">
              <a:latin typeface="Arial" panose="020B0604020202020204" pitchFamily="34" charset="0"/>
              <a:cs typeface="Arial" panose="020B0604020202020204" pitchFamily="34" charset="0"/>
            </a:endParaRPr>
          </a:p>
        </p:txBody>
      </p:sp>
      <p:pic>
        <p:nvPicPr>
          <p:cNvPr id="44036" name="Picture 5">
            <a:extLst>
              <a:ext uri="{FF2B5EF4-FFF2-40B4-BE49-F238E27FC236}">
                <a16:creationId xmlns:a16="http://schemas.microsoft.com/office/drawing/2014/main" id="{AE536808-A3D9-443F-95E8-9E75F8D644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2" y="1184857"/>
            <a:ext cx="3702992" cy="1110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7" name="Picture 2">
            <a:extLst>
              <a:ext uri="{FF2B5EF4-FFF2-40B4-BE49-F238E27FC236}">
                <a16:creationId xmlns:a16="http://schemas.microsoft.com/office/drawing/2014/main" id="{2B199A7B-B960-4319-A9E4-D383ECF47C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0438" y="2457450"/>
            <a:ext cx="3073209" cy="1506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 name="Content Placeholder 2">
            <a:extLst>
              <a:ext uri="{FF2B5EF4-FFF2-40B4-BE49-F238E27FC236}">
                <a16:creationId xmlns:a16="http://schemas.microsoft.com/office/drawing/2014/main" id="{355C81D7-D0C6-4071-93B8-91DCA937578A}"/>
              </a:ext>
            </a:extLst>
          </p:cNvPr>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0438" y="4166937"/>
            <a:ext cx="3631556" cy="1761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93C6FB52-ED35-B239-624E-DB6D06C2B6E1}"/>
              </a:ext>
            </a:extLst>
          </p:cNvPr>
          <p:cNvSpPr txBox="1">
            <a:spLocks/>
          </p:cNvSpPr>
          <p:nvPr/>
        </p:nvSpPr>
        <p:spPr>
          <a:xfrm>
            <a:off x="1846326" y="168256"/>
            <a:ext cx="8628678" cy="401648"/>
          </a:xfrm>
          <a:prstGeom prst="rect">
            <a:avLst/>
          </a:prstGeom>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t">
            <a:noAutofit/>
          </a:bodyPr>
          <a:lstStyle>
            <a:lvl1pPr>
              <a:lnSpc>
                <a:spcPct val="90000"/>
              </a:lnSpc>
              <a:spcBef>
                <a:spcPct val="0"/>
              </a:spcBef>
              <a:buNone/>
              <a:defRPr kumimoji="1" sz="3600" b="1">
                <a:effectLst>
                  <a:outerShdw blurRad="38100" dist="38100" dir="2700000" algn="tl">
                    <a:srgbClr val="000000"/>
                  </a:outerShdw>
                </a:effectLst>
                <a:latin typeface="Myriad Pro" pitchFamily="34" charset="0"/>
                <a:ea typeface="+mj-ea"/>
                <a:cs typeface="+mj-cs"/>
              </a:defRPr>
            </a:lvl1pPr>
          </a:lstStyle>
          <a:p>
            <a:r>
              <a:rPr lang="en-US" dirty="0" err="1">
                <a:effectLst/>
              </a:rPr>
              <a:t>Targetry</a:t>
            </a:r>
            <a:r>
              <a:rPr lang="en-US" dirty="0">
                <a:effectLst/>
              </a:rPr>
              <a:t> and Inventory</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9067" y="1088069"/>
            <a:ext cx="6477218" cy="697230"/>
          </a:xfrm>
        </p:spPr>
        <p:txBody>
          <a:bodyPr>
            <a:noAutofit/>
          </a:bodyPr>
          <a:lstStyle/>
          <a:p>
            <a:br>
              <a:rPr lang="en-US" sz="1800" dirty="0">
                <a:solidFill>
                  <a:schemeClr val="bg2">
                    <a:lumMod val="25000"/>
                  </a:schemeClr>
                </a:solidFill>
              </a:rPr>
            </a:br>
            <a:r>
              <a:rPr lang="en-US" sz="1200" dirty="0">
                <a:solidFill>
                  <a:schemeClr val="bg2">
                    <a:lumMod val="25000"/>
                  </a:schemeClr>
                </a:solidFill>
                <a:latin typeface="Arial" panose="020B0604020202020204" pitchFamily="34" charset="0"/>
                <a:cs typeface="Arial" panose="020B0604020202020204" pitchFamily="34" charset="0"/>
              </a:rPr>
              <a:t>Chemical recovery ~90%, &gt;99% </a:t>
            </a:r>
            <a:r>
              <a:rPr lang="en-US" sz="1200" dirty="0" err="1">
                <a:solidFill>
                  <a:schemeClr val="bg2">
                    <a:lumMod val="25000"/>
                  </a:schemeClr>
                </a:solidFill>
                <a:latin typeface="Arial" panose="020B0604020202020204" pitchFamily="34" charset="0"/>
                <a:cs typeface="Arial" panose="020B0604020202020204" pitchFamily="34" charset="0"/>
              </a:rPr>
              <a:t>radiopurity</a:t>
            </a:r>
            <a:r>
              <a:rPr lang="en-US" sz="1200" dirty="0">
                <a:solidFill>
                  <a:schemeClr val="bg2">
                    <a:lumMod val="25000"/>
                  </a:schemeClr>
                </a:solidFill>
                <a:latin typeface="Arial" panose="020B0604020202020204" pitchFamily="34" charset="0"/>
                <a:cs typeface="Arial" panose="020B0604020202020204" pitchFamily="34" charset="0"/>
              </a:rPr>
              <a:t>,</a:t>
            </a:r>
            <a:r>
              <a:rPr lang="en-US" sz="1200" baseline="30000" dirty="0">
                <a:solidFill>
                  <a:schemeClr val="tx2"/>
                </a:solidFill>
                <a:latin typeface="Arial" panose="020B0604020202020204" pitchFamily="34" charset="0"/>
                <a:cs typeface="Arial" panose="020B0604020202020204" pitchFamily="34" charset="0"/>
              </a:rPr>
              <a:t> 225</a:t>
            </a:r>
            <a:r>
              <a:rPr lang="en-US" sz="1200" dirty="0">
                <a:solidFill>
                  <a:schemeClr val="tx2"/>
                </a:solidFill>
                <a:latin typeface="Arial" panose="020B0604020202020204" pitchFamily="34" charset="0"/>
                <a:cs typeface="Arial" panose="020B0604020202020204" pitchFamily="34" charset="0"/>
              </a:rPr>
              <a:t>Ac/</a:t>
            </a:r>
            <a:r>
              <a:rPr lang="en-US" sz="1200" baseline="30000" dirty="0">
                <a:solidFill>
                  <a:schemeClr val="tx2"/>
                </a:solidFill>
                <a:latin typeface="Arial" panose="020B0604020202020204" pitchFamily="34" charset="0"/>
                <a:cs typeface="Arial" panose="020B0604020202020204" pitchFamily="34" charset="0"/>
              </a:rPr>
              <a:t>213</a:t>
            </a:r>
            <a:r>
              <a:rPr lang="en-US" sz="1200" dirty="0">
                <a:solidFill>
                  <a:schemeClr val="tx2"/>
                </a:solidFill>
                <a:latin typeface="Arial" panose="020B0604020202020204" pitchFamily="34" charset="0"/>
                <a:cs typeface="Arial" panose="020B0604020202020204" pitchFamily="34" charset="0"/>
              </a:rPr>
              <a:t>Bi generator performance is equivalent to generators prepared from </a:t>
            </a:r>
            <a:r>
              <a:rPr lang="en-US" sz="1200" baseline="30000" dirty="0">
                <a:solidFill>
                  <a:schemeClr val="tx2"/>
                </a:solidFill>
                <a:latin typeface="Arial" panose="020B0604020202020204" pitchFamily="34" charset="0"/>
                <a:cs typeface="Arial" panose="020B0604020202020204" pitchFamily="34" charset="0"/>
              </a:rPr>
              <a:t>229</a:t>
            </a:r>
            <a:r>
              <a:rPr lang="en-US" sz="1200" dirty="0">
                <a:solidFill>
                  <a:schemeClr val="tx2"/>
                </a:solidFill>
                <a:latin typeface="Arial" panose="020B0604020202020204" pitchFamily="34" charset="0"/>
                <a:cs typeface="Arial" panose="020B0604020202020204" pitchFamily="34" charset="0"/>
              </a:rPr>
              <a:t>Th-derived </a:t>
            </a:r>
            <a:r>
              <a:rPr lang="en-US" sz="1200" baseline="30000" dirty="0">
                <a:solidFill>
                  <a:schemeClr val="tx2"/>
                </a:solidFill>
                <a:latin typeface="Arial" panose="020B0604020202020204" pitchFamily="34" charset="0"/>
                <a:cs typeface="Arial" panose="020B0604020202020204" pitchFamily="34" charset="0"/>
              </a:rPr>
              <a:t>225</a:t>
            </a:r>
            <a:r>
              <a:rPr lang="en-US" sz="1200" dirty="0">
                <a:solidFill>
                  <a:schemeClr val="tx2"/>
                </a:solidFill>
                <a:latin typeface="Arial" panose="020B0604020202020204" pitchFamily="34" charset="0"/>
                <a:cs typeface="Arial" panose="020B0604020202020204" pitchFamily="34" charset="0"/>
              </a:rPr>
              <a:t>Ac.</a:t>
            </a:r>
            <a:br>
              <a:rPr lang="en-US" sz="1200" dirty="0">
                <a:solidFill>
                  <a:schemeClr val="tx2"/>
                </a:solidFill>
                <a:latin typeface="Arial" panose="020B0604020202020204" pitchFamily="34" charset="0"/>
                <a:cs typeface="Arial" panose="020B0604020202020204" pitchFamily="34" charset="0"/>
              </a:rPr>
            </a:br>
            <a:r>
              <a:rPr lang="en-US" sz="1500" dirty="0">
                <a:solidFill>
                  <a:schemeClr val="bg2">
                    <a:lumMod val="25000"/>
                  </a:schemeClr>
                </a:solidFill>
              </a:rPr>
              <a:t> </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6698" y="2121763"/>
            <a:ext cx="7569829" cy="427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a:extLst>
              <a:ext uri="{FF2B5EF4-FFF2-40B4-BE49-F238E27FC236}">
                <a16:creationId xmlns:a16="http://schemas.microsoft.com/office/drawing/2014/main" id="{51F20850-1D9D-8D70-9796-83E24FF34985}"/>
              </a:ext>
            </a:extLst>
          </p:cNvPr>
          <p:cNvSpPr txBox="1">
            <a:spLocks/>
          </p:cNvSpPr>
          <p:nvPr/>
        </p:nvSpPr>
        <p:spPr>
          <a:xfrm>
            <a:off x="1846326" y="168256"/>
            <a:ext cx="8628678" cy="401648"/>
          </a:xfrm>
          <a:prstGeom prst="rect">
            <a:avLst/>
          </a:prstGeom>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t">
            <a:noAutofit/>
          </a:bodyPr>
          <a:lstStyle>
            <a:defPPr>
              <a:defRPr lang="en-US"/>
            </a:defPPr>
            <a:lvl1pPr>
              <a:lnSpc>
                <a:spcPct val="90000"/>
              </a:lnSpc>
              <a:spcBef>
                <a:spcPct val="0"/>
              </a:spcBef>
              <a:buNone/>
              <a:defRPr kumimoji="1" sz="3600" b="1">
                <a:effectLst>
                  <a:outerShdw blurRad="38100" dist="38100" dir="2700000" algn="tl">
                    <a:srgbClr val="000000"/>
                  </a:outerShdw>
                </a:effectLst>
                <a:latin typeface="Myriad Pro" pitchFamily="34" charset="0"/>
                <a:ea typeface="+mj-ea"/>
                <a:cs typeface="+mj-cs"/>
              </a:defRPr>
            </a:lvl1pPr>
          </a:lstStyle>
          <a:p>
            <a:r>
              <a:rPr lang="en-US" dirty="0">
                <a:effectLst/>
              </a:rPr>
              <a:t>Preliminary Chemistry Flow Sheet</a:t>
            </a:r>
          </a:p>
        </p:txBody>
      </p:sp>
    </p:spTree>
    <p:extLst>
      <p:ext uri="{BB962C8B-B14F-4D97-AF65-F5344CB8AC3E}">
        <p14:creationId xmlns:p14="http://schemas.microsoft.com/office/powerpoint/2010/main" val="152024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58923" y="4015740"/>
            <a:ext cx="2790444" cy="1819656"/>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4445889" y="4044822"/>
            <a:ext cx="314325" cy="208279"/>
          </a:xfrm>
          <a:prstGeom prst="rect">
            <a:avLst/>
          </a:prstGeom>
        </p:spPr>
        <p:txBody>
          <a:bodyPr vert="horz" wrap="square" lIns="0" tIns="12700" rIns="0" bIns="0" rtlCol="0">
            <a:spAutoFit/>
          </a:bodyPr>
          <a:lstStyle/>
          <a:p>
            <a:pPr marL="12700">
              <a:lnSpc>
                <a:spcPct val="100000"/>
              </a:lnSpc>
              <a:spcBef>
                <a:spcPts val="100"/>
              </a:spcBef>
            </a:pPr>
            <a:r>
              <a:rPr sz="1200" spc="70">
                <a:latin typeface="Tahoma"/>
                <a:cs typeface="Tahoma"/>
              </a:rPr>
              <a:t>PET</a:t>
            </a:r>
            <a:endParaRPr sz="1200">
              <a:latin typeface="Tahoma"/>
              <a:cs typeface="Tahoma"/>
            </a:endParaRPr>
          </a:p>
        </p:txBody>
      </p:sp>
      <p:sp>
        <p:nvSpPr>
          <p:cNvPr id="4" name="object 4"/>
          <p:cNvSpPr/>
          <p:nvPr/>
        </p:nvSpPr>
        <p:spPr>
          <a:xfrm>
            <a:off x="5230367" y="478536"/>
            <a:ext cx="0" cy="5399405"/>
          </a:xfrm>
          <a:custGeom>
            <a:avLst/>
            <a:gdLst/>
            <a:ahLst/>
            <a:cxnLst/>
            <a:rect l="l" t="t" r="r" b="b"/>
            <a:pathLst>
              <a:path h="5399405">
                <a:moveTo>
                  <a:pt x="0" y="0"/>
                </a:moveTo>
                <a:lnTo>
                  <a:pt x="0" y="5398846"/>
                </a:lnTo>
              </a:path>
            </a:pathLst>
          </a:custGeom>
          <a:ln w="76200">
            <a:solidFill>
              <a:srgbClr val="BEBEBE"/>
            </a:solidFill>
          </a:ln>
        </p:spPr>
        <p:txBody>
          <a:bodyPr wrap="square" lIns="0" tIns="0" rIns="0" bIns="0" rtlCol="0"/>
          <a:lstStyle/>
          <a:p>
            <a:endParaRPr/>
          </a:p>
        </p:txBody>
      </p:sp>
      <p:sp>
        <p:nvSpPr>
          <p:cNvPr id="5" name="object 5"/>
          <p:cNvSpPr txBox="1">
            <a:spLocks noGrp="1"/>
          </p:cNvSpPr>
          <p:nvPr>
            <p:ph type="title"/>
          </p:nvPr>
        </p:nvSpPr>
        <p:spPr>
          <a:xfrm>
            <a:off x="1231188" y="534162"/>
            <a:ext cx="3539490" cy="1001394"/>
          </a:xfrm>
          <a:prstGeom prst="rect">
            <a:avLst/>
          </a:prstGeom>
        </p:spPr>
        <p:txBody>
          <a:bodyPr vert="horz" wrap="square" lIns="0" tIns="13335" rIns="0" bIns="0" rtlCol="0">
            <a:spAutoFit/>
          </a:bodyPr>
          <a:lstStyle/>
          <a:p>
            <a:pPr marL="601345" algn="ctr">
              <a:lnSpc>
                <a:spcPct val="100000"/>
              </a:lnSpc>
              <a:spcBef>
                <a:spcPts val="105"/>
              </a:spcBef>
            </a:pPr>
            <a:r>
              <a:rPr sz="3200" b="0" spc="175">
                <a:solidFill>
                  <a:srgbClr val="000000"/>
                </a:solidFill>
                <a:latin typeface="Tahoma"/>
                <a:cs typeface="Tahoma"/>
              </a:rPr>
              <a:t>Applications</a:t>
            </a:r>
            <a:r>
              <a:rPr sz="3200" b="0" spc="-210">
                <a:solidFill>
                  <a:srgbClr val="000000"/>
                </a:solidFill>
                <a:latin typeface="Tahoma"/>
                <a:cs typeface="Tahoma"/>
              </a:rPr>
              <a:t> </a:t>
            </a:r>
            <a:r>
              <a:rPr sz="3200" b="0" spc="170">
                <a:solidFill>
                  <a:srgbClr val="000000"/>
                </a:solidFill>
                <a:latin typeface="Tahoma"/>
                <a:cs typeface="Tahoma"/>
              </a:rPr>
              <a:t>of</a:t>
            </a:r>
            <a:endParaRPr sz="3200">
              <a:latin typeface="Tahoma"/>
              <a:cs typeface="Tahoma"/>
            </a:endParaRPr>
          </a:p>
          <a:p>
            <a:pPr marL="12700">
              <a:lnSpc>
                <a:spcPct val="100000"/>
              </a:lnSpc>
            </a:pPr>
            <a:r>
              <a:rPr sz="3200" spc="290"/>
              <a:t>Nuclear</a:t>
            </a:r>
            <a:r>
              <a:rPr lang="en-US" sz="3200" spc="-120"/>
              <a:t> </a:t>
            </a:r>
            <a:r>
              <a:rPr sz="3200" spc="280"/>
              <a:t>Medicine</a:t>
            </a:r>
            <a:endParaRPr sz="3200"/>
          </a:p>
        </p:txBody>
      </p:sp>
      <p:sp>
        <p:nvSpPr>
          <p:cNvPr id="6" name="object 6"/>
          <p:cNvSpPr/>
          <p:nvPr/>
        </p:nvSpPr>
        <p:spPr>
          <a:xfrm>
            <a:off x="2058923" y="2266188"/>
            <a:ext cx="2790444" cy="1569720"/>
          </a:xfrm>
          <a:prstGeom prst="rect">
            <a:avLst/>
          </a:prstGeom>
          <a:blipFill>
            <a:blip r:embed="rId3" cstate="print"/>
            <a:stretch>
              <a:fillRect/>
            </a:stretch>
          </a:blipFill>
        </p:spPr>
        <p:txBody>
          <a:bodyPr wrap="square" lIns="0" tIns="0" rIns="0" bIns="0" rtlCol="0"/>
          <a:lstStyle/>
          <a:p>
            <a:endParaRPr/>
          </a:p>
        </p:txBody>
      </p:sp>
      <p:sp>
        <p:nvSpPr>
          <p:cNvPr id="7" name="object 7"/>
          <p:cNvSpPr txBox="1"/>
          <p:nvPr/>
        </p:nvSpPr>
        <p:spPr>
          <a:xfrm>
            <a:off x="3120898" y="1509217"/>
            <a:ext cx="1651635" cy="993775"/>
          </a:xfrm>
          <a:prstGeom prst="rect">
            <a:avLst/>
          </a:prstGeom>
        </p:spPr>
        <p:txBody>
          <a:bodyPr vert="horz" wrap="square" lIns="0" tIns="13335" rIns="0" bIns="0" rtlCol="0">
            <a:spAutoFit/>
          </a:bodyPr>
          <a:lstStyle/>
          <a:p>
            <a:pPr marL="12700">
              <a:lnSpc>
                <a:spcPct val="100000"/>
              </a:lnSpc>
              <a:spcBef>
                <a:spcPts val="105"/>
              </a:spcBef>
            </a:pPr>
            <a:r>
              <a:rPr sz="3200" b="1" spc="245">
                <a:solidFill>
                  <a:srgbClr val="004669"/>
                </a:solidFill>
                <a:latin typeface="Calibri"/>
                <a:cs typeface="Calibri"/>
              </a:rPr>
              <a:t>Im</a:t>
            </a:r>
            <a:r>
              <a:rPr sz="3200" b="1" spc="210">
                <a:solidFill>
                  <a:srgbClr val="004669"/>
                </a:solidFill>
                <a:latin typeface="Calibri"/>
                <a:cs typeface="Calibri"/>
              </a:rPr>
              <a:t>a</a:t>
            </a:r>
            <a:r>
              <a:rPr sz="3200" b="1" spc="370">
                <a:solidFill>
                  <a:srgbClr val="004669"/>
                </a:solidFill>
                <a:latin typeface="Calibri"/>
                <a:cs typeface="Calibri"/>
              </a:rPr>
              <a:t>ging</a:t>
            </a:r>
            <a:endParaRPr sz="3200">
              <a:latin typeface="Calibri"/>
              <a:cs typeface="Calibri"/>
            </a:endParaRPr>
          </a:p>
          <a:p>
            <a:pPr marR="17780" algn="r">
              <a:lnSpc>
                <a:spcPct val="100000"/>
              </a:lnSpc>
              <a:spcBef>
                <a:spcPts val="2340"/>
              </a:spcBef>
            </a:pPr>
            <a:r>
              <a:rPr sz="1200" spc="80">
                <a:latin typeface="Tahoma"/>
                <a:cs typeface="Tahoma"/>
              </a:rPr>
              <a:t>SP</a:t>
            </a:r>
            <a:r>
              <a:rPr sz="1200" spc="75">
                <a:latin typeface="Tahoma"/>
                <a:cs typeface="Tahoma"/>
              </a:rPr>
              <a:t>E</a:t>
            </a:r>
            <a:r>
              <a:rPr sz="1200" spc="160">
                <a:latin typeface="Tahoma"/>
                <a:cs typeface="Tahoma"/>
              </a:rPr>
              <a:t>C</a:t>
            </a:r>
            <a:r>
              <a:rPr sz="1200" spc="80">
                <a:latin typeface="Tahoma"/>
                <a:cs typeface="Tahoma"/>
              </a:rPr>
              <a:t>T</a:t>
            </a:r>
            <a:endParaRPr sz="1200">
              <a:latin typeface="Tahoma"/>
              <a:cs typeface="Tahoma"/>
            </a:endParaRPr>
          </a:p>
        </p:txBody>
      </p:sp>
      <p:sp>
        <p:nvSpPr>
          <p:cNvPr id="8" name="object 8"/>
          <p:cNvSpPr/>
          <p:nvPr/>
        </p:nvSpPr>
        <p:spPr>
          <a:xfrm>
            <a:off x="373379" y="2266188"/>
            <a:ext cx="1533144" cy="3569208"/>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5597652" y="697991"/>
            <a:ext cx="720851" cy="720851"/>
          </a:xfrm>
          <a:prstGeom prst="rect">
            <a:avLst/>
          </a:prstGeom>
          <a:blipFill>
            <a:blip r:embed="rId5" cstate="print"/>
            <a:stretch>
              <a:fillRect/>
            </a:stretch>
          </a:blipFill>
        </p:spPr>
        <p:txBody>
          <a:bodyPr wrap="square" lIns="0" tIns="0" rIns="0" bIns="0" rtlCol="0"/>
          <a:lstStyle/>
          <a:p>
            <a:endParaRPr/>
          </a:p>
        </p:txBody>
      </p:sp>
      <p:sp>
        <p:nvSpPr>
          <p:cNvPr id="10" name="object 10"/>
          <p:cNvSpPr txBox="1"/>
          <p:nvPr/>
        </p:nvSpPr>
        <p:spPr>
          <a:xfrm>
            <a:off x="6584950" y="759333"/>
            <a:ext cx="2461260" cy="574040"/>
          </a:xfrm>
          <a:prstGeom prst="rect">
            <a:avLst/>
          </a:prstGeom>
        </p:spPr>
        <p:txBody>
          <a:bodyPr vert="horz" wrap="square" lIns="0" tIns="12700" rIns="0" bIns="0" rtlCol="0">
            <a:spAutoFit/>
          </a:bodyPr>
          <a:lstStyle/>
          <a:p>
            <a:pPr marL="12700">
              <a:lnSpc>
                <a:spcPct val="100000"/>
              </a:lnSpc>
              <a:spcBef>
                <a:spcPts val="100"/>
              </a:spcBef>
            </a:pPr>
            <a:r>
              <a:rPr sz="1800" spc="90">
                <a:latin typeface="Tahoma"/>
                <a:cs typeface="Tahoma"/>
              </a:rPr>
              <a:t>Detection</a:t>
            </a:r>
            <a:r>
              <a:rPr sz="1800" spc="-55">
                <a:latin typeface="Tahoma"/>
                <a:cs typeface="Tahoma"/>
              </a:rPr>
              <a:t> </a:t>
            </a:r>
            <a:r>
              <a:rPr sz="1800" spc="90">
                <a:latin typeface="Tahoma"/>
                <a:cs typeface="Tahoma"/>
              </a:rPr>
              <a:t>of</a:t>
            </a:r>
            <a:endParaRPr sz="1800">
              <a:latin typeface="Tahoma"/>
              <a:cs typeface="Tahoma"/>
            </a:endParaRPr>
          </a:p>
          <a:p>
            <a:pPr marL="12700">
              <a:lnSpc>
                <a:spcPct val="100000"/>
              </a:lnSpc>
            </a:pPr>
            <a:r>
              <a:rPr sz="1800" b="1" spc="210">
                <a:latin typeface="Calibri"/>
                <a:cs typeface="Calibri"/>
              </a:rPr>
              <a:t>cancer</a:t>
            </a:r>
            <a:r>
              <a:rPr sz="1800" b="1" spc="-45">
                <a:latin typeface="Calibri"/>
                <a:cs typeface="Calibri"/>
              </a:rPr>
              <a:t> </a:t>
            </a:r>
            <a:r>
              <a:rPr sz="1800" b="1" spc="175">
                <a:latin typeface="Calibri"/>
                <a:cs typeface="Calibri"/>
              </a:rPr>
              <a:t>and</a:t>
            </a:r>
            <a:r>
              <a:rPr sz="1800" b="1" spc="-55">
                <a:latin typeface="Calibri"/>
                <a:cs typeface="Calibri"/>
              </a:rPr>
              <a:t> </a:t>
            </a:r>
            <a:r>
              <a:rPr sz="1800" b="1" spc="160">
                <a:latin typeface="Calibri"/>
                <a:cs typeface="Calibri"/>
              </a:rPr>
              <a:t>its</a:t>
            </a:r>
            <a:r>
              <a:rPr sz="1800" b="1" spc="-45">
                <a:latin typeface="Calibri"/>
                <a:cs typeface="Calibri"/>
              </a:rPr>
              <a:t> </a:t>
            </a:r>
            <a:r>
              <a:rPr sz="1800" b="1" spc="185">
                <a:latin typeface="Calibri"/>
                <a:cs typeface="Calibri"/>
              </a:rPr>
              <a:t>spread</a:t>
            </a:r>
            <a:endParaRPr sz="1800">
              <a:latin typeface="Calibri"/>
              <a:cs typeface="Calibri"/>
            </a:endParaRPr>
          </a:p>
        </p:txBody>
      </p:sp>
      <p:sp>
        <p:nvSpPr>
          <p:cNvPr id="11" name="object 11"/>
          <p:cNvSpPr/>
          <p:nvPr/>
        </p:nvSpPr>
        <p:spPr>
          <a:xfrm>
            <a:off x="5608320" y="4931664"/>
            <a:ext cx="719327" cy="719328"/>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5597652" y="1545336"/>
            <a:ext cx="720851" cy="719327"/>
          </a:xfrm>
          <a:prstGeom prst="rect">
            <a:avLst/>
          </a:prstGeom>
          <a:blipFill>
            <a:blip r:embed="rId7" cstate="print"/>
            <a:stretch>
              <a:fillRect/>
            </a:stretch>
          </a:blipFill>
        </p:spPr>
        <p:txBody>
          <a:bodyPr wrap="square" lIns="0" tIns="0" rIns="0" bIns="0" rtlCol="0"/>
          <a:lstStyle/>
          <a:p>
            <a:endParaRPr/>
          </a:p>
        </p:txBody>
      </p:sp>
      <p:sp>
        <p:nvSpPr>
          <p:cNvPr id="13" name="object 13"/>
          <p:cNvSpPr txBox="1"/>
          <p:nvPr/>
        </p:nvSpPr>
        <p:spPr>
          <a:xfrm>
            <a:off x="6584950" y="1609090"/>
            <a:ext cx="3086100" cy="574040"/>
          </a:xfrm>
          <a:prstGeom prst="rect">
            <a:avLst/>
          </a:prstGeom>
        </p:spPr>
        <p:txBody>
          <a:bodyPr vert="horz" wrap="square" lIns="0" tIns="12700" rIns="0" bIns="0" rtlCol="0">
            <a:spAutoFit/>
          </a:bodyPr>
          <a:lstStyle/>
          <a:p>
            <a:pPr marL="12700">
              <a:lnSpc>
                <a:spcPct val="100000"/>
              </a:lnSpc>
              <a:spcBef>
                <a:spcPts val="100"/>
              </a:spcBef>
            </a:pPr>
            <a:r>
              <a:rPr sz="1800" spc="90">
                <a:latin typeface="Tahoma"/>
                <a:cs typeface="Tahoma"/>
              </a:rPr>
              <a:t>Detection</a:t>
            </a:r>
            <a:r>
              <a:rPr sz="1800" spc="-70">
                <a:latin typeface="Tahoma"/>
                <a:cs typeface="Tahoma"/>
              </a:rPr>
              <a:t> </a:t>
            </a:r>
            <a:r>
              <a:rPr sz="1800" spc="90">
                <a:latin typeface="Tahoma"/>
                <a:cs typeface="Tahoma"/>
              </a:rPr>
              <a:t>and</a:t>
            </a:r>
            <a:r>
              <a:rPr sz="1800" spc="-110">
                <a:latin typeface="Tahoma"/>
                <a:cs typeface="Tahoma"/>
              </a:rPr>
              <a:t> </a:t>
            </a:r>
            <a:r>
              <a:rPr sz="1800" spc="70">
                <a:latin typeface="Tahoma"/>
                <a:cs typeface="Tahoma"/>
              </a:rPr>
              <a:t>monitoring</a:t>
            </a:r>
            <a:r>
              <a:rPr sz="1800" spc="-105">
                <a:latin typeface="Tahoma"/>
                <a:cs typeface="Tahoma"/>
              </a:rPr>
              <a:t> </a:t>
            </a:r>
            <a:r>
              <a:rPr sz="1800" spc="90">
                <a:latin typeface="Tahoma"/>
                <a:cs typeface="Tahoma"/>
              </a:rPr>
              <a:t>of</a:t>
            </a:r>
            <a:endParaRPr sz="1800">
              <a:latin typeface="Tahoma"/>
              <a:cs typeface="Tahoma"/>
            </a:endParaRPr>
          </a:p>
          <a:p>
            <a:pPr marL="12700">
              <a:lnSpc>
                <a:spcPct val="100000"/>
              </a:lnSpc>
            </a:pPr>
            <a:r>
              <a:rPr sz="1800" b="1" spc="180">
                <a:latin typeface="Calibri"/>
                <a:cs typeface="Calibri"/>
              </a:rPr>
              <a:t>cardiovascular</a:t>
            </a:r>
            <a:r>
              <a:rPr sz="1800" b="1" spc="-30">
                <a:latin typeface="Calibri"/>
                <a:cs typeface="Calibri"/>
              </a:rPr>
              <a:t> </a:t>
            </a:r>
            <a:r>
              <a:rPr sz="1800" b="1" spc="210">
                <a:latin typeface="Calibri"/>
                <a:cs typeface="Calibri"/>
              </a:rPr>
              <a:t>diseases</a:t>
            </a:r>
            <a:endParaRPr sz="1800">
              <a:latin typeface="Calibri"/>
              <a:cs typeface="Calibri"/>
            </a:endParaRPr>
          </a:p>
        </p:txBody>
      </p:sp>
      <p:sp>
        <p:nvSpPr>
          <p:cNvPr id="14" name="object 14"/>
          <p:cNvSpPr/>
          <p:nvPr/>
        </p:nvSpPr>
        <p:spPr>
          <a:xfrm>
            <a:off x="5597652" y="2391155"/>
            <a:ext cx="720851" cy="720851"/>
          </a:xfrm>
          <a:prstGeom prst="rect">
            <a:avLst/>
          </a:prstGeom>
          <a:blipFill>
            <a:blip r:embed="rId8" cstate="print"/>
            <a:stretch>
              <a:fillRect/>
            </a:stretch>
          </a:blipFill>
        </p:spPr>
        <p:txBody>
          <a:bodyPr wrap="square" lIns="0" tIns="0" rIns="0" bIns="0" rtlCol="0"/>
          <a:lstStyle/>
          <a:p>
            <a:endParaRPr/>
          </a:p>
        </p:txBody>
      </p:sp>
      <p:sp>
        <p:nvSpPr>
          <p:cNvPr id="15" name="object 15"/>
          <p:cNvSpPr/>
          <p:nvPr/>
        </p:nvSpPr>
        <p:spPr>
          <a:xfrm>
            <a:off x="5597652" y="3238500"/>
            <a:ext cx="720851" cy="719327"/>
          </a:xfrm>
          <a:prstGeom prst="rect">
            <a:avLst/>
          </a:prstGeom>
          <a:blipFill>
            <a:blip r:embed="rId9" cstate="print"/>
            <a:stretch>
              <a:fillRect/>
            </a:stretch>
          </a:blipFill>
        </p:spPr>
        <p:txBody>
          <a:bodyPr wrap="square" lIns="0" tIns="0" rIns="0" bIns="0" rtlCol="0"/>
          <a:lstStyle/>
          <a:p>
            <a:endParaRPr/>
          </a:p>
        </p:txBody>
      </p:sp>
      <p:sp>
        <p:nvSpPr>
          <p:cNvPr id="16" name="object 16"/>
          <p:cNvSpPr txBox="1"/>
          <p:nvPr/>
        </p:nvSpPr>
        <p:spPr>
          <a:xfrm>
            <a:off x="6584950" y="2450338"/>
            <a:ext cx="4913630" cy="1425575"/>
          </a:xfrm>
          <a:prstGeom prst="rect">
            <a:avLst/>
          </a:prstGeom>
        </p:spPr>
        <p:txBody>
          <a:bodyPr vert="horz" wrap="square" lIns="0" tIns="12700" rIns="0" bIns="0" rtlCol="0">
            <a:spAutoFit/>
          </a:bodyPr>
          <a:lstStyle/>
          <a:p>
            <a:pPr marL="12700">
              <a:lnSpc>
                <a:spcPct val="100000"/>
              </a:lnSpc>
              <a:spcBef>
                <a:spcPts val="100"/>
              </a:spcBef>
            </a:pPr>
            <a:r>
              <a:rPr sz="1800" spc="60">
                <a:latin typeface="Tahoma"/>
                <a:cs typeface="Tahoma"/>
              </a:rPr>
              <a:t>Identification</a:t>
            </a:r>
            <a:r>
              <a:rPr sz="1800" spc="-55">
                <a:latin typeface="Tahoma"/>
                <a:cs typeface="Tahoma"/>
              </a:rPr>
              <a:t> </a:t>
            </a:r>
            <a:r>
              <a:rPr sz="1800" spc="90">
                <a:latin typeface="Tahoma"/>
                <a:cs typeface="Tahoma"/>
              </a:rPr>
              <a:t>of</a:t>
            </a:r>
            <a:endParaRPr sz="1800">
              <a:latin typeface="Tahoma"/>
              <a:cs typeface="Tahoma"/>
            </a:endParaRPr>
          </a:p>
          <a:p>
            <a:pPr marL="12700">
              <a:lnSpc>
                <a:spcPct val="100000"/>
              </a:lnSpc>
            </a:pPr>
            <a:r>
              <a:rPr sz="1800" b="1" spc="165">
                <a:latin typeface="Calibri"/>
                <a:cs typeface="Calibri"/>
              </a:rPr>
              <a:t>neurologic</a:t>
            </a:r>
            <a:r>
              <a:rPr sz="1800" b="1" spc="-20">
                <a:latin typeface="Calibri"/>
                <a:cs typeface="Calibri"/>
              </a:rPr>
              <a:t> </a:t>
            </a:r>
            <a:r>
              <a:rPr sz="1800" b="1" spc="175">
                <a:latin typeface="Calibri"/>
                <a:cs typeface="Calibri"/>
              </a:rPr>
              <a:t>and</a:t>
            </a:r>
            <a:r>
              <a:rPr sz="1800" b="1" spc="-25">
                <a:latin typeface="Calibri"/>
                <a:cs typeface="Calibri"/>
              </a:rPr>
              <a:t> </a:t>
            </a:r>
            <a:r>
              <a:rPr sz="1800" b="1" spc="180">
                <a:latin typeface="Calibri"/>
                <a:cs typeface="Calibri"/>
              </a:rPr>
              <a:t>psychiatric</a:t>
            </a:r>
            <a:r>
              <a:rPr sz="1800" b="1" spc="-30">
                <a:latin typeface="Calibri"/>
                <a:cs typeface="Calibri"/>
              </a:rPr>
              <a:t> </a:t>
            </a:r>
            <a:r>
              <a:rPr sz="1800" b="1" spc="210">
                <a:latin typeface="Calibri"/>
                <a:cs typeface="Calibri"/>
              </a:rPr>
              <a:t>diseases</a:t>
            </a:r>
            <a:endParaRPr sz="1800">
              <a:latin typeface="Calibri"/>
              <a:cs typeface="Calibri"/>
            </a:endParaRPr>
          </a:p>
          <a:p>
            <a:pPr>
              <a:lnSpc>
                <a:spcPct val="100000"/>
              </a:lnSpc>
            </a:pPr>
            <a:endParaRPr sz="1950">
              <a:latin typeface="Calibri"/>
              <a:cs typeface="Calibri"/>
            </a:endParaRPr>
          </a:p>
          <a:p>
            <a:pPr marL="12700">
              <a:lnSpc>
                <a:spcPct val="100000"/>
              </a:lnSpc>
            </a:pPr>
            <a:r>
              <a:rPr sz="1800" spc="40">
                <a:latin typeface="Tahoma"/>
                <a:cs typeface="Tahoma"/>
              </a:rPr>
              <a:t>Imaging</a:t>
            </a:r>
            <a:r>
              <a:rPr sz="1800" spc="-95">
                <a:latin typeface="Tahoma"/>
                <a:cs typeface="Tahoma"/>
              </a:rPr>
              <a:t> </a:t>
            </a:r>
            <a:r>
              <a:rPr sz="1800" spc="95">
                <a:latin typeface="Tahoma"/>
                <a:cs typeface="Tahoma"/>
              </a:rPr>
              <a:t>of</a:t>
            </a:r>
            <a:r>
              <a:rPr sz="1800" spc="-85">
                <a:latin typeface="Tahoma"/>
                <a:cs typeface="Tahoma"/>
              </a:rPr>
              <a:t> </a:t>
            </a:r>
            <a:r>
              <a:rPr sz="1800" spc="65">
                <a:latin typeface="Tahoma"/>
                <a:cs typeface="Tahoma"/>
              </a:rPr>
              <a:t>normal</a:t>
            </a:r>
            <a:r>
              <a:rPr sz="1800" spc="-100">
                <a:latin typeface="Tahoma"/>
                <a:cs typeface="Tahoma"/>
              </a:rPr>
              <a:t> </a:t>
            </a:r>
            <a:r>
              <a:rPr sz="1800" spc="90">
                <a:latin typeface="Tahoma"/>
                <a:cs typeface="Tahoma"/>
              </a:rPr>
              <a:t>and</a:t>
            </a:r>
            <a:r>
              <a:rPr sz="1800" spc="-100">
                <a:latin typeface="Tahoma"/>
                <a:cs typeface="Tahoma"/>
              </a:rPr>
              <a:t> </a:t>
            </a:r>
            <a:r>
              <a:rPr sz="1800" spc="75">
                <a:latin typeface="Tahoma"/>
                <a:cs typeface="Tahoma"/>
              </a:rPr>
              <a:t>abnormal</a:t>
            </a:r>
            <a:r>
              <a:rPr sz="1800" spc="-85">
                <a:latin typeface="Tahoma"/>
                <a:cs typeface="Tahoma"/>
              </a:rPr>
              <a:t> </a:t>
            </a:r>
            <a:r>
              <a:rPr sz="1800" spc="90">
                <a:latin typeface="Tahoma"/>
                <a:cs typeface="Tahoma"/>
              </a:rPr>
              <a:t>functions</a:t>
            </a:r>
            <a:r>
              <a:rPr sz="1800" spc="-80">
                <a:latin typeface="Tahoma"/>
                <a:cs typeface="Tahoma"/>
              </a:rPr>
              <a:t> </a:t>
            </a:r>
            <a:r>
              <a:rPr sz="1800" spc="95">
                <a:latin typeface="Tahoma"/>
                <a:cs typeface="Tahoma"/>
              </a:rPr>
              <a:t>of</a:t>
            </a:r>
            <a:endParaRPr sz="1800">
              <a:latin typeface="Tahoma"/>
              <a:cs typeface="Tahoma"/>
            </a:endParaRPr>
          </a:p>
          <a:p>
            <a:pPr marL="12700">
              <a:lnSpc>
                <a:spcPct val="100000"/>
              </a:lnSpc>
            </a:pPr>
            <a:r>
              <a:rPr sz="1800" b="1" spc="175">
                <a:latin typeface="Calibri"/>
                <a:cs typeface="Calibri"/>
              </a:rPr>
              <a:t>excretory</a:t>
            </a:r>
            <a:r>
              <a:rPr sz="1800" b="1" spc="-25">
                <a:latin typeface="Calibri"/>
                <a:cs typeface="Calibri"/>
              </a:rPr>
              <a:t> </a:t>
            </a:r>
            <a:r>
              <a:rPr sz="1800" b="1" spc="195">
                <a:latin typeface="Calibri"/>
                <a:cs typeface="Calibri"/>
              </a:rPr>
              <a:t>organs</a:t>
            </a:r>
            <a:endParaRPr sz="1800">
              <a:latin typeface="Calibri"/>
              <a:cs typeface="Calibri"/>
            </a:endParaRPr>
          </a:p>
        </p:txBody>
      </p:sp>
      <p:sp>
        <p:nvSpPr>
          <p:cNvPr id="17" name="object 17"/>
          <p:cNvSpPr/>
          <p:nvPr/>
        </p:nvSpPr>
        <p:spPr>
          <a:xfrm>
            <a:off x="5608320" y="4084320"/>
            <a:ext cx="719327" cy="720851"/>
          </a:xfrm>
          <a:prstGeom prst="rect">
            <a:avLst/>
          </a:prstGeom>
          <a:blipFill>
            <a:blip r:embed="rId10" cstate="print"/>
            <a:stretch>
              <a:fillRect/>
            </a:stretch>
          </a:blipFill>
        </p:spPr>
        <p:txBody>
          <a:bodyPr wrap="square" lIns="0" tIns="0" rIns="0" bIns="0" rtlCol="0"/>
          <a:lstStyle/>
          <a:p>
            <a:endParaRPr/>
          </a:p>
        </p:txBody>
      </p:sp>
      <p:sp>
        <p:nvSpPr>
          <p:cNvPr id="18" name="object 18"/>
          <p:cNvSpPr txBox="1"/>
          <p:nvPr/>
        </p:nvSpPr>
        <p:spPr>
          <a:xfrm>
            <a:off x="6584950" y="4148454"/>
            <a:ext cx="5107940" cy="1419860"/>
          </a:xfrm>
          <a:prstGeom prst="rect">
            <a:avLst/>
          </a:prstGeom>
        </p:spPr>
        <p:txBody>
          <a:bodyPr vert="horz" wrap="square" lIns="0" tIns="12700" rIns="0" bIns="0" rtlCol="0">
            <a:spAutoFit/>
          </a:bodyPr>
          <a:lstStyle/>
          <a:p>
            <a:pPr marL="12700">
              <a:lnSpc>
                <a:spcPct val="100000"/>
              </a:lnSpc>
              <a:spcBef>
                <a:spcPts val="100"/>
              </a:spcBef>
            </a:pPr>
            <a:r>
              <a:rPr sz="1800" spc="60">
                <a:latin typeface="Tahoma"/>
                <a:cs typeface="Tahoma"/>
              </a:rPr>
              <a:t>Identification</a:t>
            </a:r>
            <a:r>
              <a:rPr sz="1800" spc="-55">
                <a:latin typeface="Tahoma"/>
                <a:cs typeface="Tahoma"/>
              </a:rPr>
              <a:t> </a:t>
            </a:r>
            <a:r>
              <a:rPr sz="1800" spc="95">
                <a:latin typeface="Tahoma"/>
                <a:cs typeface="Tahoma"/>
              </a:rPr>
              <a:t>of</a:t>
            </a:r>
            <a:r>
              <a:rPr sz="1800" spc="-85">
                <a:latin typeface="Tahoma"/>
                <a:cs typeface="Tahoma"/>
              </a:rPr>
              <a:t> </a:t>
            </a:r>
            <a:r>
              <a:rPr sz="1800" spc="70">
                <a:latin typeface="Tahoma"/>
                <a:cs typeface="Tahoma"/>
              </a:rPr>
              <a:t>regional</a:t>
            </a:r>
            <a:r>
              <a:rPr sz="1800" spc="-85">
                <a:latin typeface="Tahoma"/>
                <a:cs typeface="Tahoma"/>
              </a:rPr>
              <a:t> </a:t>
            </a:r>
            <a:r>
              <a:rPr sz="1800" spc="95">
                <a:latin typeface="Tahoma"/>
                <a:cs typeface="Tahoma"/>
              </a:rPr>
              <a:t>tissue</a:t>
            </a:r>
            <a:r>
              <a:rPr sz="1800" spc="-75">
                <a:latin typeface="Tahoma"/>
                <a:cs typeface="Tahoma"/>
              </a:rPr>
              <a:t> </a:t>
            </a:r>
            <a:r>
              <a:rPr sz="1800" spc="95">
                <a:latin typeface="Tahoma"/>
                <a:cs typeface="Tahoma"/>
              </a:rPr>
              <a:t>damage</a:t>
            </a:r>
            <a:r>
              <a:rPr sz="1800" spc="-85">
                <a:latin typeface="Tahoma"/>
                <a:cs typeface="Tahoma"/>
              </a:rPr>
              <a:t> </a:t>
            </a:r>
            <a:r>
              <a:rPr sz="1800" spc="100">
                <a:latin typeface="Tahoma"/>
                <a:cs typeface="Tahoma"/>
              </a:rPr>
              <a:t>due</a:t>
            </a:r>
            <a:r>
              <a:rPr sz="1800" spc="-75">
                <a:latin typeface="Tahoma"/>
                <a:cs typeface="Tahoma"/>
              </a:rPr>
              <a:t> </a:t>
            </a:r>
            <a:r>
              <a:rPr sz="1800" spc="85">
                <a:latin typeface="Tahoma"/>
                <a:cs typeface="Tahoma"/>
              </a:rPr>
              <a:t>to</a:t>
            </a:r>
            <a:endParaRPr sz="1800">
              <a:latin typeface="Tahoma"/>
              <a:cs typeface="Tahoma"/>
            </a:endParaRPr>
          </a:p>
          <a:p>
            <a:pPr marL="12700">
              <a:lnSpc>
                <a:spcPct val="100000"/>
              </a:lnSpc>
            </a:pPr>
            <a:r>
              <a:rPr sz="1800" b="1" spc="150">
                <a:latin typeface="Calibri"/>
                <a:cs typeface="Calibri"/>
              </a:rPr>
              <a:t>infection </a:t>
            </a:r>
            <a:r>
              <a:rPr sz="1800" b="1" spc="130">
                <a:latin typeface="Calibri"/>
                <a:cs typeface="Calibri"/>
              </a:rPr>
              <a:t>or</a:t>
            </a:r>
            <a:r>
              <a:rPr sz="1800" b="1" spc="-220">
                <a:latin typeface="Calibri"/>
                <a:cs typeface="Calibri"/>
              </a:rPr>
              <a:t> </a:t>
            </a:r>
            <a:r>
              <a:rPr sz="1800" b="1" spc="150">
                <a:latin typeface="Calibri"/>
                <a:cs typeface="Calibri"/>
              </a:rPr>
              <a:t>trauma</a:t>
            </a:r>
            <a:endParaRPr sz="1800">
              <a:latin typeface="Calibri"/>
              <a:cs typeface="Calibri"/>
            </a:endParaRPr>
          </a:p>
          <a:p>
            <a:pPr>
              <a:lnSpc>
                <a:spcPct val="100000"/>
              </a:lnSpc>
              <a:spcBef>
                <a:spcPts val="15"/>
              </a:spcBef>
            </a:pPr>
            <a:endParaRPr sz="1900">
              <a:latin typeface="Calibri"/>
              <a:cs typeface="Calibri"/>
            </a:endParaRPr>
          </a:p>
          <a:p>
            <a:pPr marL="12700">
              <a:lnSpc>
                <a:spcPct val="100000"/>
              </a:lnSpc>
            </a:pPr>
            <a:r>
              <a:rPr sz="1800" spc="60">
                <a:latin typeface="Tahoma"/>
                <a:cs typeface="Tahoma"/>
              </a:rPr>
              <a:t>Identification </a:t>
            </a:r>
            <a:r>
              <a:rPr sz="1800" spc="90">
                <a:latin typeface="Tahoma"/>
                <a:cs typeface="Tahoma"/>
              </a:rPr>
              <a:t>and </a:t>
            </a:r>
            <a:r>
              <a:rPr sz="1800" spc="75">
                <a:latin typeface="Tahoma"/>
                <a:cs typeface="Tahoma"/>
              </a:rPr>
              <a:t>quantification</a:t>
            </a:r>
            <a:r>
              <a:rPr sz="1800" spc="-345">
                <a:latin typeface="Tahoma"/>
                <a:cs typeface="Tahoma"/>
              </a:rPr>
              <a:t> </a:t>
            </a:r>
            <a:r>
              <a:rPr sz="1800" spc="90">
                <a:latin typeface="Tahoma"/>
                <a:cs typeface="Tahoma"/>
              </a:rPr>
              <a:t>of</a:t>
            </a:r>
            <a:endParaRPr sz="1800">
              <a:latin typeface="Tahoma"/>
              <a:cs typeface="Tahoma"/>
            </a:endParaRPr>
          </a:p>
          <a:p>
            <a:pPr marL="12700">
              <a:lnSpc>
                <a:spcPct val="100000"/>
              </a:lnSpc>
            </a:pPr>
            <a:r>
              <a:rPr sz="1800" b="1" spc="170">
                <a:latin typeface="Calibri"/>
                <a:cs typeface="Calibri"/>
              </a:rPr>
              <a:t>endocrine</a:t>
            </a:r>
            <a:r>
              <a:rPr sz="1800" b="1" spc="-35">
                <a:latin typeface="Calibri"/>
                <a:cs typeface="Calibri"/>
              </a:rPr>
              <a:t> </a:t>
            </a:r>
            <a:r>
              <a:rPr sz="1800" b="1" spc="180">
                <a:latin typeface="Calibri"/>
                <a:cs typeface="Calibri"/>
              </a:rPr>
              <a:t>disorders</a:t>
            </a:r>
            <a:endParaRPr sz="1800">
              <a:latin typeface="Calibri"/>
              <a:cs typeface="Calibri"/>
            </a:endParaRPr>
          </a:p>
        </p:txBody>
      </p:sp>
      <p:sp>
        <p:nvSpPr>
          <p:cNvPr id="19" name="object 19"/>
          <p:cNvSpPr/>
          <p:nvPr/>
        </p:nvSpPr>
        <p:spPr>
          <a:xfrm>
            <a:off x="0" y="6289546"/>
            <a:ext cx="12191999" cy="568450"/>
          </a:xfrm>
          <a:prstGeom prst="rect">
            <a:avLst/>
          </a:prstGeom>
          <a:blipFill>
            <a:blip r:embed="rId11" cstate="print"/>
            <a:stretch>
              <a:fillRect/>
            </a:stretch>
          </a:blipFill>
        </p:spPr>
        <p:txBody>
          <a:bodyPr wrap="square" lIns="0" tIns="0" rIns="0" bIns="0" rtlCol="0"/>
          <a:lstStyle/>
          <a:p>
            <a:endParaRPr/>
          </a:p>
        </p:txBody>
      </p:sp>
      <p:sp>
        <p:nvSpPr>
          <p:cNvPr id="20" name="object 20"/>
          <p:cNvSpPr txBox="1">
            <a:spLocks noGrp="1"/>
          </p:cNvSpPr>
          <p:nvPr>
            <p:ph type="ftr" sz="quarter" idx="5"/>
          </p:nvPr>
        </p:nvSpPr>
        <p:spPr>
          <a:xfrm>
            <a:off x="4145280" y="6377940"/>
            <a:ext cx="3901440" cy="342900"/>
          </a:xfrm>
          <a:prstGeom prst="rect">
            <a:avLst/>
          </a:prstGeom>
        </p:spPr>
        <p:txBody>
          <a:bodyPr vert="horz" wrap="square" lIns="0" tIns="0" rIns="0" bIns="0" rtlCol="0">
            <a:spAutoFit/>
          </a:bodyPr>
          <a:lstStyle>
            <a:defPPr>
              <a:defRPr lang="en-US"/>
            </a:defPPr>
            <a:lvl1pPr marL="0" algn="ct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60"/>
              </a:spcBef>
            </a:pPr>
            <a:endParaRPr spc="75"/>
          </a:p>
        </p:txBody>
      </p:sp>
      <p:sp>
        <p:nvSpPr>
          <p:cNvPr id="21" name="object 21"/>
          <p:cNvSpPr txBox="1"/>
          <p:nvPr/>
        </p:nvSpPr>
        <p:spPr>
          <a:xfrm>
            <a:off x="2948432" y="6489484"/>
            <a:ext cx="929640" cy="210185"/>
          </a:xfrm>
          <a:prstGeom prst="rect">
            <a:avLst/>
          </a:prstGeom>
        </p:spPr>
        <p:txBody>
          <a:bodyPr vert="horz" wrap="square" lIns="0" tIns="7620" rIns="0" bIns="0" rtlCol="0">
            <a:spAutoFit/>
          </a:bodyPr>
          <a:lstStyle/>
          <a:p>
            <a:pPr marL="12700">
              <a:lnSpc>
                <a:spcPct val="100000"/>
              </a:lnSpc>
              <a:spcBef>
                <a:spcPts val="60"/>
              </a:spcBef>
            </a:pPr>
            <a:r>
              <a:rPr sz="1200" spc="35">
                <a:solidFill>
                  <a:srgbClr val="FFFFFF"/>
                </a:solidFill>
                <a:latin typeface="Tahoma"/>
                <a:cs typeface="Tahoma"/>
              </a:rPr>
              <a:t>Slide:</a:t>
            </a:r>
            <a:r>
              <a:rPr sz="1200" spc="175">
                <a:solidFill>
                  <a:srgbClr val="FFFFFF"/>
                </a:solidFill>
                <a:latin typeface="Tahoma"/>
                <a:cs typeface="Tahoma"/>
              </a:rPr>
              <a:t> </a:t>
            </a:r>
            <a:fld id="{81D60167-4931-47E6-BA6A-407CBD079E47}" type="slidenum">
              <a:rPr sz="1200" spc="45" dirty="0">
                <a:solidFill>
                  <a:srgbClr val="FFFFFF"/>
                </a:solidFill>
                <a:latin typeface="Tahoma"/>
                <a:cs typeface="Tahoma"/>
              </a:rPr>
              <a:t>4</a:t>
            </a:fld>
            <a:r>
              <a:rPr sz="1200" spc="45">
                <a:solidFill>
                  <a:srgbClr val="FFFFFF"/>
                </a:solidFill>
                <a:latin typeface="Tahoma"/>
                <a:cs typeface="Tahoma"/>
              </a:rPr>
              <a:t>/19</a:t>
            </a:r>
            <a:endParaRPr sz="1200">
              <a:latin typeface="Tahoma"/>
              <a:cs typeface="Tahoma"/>
            </a:endParaRPr>
          </a:p>
        </p:txBody>
      </p:sp>
      <p:sp>
        <p:nvSpPr>
          <p:cNvPr id="22" name="object 22"/>
          <p:cNvSpPr txBox="1">
            <a:spLocks noGrp="1"/>
          </p:cNvSpPr>
          <p:nvPr>
            <p:ph type="dt" sz="half" idx="6"/>
          </p:nvPr>
        </p:nvSpPr>
        <p:spPr>
          <a:xfrm>
            <a:off x="609600" y="6377940"/>
            <a:ext cx="2804160" cy="34290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60"/>
              </a:spcBef>
            </a:pPr>
            <a:fld id="{1D8BD707-D9CF-40AE-B4C6-C98DA3205C09}" type="datetimeFigureOut">
              <a:rPr lang="en-US" smtClean="0"/>
              <a:pPr/>
              <a:t>6/29/2026</a:t>
            </a:fld>
            <a:endParaRPr spc="145"/>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0418-051E-541D-92F6-21FA23A52EB8}"/>
              </a:ext>
            </a:extLst>
          </p:cNvPr>
          <p:cNvSpPr>
            <a:spLocks noGrp="1"/>
          </p:cNvSpPr>
          <p:nvPr>
            <p:ph type="title"/>
          </p:nvPr>
        </p:nvSpPr>
        <p:spPr>
          <a:xfrm>
            <a:off x="1846326" y="168256"/>
            <a:ext cx="8628678" cy="401648"/>
          </a:xfrm>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t">
            <a:noAutofit/>
          </a:bodyPr>
          <a:lstStyle/>
          <a:p>
            <a:r>
              <a:rPr kumimoji="1" lang="en-US" sz="3600" dirty="0">
                <a:latin typeface="Myriad Pro" pitchFamily="34" charset="0"/>
              </a:rPr>
              <a:t>Processing Facilities at BNL</a:t>
            </a:r>
          </a:p>
        </p:txBody>
      </p:sp>
      <p:pic>
        <p:nvPicPr>
          <p:cNvPr id="6" name="Content Placeholder 5">
            <a:extLst>
              <a:ext uri="{FF2B5EF4-FFF2-40B4-BE49-F238E27FC236}">
                <a16:creationId xmlns:a16="http://schemas.microsoft.com/office/drawing/2014/main" id="{1B75A736-6967-4E6F-FF29-2A332390687E}"/>
              </a:ext>
            </a:extLst>
          </p:cNvPr>
          <p:cNvPicPr>
            <a:picLocks noGrp="1" noChangeAspect="1"/>
          </p:cNvPicPr>
          <p:nvPr>
            <p:ph sz="half" idx="2"/>
          </p:nvPr>
        </p:nvPicPr>
        <p:blipFill>
          <a:blip r:embed="rId2"/>
          <a:stretch>
            <a:fillRect/>
          </a:stretch>
        </p:blipFill>
        <p:spPr>
          <a:xfrm>
            <a:off x="1846327" y="1794511"/>
            <a:ext cx="4920851" cy="3675408"/>
          </a:xfrm>
        </p:spPr>
      </p:pic>
      <p:sp>
        <p:nvSpPr>
          <p:cNvPr id="4" name="Content Placeholder 3">
            <a:extLst>
              <a:ext uri="{FF2B5EF4-FFF2-40B4-BE49-F238E27FC236}">
                <a16:creationId xmlns:a16="http://schemas.microsoft.com/office/drawing/2014/main" id="{7B2A2121-1368-6DEF-B314-C4A7FDAB6368}"/>
              </a:ext>
            </a:extLst>
          </p:cNvPr>
          <p:cNvSpPr>
            <a:spLocks noGrp="1"/>
          </p:cNvSpPr>
          <p:nvPr>
            <p:ph sz="quarter" idx="4"/>
          </p:nvPr>
        </p:nvSpPr>
        <p:spPr>
          <a:xfrm>
            <a:off x="6769885" y="1421305"/>
            <a:ext cx="3642743" cy="4203944"/>
          </a:xfrm>
        </p:spPr>
        <p:txBody>
          <a:bodyPr>
            <a:noAutofit/>
          </a:bodyPr>
          <a:lstStyle/>
          <a:p>
            <a:r>
              <a:rPr lang="en-US" sz="1600" dirty="0">
                <a:latin typeface="Arial" panose="020B0604020202020204" pitchFamily="34" charset="0"/>
                <a:cs typeface="Arial" panose="020B0604020202020204" pitchFamily="34" charset="0"/>
              </a:rPr>
              <a:t>Commissioned new AP hot cells for processing of Ac-225 to meet growing demand</a:t>
            </a:r>
          </a:p>
          <a:p>
            <a:r>
              <a:rPr lang="en-US" sz="1600" dirty="0">
                <a:latin typeface="Arial" panose="020B0604020202020204" pitchFamily="34" charset="0"/>
                <a:cs typeface="Arial" panose="020B0604020202020204" pitchFamily="34" charset="0"/>
              </a:rPr>
              <a:t>AP hot cells in routine operations</a:t>
            </a:r>
          </a:p>
          <a:p>
            <a:endParaRPr lang="en-US" sz="1600" dirty="0">
              <a:solidFill>
                <a:srgbClr val="7030A0"/>
              </a:solidFill>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MIRP put 112 </a:t>
            </a:r>
            <a:r>
              <a:rPr lang="en-US" sz="1600" dirty="0" err="1">
                <a:latin typeface="Arial" panose="020B0604020202020204" pitchFamily="34" charset="0"/>
                <a:cs typeface="Arial" panose="020B0604020202020204" pitchFamily="34" charset="0"/>
              </a:rPr>
              <a:t>mCi</a:t>
            </a:r>
            <a:r>
              <a:rPr lang="en-US" sz="1600" dirty="0">
                <a:latin typeface="Arial" panose="020B0604020202020204" pitchFamily="34" charset="0"/>
                <a:cs typeface="Arial" panose="020B0604020202020204" pitchFamily="34" charset="0"/>
              </a:rPr>
              <a:t> of Ac-225 into inventory by irradiation and processing all conducted here onsite (BLIP and AP hot cell) – </a:t>
            </a:r>
            <a:r>
              <a:rPr lang="en-US" sz="1600" dirty="0">
                <a:solidFill>
                  <a:srgbClr val="7030A0"/>
                </a:solidFill>
                <a:latin typeface="Arial" panose="020B0604020202020204" pitchFamily="34" charset="0"/>
                <a:cs typeface="Arial" panose="020B0604020202020204" pitchFamily="34" charset="0"/>
              </a:rPr>
              <a:t>great accomplishment!</a:t>
            </a:r>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DOE IP now has two processing sites: ORNL and BNL</a:t>
            </a:r>
          </a:p>
          <a:p>
            <a:r>
              <a:rPr lang="en-US" sz="1600" dirty="0">
                <a:latin typeface="Arial" panose="020B0604020202020204" pitchFamily="34" charset="0"/>
                <a:cs typeface="Arial" panose="020B0604020202020204" pitchFamily="34" charset="0"/>
              </a:rPr>
              <a:t>Consist of three hot cells, two ready rooms, dedicated ventilation, acid scrubber system, clamshell for target introduction to reduce dose to operators.</a:t>
            </a:r>
          </a:p>
          <a:p>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5812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00B8B-21DB-835F-AEE5-A3732B3352C6}"/>
              </a:ext>
            </a:extLst>
          </p:cNvPr>
          <p:cNvSpPr>
            <a:spLocks noGrp="1"/>
          </p:cNvSpPr>
          <p:nvPr>
            <p:ph type="title"/>
          </p:nvPr>
        </p:nvSpPr>
        <p:spPr>
          <a:xfrm>
            <a:off x="448056" y="219456"/>
            <a:ext cx="11097126" cy="461581"/>
          </a:xfrm>
        </p:spPr>
        <p:txBody>
          <a:bodyPr>
            <a:normAutofit/>
          </a:bodyPr>
          <a:lstStyle/>
          <a:p>
            <a:r>
              <a:rPr lang="en-US" sz="2500" b="1" dirty="0">
                <a:latin typeface="Arial" panose="020B0604020202020204" pitchFamily="34" charset="0"/>
                <a:cs typeface="Arial" panose="020B0604020202020204" pitchFamily="34" charset="0"/>
              </a:rPr>
              <a:t>Pancreatic Ductal Adenocarcinoma (PDAC)</a:t>
            </a:r>
          </a:p>
        </p:txBody>
      </p:sp>
      <p:sp>
        <p:nvSpPr>
          <p:cNvPr id="3" name="Content Placeholder 2">
            <a:extLst>
              <a:ext uri="{FF2B5EF4-FFF2-40B4-BE49-F238E27FC236}">
                <a16:creationId xmlns:a16="http://schemas.microsoft.com/office/drawing/2014/main" id="{765C339C-D023-077C-7E6E-FEF83B86E0D0}"/>
              </a:ext>
            </a:extLst>
          </p:cNvPr>
          <p:cNvSpPr>
            <a:spLocks noGrp="1"/>
          </p:cNvSpPr>
          <p:nvPr>
            <p:ph idx="1"/>
          </p:nvPr>
        </p:nvSpPr>
        <p:spPr>
          <a:xfrm>
            <a:off x="672414" y="961467"/>
            <a:ext cx="10515600" cy="4351338"/>
          </a:xfrm>
        </p:spPr>
        <p:txBody>
          <a:bodyPr>
            <a:normAutofit/>
          </a:bodyPr>
          <a:lstStyle/>
          <a:p>
            <a:pPr marL="457200" indent="-457200">
              <a:buFont typeface="Arial" panose="020B0604020202020204" pitchFamily="34" charset="0"/>
              <a:buChar char="•"/>
            </a:pPr>
            <a:r>
              <a:rPr lang="en-US" sz="2000" dirty="0">
                <a:latin typeface="Arial" panose="020B0604020202020204" pitchFamily="34" charset="0"/>
                <a:cs typeface="Arial" panose="020B0604020202020204" pitchFamily="34" charset="0"/>
              </a:rPr>
              <a:t>The most lethal common malignancy</a:t>
            </a:r>
          </a:p>
          <a:p>
            <a:pPr marL="914400" lvl="1" indent="-457200"/>
            <a:r>
              <a:rPr lang="en-US" sz="2000" dirty="0">
                <a:latin typeface="Arial" panose="020B0604020202020204" pitchFamily="34" charset="0"/>
                <a:cs typeface="Arial" panose="020B0604020202020204" pitchFamily="34" charset="0"/>
              </a:rPr>
              <a:t>5 yr survival &lt;10%</a:t>
            </a:r>
          </a:p>
          <a:p>
            <a:pPr marL="457200" indent="-457200">
              <a:buFont typeface="Arial" panose="020B0604020202020204" pitchFamily="34" charset="0"/>
              <a:buChar char="•"/>
            </a:pPr>
            <a:r>
              <a:rPr lang="en-US" sz="2000" dirty="0">
                <a:latin typeface="Arial" panose="020B0604020202020204" pitchFamily="34" charset="0"/>
                <a:cs typeface="Arial" panose="020B0604020202020204" pitchFamily="34" charset="0"/>
              </a:rPr>
              <a:t>Onset of PDAC is typically asymptomatic </a:t>
            </a:r>
          </a:p>
          <a:p>
            <a:pPr marL="914400" lvl="1" indent="-457200"/>
            <a:r>
              <a:rPr lang="en-US" sz="2000" dirty="0">
                <a:latin typeface="Arial" panose="020B0604020202020204" pitchFamily="34" charset="0"/>
                <a:cs typeface="Arial" panose="020B0604020202020204" pitchFamily="34" charset="0"/>
              </a:rPr>
              <a:t>Leads to 80-85% of patients presenting with metastasized disease or locally advanced disease </a:t>
            </a:r>
          </a:p>
          <a:p>
            <a:pPr marL="457200" indent="-457200">
              <a:buFont typeface="Arial" panose="020B0604020202020204" pitchFamily="34" charset="0"/>
              <a:buChar char="•"/>
            </a:pPr>
            <a:r>
              <a:rPr lang="en-US" sz="2000" dirty="0">
                <a:latin typeface="Arial" panose="020B0604020202020204" pitchFamily="34" charset="0"/>
                <a:cs typeface="Arial" panose="020B0604020202020204" pitchFamily="34" charset="0"/>
              </a:rPr>
              <a:t>Surgery- chemo combo is the best chance for survival </a:t>
            </a:r>
          </a:p>
          <a:p>
            <a:pPr marL="457200" indent="-457200">
              <a:buFont typeface="Arial" panose="020B0604020202020204" pitchFamily="34" charset="0"/>
              <a:buChar char="•"/>
            </a:pPr>
            <a:r>
              <a:rPr lang="en-US" sz="2000" dirty="0">
                <a:latin typeface="Arial" panose="020B0604020202020204" pitchFamily="34" charset="0"/>
                <a:cs typeface="Arial" panose="020B0604020202020204" pitchFamily="34" charset="0"/>
              </a:rPr>
              <a:t>PDAC detection at early stages increases survival chances</a:t>
            </a:r>
          </a:p>
          <a:p>
            <a:pPr marL="914400" lvl="1" indent="-457200"/>
            <a:r>
              <a:rPr lang="en-US" sz="2000" dirty="0">
                <a:latin typeface="Arial" panose="020B0604020202020204" pitchFamily="34" charset="0"/>
                <a:cs typeface="Arial" panose="020B0604020202020204" pitchFamily="34" charset="0"/>
              </a:rPr>
              <a:t>There is a need for improved noninvasive detection methods</a:t>
            </a:r>
          </a:p>
          <a:p>
            <a:pPr marL="457200" lvl="1" indent="0">
              <a:buNone/>
            </a:pPr>
            <a:endParaRPr lang="en-US" sz="2000" dirty="0">
              <a:latin typeface="Arial" panose="020B0604020202020204" pitchFamily="34" charset="0"/>
              <a:cs typeface="Arial" panose="020B0604020202020204" pitchFamily="34" charset="0"/>
            </a:endParaRPr>
          </a:p>
          <a:p>
            <a:pPr marL="457200" lvl="1" indent="0" algn="ctr">
              <a:buNone/>
            </a:pPr>
            <a:r>
              <a:rPr lang="en-US" sz="2000" i="1" dirty="0">
                <a:latin typeface="Arial" panose="020B0604020202020204" pitchFamily="34" charset="0"/>
                <a:cs typeface="Arial" panose="020B0604020202020204" pitchFamily="34" charset="0"/>
              </a:rPr>
              <a:t>The development of an immuno-PET strategy allows for noninvasive target specificity along with PET sensitivity</a:t>
            </a:r>
          </a:p>
          <a:p>
            <a:pPr marL="457200" lvl="1" indent="0" algn="ctr">
              <a:buNone/>
            </a:pPr>
            <a:r>
              <a:rPr lang="en-US" sz="2000" i="1" baseline="30000" dirty="0">
                <a:latin typeface="Arial" panose="020B0604020202020204" pitchFamily="34" charset="0"/>
                <a:cs typeface="Arial" panose="020B0604020202020204" pitchFamily="34" charset="0"/>
              </a:rPr>
              <a:t>225</a:t>
            </a:r>
            <a:r>
              <a:rPr lang="en-US" sz="2000" i="1" dirty="0">
                <a:latin typeface="Arial" panose="020B0604020202020204" pitchFamily="34" charset="0"/>
                <a:cs typeface="Arial" panose="020B0604020202020204" pitchFamily="34" charset="0"/>
              </a:rPr>
              <a:t>Ac radioimmunotherapy allows for treatment while limiting dose to healthy tissues</a:t>
            </a:r>
            <a:endParaRPr lang="en-US" sz="2000" i="1"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861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33CF0129-9E30-0044-8389-F5049CB70986}"/>
              </a:ext>
            </a:extLst>
          </p:cNvPr>
          <p:cNvPicPr>
            <a:picLocks noChangeAspect="1"/>
          </p:cNvPicPr>
          <p:nvPr/>
        </p:nvPicPr>
        <p:blipFill rotWithShape="1">
          <a:blip r:embed="rId3"/>
          <a:srcRect l="14947" t="17945" r="50626" b="43904"/>
          <a:stretch/>
        </p:blipFill>
        <p:spPr>
          <a:xfrm>
            <a:off x="7962674" y="1852850"/>
            <a:ext cx="4369207" cy="3389220"/>
          </a:xfrm>
          <a:prstGeom prst="rect">
            <a:avLst/>
          </a:prstGeom>
        </p:spPr>
      </p:pic>
      <p:pic>
        <p:nvPicPr>
          <p:cNvPr id="29" name="Picture 28" descr="A computer screen shot of a dna molecule&#10;&#10;Description automatically generated">
            <a:extLst>
              <a:ext uri="{FF2B5EF4-FFF2-40B4-BE49-F238E27FC236}">
                <a16:creationId xmlns:a16="http://schemas.microsoft.com/office/drawing/2014/main" id="{C2FDDD80-FB75-9048-8C75-C28EE7F96D0E}"/>
              </a:ext>
            </a:extLst>
          </p:cNvPr>
          <p:cNvPicPr>
            <a:picLocks noChangeAspect="1"/>
          </p:cNvPicPr>
          <p:nvPr/>
        </p:nvPicPr>
        <p:blipFill rotWithShape="1">
          <a:blip r:embed="rId4"/>
          <a:srcRect l="14705" t="17458" r="51111" b="42674"/>
          <a:stretch/>
        </p:blipFill>
        <p:spPr>
          <a:xfrm>
            <a:off x="1110183" y="1905368"/>
            <a:ext cx="4230926" cy="3454063"/>
          </a:xfrm>
          <a:prstGeom prst="rect">
            <a:avLst/>
          </a:prstGeom>
        </p:spPr>
      </p:pic>
      <p:sp>
        <p:nvSpPr>
          <p:cNvPr id="2" name="Title 1">
            <a:extLst>
              <a:ext uri="{FF2B5EF4-FFF2-40B4-BE49-F238E27FC236}">
                <a16:creationId xmlns:a16="http://schemas.microsoft.com/office/drawing/2014/main" id="{BAC4077F-C7BF-2C4C-8D7D-F2D90086C9BD}"/>
              </a:ext>
            </a:extLst>
          </p:cNvPr>
          <p:cNvSpPr>
            <a:spLocks noGrp="1"/>
          </p:cNvSpPr>
          <p:nvPr>
            <p:ph type="title"/>
          </p:nvPr>
        </p:nvSpPr>
        <p:spPr>
          <a:xfrm>
            <a:off x="443528" y="222586"/>
            <a:ext cx="11571701" cy="344084"/>
          </a:xfrm>
        </p:spPr>
        <p:txBody>
          <a:bodyPr>
            <a:noAutofit/>
          </a:bodyPr>
          <a:lstStyle/>
          <a:p>
            <a:r>
              <a:rPr lang="en-US" dirty="0">
                <a:latin typeface="Arial" panose="020B0604020202020204" pitchFamily="34" charset="0"/>
                <a:cs typeface="Arial" panose="020B0604020202020204" pitchFamily="34" charset="0"/>
              </a:rPr>
              <a:t>Single platform for diagnosis and therapy</a:t>
            </a:r>
          </a:p>
        </p:txBody>
      </p:sp>
      <p:sp>
        <p:nvSpPr>
          <p:cNvPr id="54" name="TextBox 53">
            <a:extLst>
              <a:ext uri="{FF2B5EF4-FFF2-40B4-BE49-F238E27FC236}">
                <a16:creationId xmlns:a16="http://schemas.microsoft.com/office/drawing/2014/main" id="{541CB67A-81DD-0844-A35B-1BC7076AB5F9}"/>
              </a:ext>
            </a:extLst>
          </p:cNvPr>
          <p:cNvSpPr txBox="1"/>
          <p:nvPr/>
        </p:nvSpPr>
        <p:spPr>
          <a:xfrm>
            <a:off x="2942063" y="2721114"/>
            <a:ext cx="6614062" cy="707886"/>
          </a:xfrm>
          <a:prstGeom prst="rect">
            <a:avLst/>
          </a:prstGeom>
          <a:noFill/>
        </p:spPr>
        <p:txBody>
          <a:bodyPr wrap="square" rtlCol="0">
            <a:spAutoFit/>
          </a:bodyPr>
          <a:lstStyle/>
          <a:p>
            <a:r>
              <a:rPr lang="en-US" sz="4000" i="1" dirty="0">
                <a:solidFill>
                  <a:srgbClr val="FF0000"/>
                </a:solidFill>
                <a:latin typeface="Arial" panose="020B0604020202020204" pitchFamily="34" charset="0"/>
                <a:cs typeface="Arial" panose="020B0604020202020204" pitchFamily="34" charset="0"/>
              </a:rPr>
              <a:t>Thera</a:t>
            </a:r>
            <a:r>
              <a:rPr lang="en-US" sz="4000" dirty="0">
                <a:latin typeface="Arial" panose="020B0604020202020204" pitchFamily="34" charset="0"/>
                <a:cs typeface="Arial" panose="020B0604020202020204" pitchFamily="34" charset="0"/>
              </a:rPr>
              <a:t>peutics + Diag</a:t>
            </a:r>
            <a:r>
              <a:rPr lang="en-US" sz="4000" i="1" dirty="0">
                <a:solidFill>
                  <a:srgbClr val="0000FF"/>
                </a:solidFill>
                <a:latin typeface="Arial" panose="020B0604020202020204" pitchFamily="34" charset="0"/>
                <a:cs typeface="Arial" panose="020B0604020202020204" pitchFamily="34" charset="0"/>
              </a:rPr>
              <a:t>nostics</a:t>
            </a:r>
          </a:p>
        </p:txBody>
      </p:sp>
      <p:sp>
        <p:nvSpPr>
          <p:cNvPr id="55" name="Rectangle 54">
            <a:extLst>
              <a:ext uri="{FF2B5EF4-FFF2-40B4-BE49-F238E27FC236}">
                <a16:creationId xmlns:a16="http://schemas.microsoft.com/office/drawing/2014/main" id="{6D870B3D-C05B-D744-A742-0D82E9ECE4AD}"/>
              </a:ext>
            </a:extLst>
          </p:cNvPr>
          <p:cNvSpPr/>
          <p:nvPr/>
        </p:nvSpPr>
        <p:spPr>
          <a:xfrm>
            <a:off x="4169030" y="3429000"/>
            <a:ext cx="3853940" cy="630942"/>
          </a:xfrm>
          <a:prstGeom prst="rect">
            <a:avLst/>
          </a:prstGeom>
          <a:noFill/>
        </p:spPr>
        <p:txBody>
          <a:bodyPr wrap="square" lIns="91440" tIns="45720" rIns="91440" bIns="45720">
            <a:spAutoFit/>
          </a:bodyPr>
          <a:lstStyle/>
          <a:p>
            <a:pPr algn="ctr"/>
            <a:r>
              <a:rPr lang="en-US" sz="3500" b="1" dirty="0" err="1">
                <a:ln w="0"/>
                <a:solidFill>
                  <a:srgbClr val="FF0000"/>
                </a:solidFill>
                <a:latin typeface="Arial" panose="020B0604020202020204" pitchFamily="34" charset="0"/>
                <a:cs typeface="Arial" panose="020B0604020202020204" pitchFamily="34" charset="0"/>
              </a:rPr>
              <a:t>Thera</a:t>
            </a:r>
            <a:r>
              <a:rPr lang="en-US" sz="3500" b="1" dirty="0" err="1">
                <a:ln w="0"/>
                <a:solidFill>
                  <a:srgbClr val="0000FF"/>
                </a:solidFill>
                <a:latin typeface="Arial" panose="020B0604020202020204" pitchFamily="34" charset="0"/>
                <a:cs typeface="Arial" panose="020B0604020202020204" pitchFamily="34" charset="0"/>
              </a:rPr>
              <a:t>nostics</a:t>
            </a:r>
            <a:endParaRPr lang="en-US" sz="3500" b="1" dirty="0">
              <a:ln w="0"/>
              <a:solidFill>
                <a:srgbClr val="0000FF"/>
              </a:solidFill>
              <a:latin typeface="Arial" panose="020B0604020202020204" pitchFamily="34" charset="0"/>
              <a:cs typeface="Arial" panose="020B0604020202020204" pitchFamily="34" charset="0"/>
            </a:endParaRPr>
          </a:p>
        </p:txBody>
      </p:sp>
      <p:cxnSp>
        <p:nvCxnSpPr>
          <p:cNvPr id="56" name="Straight Connector 55">
            <a:extLst>
              <a:ext uri="{FF2B5EF4-FFF2-40B4-BE49-F238E27FC236}">
                <a16:creationId xmlns:a16="http://schemas.microsoft.com/office/drawing/2014/main" id="{1E485606-9714-C34A-8E76-A3D4B5D30D1B}"/>
              </a:ext>
            </a:extLst>
          </p:cNvPr>
          <p:cNvCxnSpPr>
            <a:cxnSpLocks/>
          </p:cNvCxnSpPr>
          <p:nvPr/>
        </p:nvCxnSpPr>
        <p:spPr>
          <a:xfrm>
            <a:off x="3225646" y="3399779"/>
            <a:ext cx="5725171" cy="0"/>
          </a:xfrm>
          <a:prstGeom prst="line">
            <a:avLst/>
          </a:prstGeom>
        </p:spPr>
        <p:style>
          <a:lnRef idx="2">
            <a:schemeClr val="accent6"/>
          </a:lnRef>
          <a:fillRef idx="0">
            <a:schemeClr val="accent6"/>
          </a:fillRef>
          <a:effectRef idx="1">
            <a:schemeClr val="accent6"/>
          </a:effectRef>
          <a:fontRef idx="minor">
            <a:schemeClr val="tx1"/>
          </a:fontRef>
        </p:style>
      </p:cxnSp>
      <p:sp>
        <p:nvSpPr>
          <p:cNvPr id="83" name="TextBox 82">
            <a:extLst>
              <a:ext uri="{FF2B5EF4-FFF2-40B4-BE49-F238E27FC236}">
                <a16:creationId xmlns:a16="http://schemas.microsoft.com/office/drawing/2014/main" id="{B6D57AB4-6C5B-CC47-B0CA-D2F6F172102A}"/>
              </a:ext>
            </a:extLst>
          </p:cNvPr>
          <p:cNvSpPr txBox="1"/>
          <p:nvPr/>
        </p:nvSpPr>
        <p:spPr>
          <a:xfrm>
            <a:off x="9480396" y="5271374"/>
            <a:ext cx="2108047" cy="584775"/>
          </a:xfrm>
          <a:prstGeom prst="rect">
            <a:avLst/>
          </a:prstGeom>
          <a:noFill/>
        </p:spPr>
        <p:txBody>
          <a:bodyPr wrap="square" rtlCol="0">
            <a:spAutoFit/>
          </a:bodyPr>
          <a:lstStyle/>
          <a:p>
            <a:pPr algn="ctr"/>
            <a:r>
              <a:rPr lang="en-US" sz="1600" i="1" dirty="0">
                <a:latin typeface="Arial" panose="020B0604020202020204" pitchFamily="34" charset="0"/>
                <a:cs typeface="Arial" panose="020B0604020202020204" pitchFamily="34" charset="0"/>
              </a:rPr>
              <a:t>Targeting agent</a:t>
            </a:r>
          </a:p>
          <a:p>
            <a:pPr algn="ctr"/>
            <a:r>
              <a:rPr lang="en-US" sz="1600" i="1" dirty="0">
                <a:latin typeface="Arial" panose="020B0604020202020204" pitchFamily="34" charset="0"/>
                <a:cs typeface="Arial" panose="020B0604020202020204" pitchFamily="34" charset="0"/>
              </a:rPr>
              <a:t>(e.g. antibody)</a:t>
            </a:r>
          </a:p>
        </p:txBody>
      </p:sp>
      <p:sp>
        <p:nvSpPr>
          <p:cNvPr id="84" name="TextBox 83">
            <a:extLst>
              <a:ext uri="{FF2B5EF4-FFF2-40B4-BE49-F238E27FC236}">
                <a16:creationId xmlns:a16="http://schemas.microsoft.com/office/drawing/2014/main" id="{C2588A87-FAA2-614D-AF50-B0CE72C08B2F}"/>
              </a:ext>
            </a:extLst>
          </p:cNvPr>
          <p:cNvSpPr txBox="1"/>
          <p:nvPr/>
        </p:nvSpPr>
        <p:spPr>
          <a:xfrm>
            <a:off x="7731940" y="5328654"/>
            <a:ext cx="1824185" cy="584775"/>
          </a:xfrm>
          <a:prstGeom prst="rect">
            <a:avLst/>
          </a:prstGeom>
          <a:noFill/>
        </p:spPr>
        <p:txBody>
          <a:bodyPr wrap="square" rtlCol="0">
            <a:spAutoFit/>
          </a:bodyPr>
          <a:lstStyle/>
          <a:p>
            <a:pPr algn="ctr"/>
            <a:r>
              <a:rPr lang="en-US" sz="1600" i="1" dirty="0">
                <a:latin typeface="Arial" panose="020B0604020202020204" pitchFamily="34" charset="0"/>
                <a:cs typeface="Arial" panose="020B0604020202020204" pitchFamily="34" charset="0"/>
              </a:rPr>
              <a:t>Chelator</a:t>
            </a:r>
          </a:p>
          <a:p>
            <a:pPr algn="ctr"/>
            <a:r>
              <a:rPr lang="en-US" sz="1600" i="1" dirty="0">
                <a:latin typeface="Arial" panose="020B0604020202020204" pitchFamily="34" charset="0"/>
                <a:cs typeface="Arial" panose="020B0604020202020204" pitchFamily="34" charset="0"/>
              </a:rPr>
              <a:t>(e.g. MACROPA)</a:t>
            </a:r>
          </a:p>
        </p:txBody>
      </p:sp>
      <p:cxnSp>
        <p:nvCxnSpPr>
          <p:cNvPr id="85" name="Straight Arrow Connector 84">
            <a:extLst>
              <a:ext uri="{FF2B5EF4-FFF2-40B4-BE49-F238E27FC236}">
                <a16:creationId xmlns:a16="http://schemas.microsoft.com/office/drawing/2014/main" id="{DABC22EF-2D08-B949-8BAA-598E89DF20ED}"/>
              </a:ext>
            </a:extLst>
          </p:cNvPr>
          <p:cNvCxnSpPr>
            <a:cxnSpLocks/>
          </p:cNvCxnSpPr>
          <p:nvPr/>
        </p:nvCxnSpPr>
        <p:spPr>
          <a:xfrm flipV="1">
            <a:off x="8789332" y="4724722"/>
            <a:ext cx="135996" cy="585238"/>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86" name="Straight Arrow Connector 85">
            <a:extLst>
              <a:ext uri="{FF2B5EF4-FFF2-40B4-BE49-F238E27FC236}">
                <a16:creationId xmlns:a16="http://schemas.microsoft.com/office/drawing/2014/main" id="{57D2A048-D779-3842-BDE1-7D00146E0A27}"/>
              </a:ext>
            </a:extLst>
          </p:cNvPr>
          <p:cNvCxnSpPr>
            <a:cxnSpLocks/>
          </p:cNvCxnSpPr>
          <p:nvPr/>
        </p:nvCxnSpPr>
        <p:spPr>
          <a:xfrm>
            <a:off x="8039135" y="3609565"/>
            <a:ext cx="115072" cy="666309"/>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sp>
        <p:nvSpPr>
          <p:cNvPr id="87" name="TextBox 86">
            <a:extLst>
              <a:ext uri="{FF2B5EF4-FFF2-40B4-BE49-F238E27FC236}">
                <a16:creationId xmlns:a16="http://schemas.microsoft.com/office/drawing/2014/main" id="{D4E4117E-C8E2-384D-96E1-8A98AF9B0D8B}"/>
              </a:ext>
            </a:extLst>
          </p:cNvPr>
          <p:cNvSpPr txBox="1"/>
          <p:nvPr/>
        </p:nvSpPr>
        <p:spPr>
          <a:xfrm>
            <a:off x="6839008" y="2974591"/>
            <a:ext cx="2013181" cy="584775"/>
          </a:xfrm>
          <a:prstGeom prst="rect">
            <a:avLst/>
          </a:prstGeom>
          <a:noFill/>
        </p:spPr>
        <p:txBody>
          <a:bodyPr wrap="square" rtlCol="0">
            <a:spAutoFit/>
          </a:bodyPr>
          <a:lstStyle/>
          <a:p>
            <a:pPr algn="ctr"/>
            <a:r>
              <a:rPr lang="en-US" sz="1600" i="1" dirty="0">
                <a:latin typeface="Arial" panose="020B0604020202020204" pitchFamily="34" charset="0"/>
                <a:cs typeface="Arial" panose="020B0604020202020204" pitchFamily="34" charset="0"/>
              </a:rPr>
              <a:t>Therapeutic nuclide</a:t>
            </a:r>
          </a:p>
          <a:p>
            <a:pPr algn="ctr"/>
            <a:r>
              <a:rPr lang="en-US" sz="1600" i="1" dirty="0">
                <a:latin typeface="Arial" panose="020B0604020202020204" pitchFamily="34" charset="0"/>
                <a:cs typeface="Arial" panose="020B0604020202020204" pitchFamily="34" charset="0"/>
              </a:rPr>
              <a:t>(e.g. </a:t>
            </a:r>
            <a:r>
              <a:rPr lang="en-US" sz="1600" i="1" baseline="30000" dirty="0">
                <a:latin typeface="Arial" panose="020B0604020202020204" pitchFamily="34" charset="0"/>
                <a:cs typeface="Arial" panose="020B0604020202020204" pitchFamily="34" charset="0"/>
              </a:rPr>
              <a:t>225</a:t>
            </a:r>
            <a:r>
              <a:rPr lang="en-US" sz="1600" dirty="0">
                <a:latin typeface="Arial" panose="020B0604020202020204" pitchFamily="34" charset="0"/>
                <a:cs typeface="Arial" panose="020B0604020202020204" pitchFamily="34" charset="0"/>
              </a:rPr>
              <a:t>Ac)</a:t>
            </a:r>
            <a:endParaRPr lang="en-US" sz="1600" i="1" dirty="0">
              <a:latin typeface="Arial" panose="020B0604020202020204" pitchFamily="34" charset="0"/>
              <a:cs typeface="Arial" panose="020B0604020202020204" pitchFamily="34" charset="0"/>
            </a:endParaRPr>
          </a:p>
        </p:txBody>
      </p:sp>
      <p:sp>
        <p:nvSpPr>
          <p:cNvPr id="88" name="TextBox 87">
            <a:extLst>
              <a:ext uri="{FF2B5EF4-FFF2-40B4-BE49-F238E27FC236}">
                <a16:creationId xmlns:a16="http://schemas.microsoft.com/office/drawing/2014/main" id="{F7873E75-1F4D-9640-871C-913057351DAA}"/>
              </a:ext>
            </a:extLst>
          </p:cNvPr>
          <p:cNvSpPr txBox="1"/>
          <p:nvPr/>
        </p:nvSpPr>
        <p:spPr>
          <a:xfrm>
            <a:off x="2142095" y="5177460"/>
            <a:ext cx="2874609" cy="584775"/>
          </a:xfrm>
          <a:prstGeom prst="rect">
            <a:avLst/>
          </a:prstGeom>
          <a:noFill/>
        </p:spPr>
        <p:txBody>
          <a:bodyPr wrap="square" rtlCol="0">
            <a:spAutoFit/>
          </a:bodyPr>
          <a:lstStyle/>
          <a:p>
            <a:pPr algn="ctr"/>
            <a:r>
              <a:rPr lang="en-US" sz="1600" i="1" dirty="0">
                <a:latin typeface="Arial" panose="020B0604020202020204" pitchFamily="34" charset="0"/>
                <a:cs typeface="Arial" panose="020B0604020202020204" pitchFamily="34" charset="0"/>
              </a:rPr>
              <a:t>Targeting agent</a:t>
            </a:r>
          </a:p>
          <a:p>
            <a:pPr algn="ctr"/>
            <a:r>
              <a:rPr lang="en-US" sz="1600" i="1" dirty="0">
                <a:latin typeface="Arial" panose="020B0604020202020204" pitchFamily="34" charset="0"/>
                <a:cs typeface="Arial" panose="020B0604020202020204" pitchFamily="34" charset="0"/>
              </a:rPr>
              <a:t>(e.g. antibody)</a:t>
            </a:r>
          </a:p>
        </p:txBody>
      </p:sp>
      <p:sp>
        <p:nvSpPr>
          <p:cNvPr id="89" name="TextBox 88">
            <a:extLst>
              <a:ext uri="{FF2B5EF4-FFF2-40B4-BE49-F238E27FC236}">
                <a16:creationId xmlns:a16="http://schemas.microsoft.com/office/drawing/2014/main" id="{711FB9D9-9D32-2F4B-8C3A-1ED30FC68E81}"/>
              </a:ext>
            </a:extLst>
          </p:cNvPr>
          <p:cNvSpPr txBox="1"/>
          <p:nvPr/>
        </p:nvSpPr>
        <p:spPr>
          <a:xfrm>
            <a:off x="719319" y="5490379"/>
            <a:ext cx="1946892" cy="584775"/>
          </a:xfrm>
          <a:prstGeom prst="rect">
            <a:avLst/>
          </a:prstGeom>
          <a:noFill/>
        </p:spPr>
        <p:txBody>
          <a:bodyPr wrap="square" rtlCol="0">
            <a:spAutoFit/>
          </a:bodyPr>
          <a:lstStyle/>
          <a:p>
            <a:pPr algn="ctr"/>
            <a:r>
              <a:rPr lang="en-US" sz="1600" i="1" dirty="0">
                <a:latin typeface="Arial" panose="020B0604020202020204" pitchFamily="34" charset="0"/>
                <a:cs typeface="Arial" panose="020B0604020202020204" pitchFamily="34" charset="0"/>
              </a:rPr>
              <a:t>Chelator</a:t>
            </a:r>
          </a:p>
          <a:p>
            <a:pPr algn="ctr"/>
            <a:r>
              <a:rPr lang="en-US" sz="1600" i="1" dirty="0">
                <a:latin typeface="Arial" panose="020B0604020202020204" pitchFamily="34" charset="0"/>
                <a:cs typeface="Arial" panose="020B0604020202020204" pitchFamily="34" charset="0"/>
              </a:rPr>
              <a:t>(e.g. DFO)</a:t>
            </a:r>
          </a:p>
        </p:txBody>
      </p:sp>
      <p:cxnSp>
        <p:nvCxnSpPr>
          <p:cNvPr id="90" name="Straight Arrow Connector 89">
            <a:extLst>
              <a:ext uri="{FF2B5EF4-FFF2-40B4-BE49-F238E27FC236}">
                <a16:creationId xmlns:a16="http://schemas.microsoft.com/office/drawing/2014/main" id="{67881E9A-4DF2-9046-99B9-3B9F8A8BB8D2}"/>
              </a:ext>
            </a:extLst>
          </p:cNvPr>
          <p:cNvCxnSpPr>
            <a:cxnSpLocks/>
          </p:cNvCxnSpPr>
          <p:nvPr/>
        </p:nvCxnSpPr>
        <p:spPr>
          <a:xfrm flipV="1">
            <a:off x="1826156" y="4724722"/>
            <a:ext cx="259583" cy="819499"/>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pic>
        <p:nvPicPr>
          <p:cNvPr id="91" name="Picture 90" descr="A picture containing clock&#10;&#10;Description automatically generated">
            <a:extLst>
              <a:ext uri="{FF2B5EF4-FFF2-40B4-BE49-F238E27FC236}">
                <a16:creationId xmlns:a16="http://schemas.microsoft.com/office/drawing/2014/main" id="{FF1FC1A9-E8D8-0145-A9AD-D7A910348F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6895" y="5135105"/>
            <a:ext cx="457200" cy="457200"/>
          </a:xfrm>
          <a:prstGeom prst="rect">
            <a:avLst/>
          </a:prstGeom>
        </p:spPr>
      </p:pic>
      <p:cxnSp>
        <p:nvCxnSpPr>
          <p:cNvPr id="92" name="Straight Arrow Connector 91">
            <a:extLst>
              <a:ext uri="{FF2B5EF4-FFF2-40B4-BE49-F238E27FC236}">
                <a16:creationId xmlns:a16="http://schemas.microsoft.com/office/drawing/2014/main" id="{F446D3C2-5670-0D41-842B-E8D995C9F696}"/>
              </a:ext>
            </a:extLst>
          </p:cNvPr>
          <p:cNvCxnSpPr>
            <a:cxnSpLocks/>
          </p:cNvCxnSpPr>
          <p:nvPr/>
        </p:nvCxnSpPr>
        <p:spPr>
          <a:xfrm>
            <a:off x="1018886" y="3754995"/>
            <a:ext cx="332531" cy="526032"/>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pic>
        <p:nvPicPr>
          <p:cNvPr id="93" name="Picture 92" descr="Icon&#10;&#10;Description automatically generated with medium confidence">
            <a:extLst>
              <a:ext uri="{FF2B5EF4-FFF2-40B4-BE49-F238E27FC236}">
                <a16:creationId xmlns:a16="http://schemas.microsoft.com/office/drawing/2014/main" id="{BAC94695-1009-7641-BF4D-C448FCA8EC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8736" y="5478030"/>
            <a:ext cx="457200" cy="457200"/>
          </a:xfrm>
          <a:prstGeom prst="rect">
            <a:avLst/>
          </a:prstGeom>
        </p:spPr>
      </p:pic>
      <p:pic>
        <p:nvPicPr>
          <p:cNvPr id="94" name="Picture 93" descr="A picture containing text, pool ball, sport&#10;&#10;Description automatically generated">
            <a:extLst>
              <a:ext uri="{FF2B5EF4-FFF2-40B4-BE49-F238E27FC236}">
                <a16:creationId xmlns:a16="http://schemas.microsoft.com/office/drawing/2014/main" id="{C67E8134-778C-8C48-B029-ADFE9CE29F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057" y="2526236"/>
            <a:ext cx="419100" cy="431996"/>
          </a:xfrm>
          <a:prstGeom prst="rect">
            <a:avLst/>
          </a:prstGeom>
        </p:spPr>
      </p:pic>
      <p:sp>
        <p:nvSpPr>
          <p:cNvPr id="95" name="TextBox 94">
            <a:extLst>
              <a:ext uri="{FF2B5EF4-FFF2-40B4-BE49-F238E27FC236}">
                <a16:creationId xmlns:a16="http://schemas.microsoft.com/office/drawing/2014/main" id="{01B9DA1E-F458-8A44-8F33-6E6AE7564F41}"/>
              </a:ext>
            </a:extLst>
          </p:cNvPr>
          <p:cNvSpPr txBox="1"/>
          <p:nvPr/>
        </p:nvSpPr>
        <p:spPr>
          <a:xfrm>
            <a:off x="0" y="2882158"/>
            <a:ext cx="1946892" cy="861774"/>
          </a:xfrm>
          <a:prstGeom prst="rect">
            <a:avLst/>
          </a:prstGeom>
          <a:noFill/>
        </p:spPr>
        <p:txBody>
          <a:bodyPr wrap="square" rtlCol="0">
            <a:spAutoFit/>
          </a:bodyPr>
          <a:lstStyle/>
          <a:p>
            <a:pPr algn="ctr"/>
            <a:r>
              <a:rPr lang="en-US" sz="1600" i="1" dirty="0">
                <a:latin typeface="Arial" panose="020B0604020202020204" pitchFamily="34" charset="0"/>
                <a:cs typeface="Arial" panose="020B0604020202020204" pitchFamily="34" charset="0"/>
              </a:rPr>
              <a:t>Positron-emitting</a:t>
            </a:r>
          </a:p>
          <a:p>
            <a:pPr algn="ctr"/>
            <a:r>
              <a:rPr lang="en-US" sz="1600" i="1" dirty="0">
                <a:latin typeface="Arial" panose="020B0604020202020204" pitchFamily="34" charset="0"/>
                <a:cs typeface="Arial" panose="020B0604020202020204" pitchFamily="34" charset="0"/>
              </a:rPr>
              <a:t>nuclide</a:t>
            </a:r>
          </a:p>
          <a:p>
            <a:pPr algn="ctr"/>
            <a:r>
              <a:rPr lang="en-US" sz="1600" i="1" dirty="0">
                <a:latin typeface="Arial" panose="020B0604020202020204" pitchFamily="34" charset="0"/>
                <a:cs typeface="Arial" panose="020B0604020202020204" pitchFamily="34" charset="0"/>
              </a:rPr>
              <a:t>(e.g. </a:t>
            </a:r>
            <a:r>
              <a:rPr lang="en-US" sz="1600" baseline="30000" dirty="0">
                <a:latin typeface="Arial" panose="020B0604020202020204" pitchFamily="34" charset="0"/>
                <a:cs typeface="Arial" panose="020B0604020202020204" pitchFamily="34" charset="0"/>
              </a:rPr>
              <a:t>89</a:t>
            </a:r>
            <a:r>
              <a:rPr lang="en-US" sz="1600" dirty="0">
                <a:latin typeface="Arial" panose="020B0604020202020204" pitchFamily="34" charset="0"/>
                <a:cs typeface="Arial" panose="020B0604020202020204" pitchFamily="34" charset="0"/>
              </a:rPr>
              <a:t>Zr)</a:t>
            </a:r>
            <a:endParaRPr lang="en-US" sz="1600" i="1" dirty="0">
              <a:latin typeface="Arial" panose="020B0604020202020204" pitchFamily="34" charset="0"/>
              <a:cs typeface="Arial" panose="020B0604020202020204" pitchFamily="34" charset="0"/>
            </a:endParaRPr>
          </a:p>
        </p:txBody>
      </p:sp>
      <p:sp>
        <p:nvSpPr>
          <p:cNvPr id="96" name="TextBox 95">
            <a:extLst>
              <a:ext uri="{FF2B5EF4-FFF2-40B4-BE49-F238E27FC236}">
                <a16:creationId xmlns:a16="http://schemas.microsoft.com/office/drawing/2014/main" id="{D0D9C6C2-003B-0442-9B2B-A10780F959A1}"/>
              </a:ext>
            </a:extLst>
          </p:cNvPr>
          <p:cNvSpPr txBox="1"/>
          <p:nvPr/>
        </p:nvSpPr>
        <p:spPr>
          <a:xfrm>
            <a:off x="2028309" y="1367621"/>
            <a:ext cx="6429891"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Imaging agent</a:t>
            </a:r>
          </a:p>
        </p:txBody>
      </p:sp>
      <p:sp>
        <p:nvSpPr>
          <p:cNvPr id="97" name="TextBox 96">
            <a:extLst>
              <a:ext uri="{FF2B5EF4-FFF2-40B4-BE49-F238E27FC236}">
                <a16:creationId xmlns:a16="http://schemas.microsoft.com/office/drawing/2014/main" id="{FC99C17F-F39A-8248-8C88-18C3134C914C}"/>
              </a:ext>
            </a:extLst>
          </p:cNvPr>
          <p:cNvSpPr txBox="1"/>
          <p:nvPr/>
        </p:nvSpPr>
        <p:spPr>
          <a:xfrm>
            <a:off x="8382000" y="1361398"/>
            <a:ext cx="6429891"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Therapeutic agent</a:t>
            </a:r>
          </a:p>
        </p:txBody>
      </p:sp>
      <p:pic>
        <p:nvPicPr>
          <p:cNvPr id="98" name="Picture 97">
            <a:extLst>
              <a:ext uri="{FF2B5EF4-FFF2-40B4-BE49-F238E27FC236}">
                <a16:creationId xmlns:a16="http://schemas.microsoft.com/office/drawing/2014/main" id="{44740A6F-517C-3C44-BC70-85F13C961BFD}"/>
              </a:ext>
            </a:extLst>
          </p:cNvPr>
          <p:cNvPicPr>
            <a:picLocks noChangeAspect="1"/>
          </p:cNvPicPr>
          <p:nvPr/>
        </p:nvPicPr>
        <p:blipFill>
          <a:blip r:embed="rId8">
            <a:alphaModFix amt="50000"/>
          </a:blip>
          <a:stretch>
            <a:fillRect/>
          </a:stretch>
        </p:blipFill>
        <p:spPr>
          <a:xfrm>
            <a:off x="11142313" y="1292934"/>
            <a:ext cx="454632" cy="604614"/>
          </a:xfrm>
          <a:prstGeom prst="rect">
            <a:avLst/>
          </a:prstGeom>
        </p:spPr>
      </p:pic>
      <p:pic>
        <p:nvPicPr>
          <p:cNvPr id="99" name="Picture 98">
            <a:extLst>
              <a:ext uri="{FF2B5EF4-FFF2-40B4-BE49-F238E27FC236}">
                <a16:creationId xmlns:a16="http://schemas.microsoft.com/office/drawing/2014/main" id="{E7885009-C69B-8047-9B08-AD0A4F24D6A3}"/>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4347470" y="1281204"/>
            <a:ext cx="977166" cy="748435"/>
          </a:xfrm>
          <a:prstGeom prst="rect">
            <a:avLst/>
          </a:prstGeom>
        </p:spPr>
      </p:pic>
      <p:pic>
        <p:nvPicPr>
          <p:cNvPr id="100" name="Picture 99">
            <a:extLst>
              <a:ext uri="{FF2B5EF4-FFF2-40B4-BE49-F238E27FC236}">
                <a16:creationId xmlns:a16="http://schemas.microsoft.com/office/drawing/2014/main" id="{8F5F70DD-1D56-9C48-97BF-57D9216980CC}"/>
              </a:ext>
            </a:extLst>
          </p:cNvPr>
          <p:cNvPicPr>
            <a:picLocks noChangeAspect="1"/>
          </p:cNvPicPr>
          <p:nvPr/>
        </p:nvPicPr>
        <p:blipFill>
          <a:blip r:embed="rId10"/>
          <a:stretch>
            <a:fillRect/>
          </a:stretch>
        </p:blipFill>
        <p:spPr>
          <a:xfrm rot="18955827">
            <a:off x="5157550" y="3071364"/>
            <a:ext cx="2032000" cy="2044700"/>
          </a:xfrm>
          <a:prstGeom prst="rect">
            <a:avLst/>
          </a:prstGeom>
        </p:spPr>
      </p:pic>
      <p:pic>
        <p:nvPicPr>
          <p:cNvPr id="101" name="Picture 100" descr="A picture containing clock&#10;&#10;Description automatically generated">
            <a:extLst>
              <a:ext uri="{FF2B5EF4-FFF2-40B4-BE49-F238E27FC236}">
                <a16:creationId xmlns:a16="http://schemas.microsoft.com/office/drawing/2014/main" id="{ADC72BC7-D883-FC4E-A030-8B4371C857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8607" y="5221813"/>
            <a:ext cx="457200" cy="457200"/>
          </a:xfrm>
          <a:prstGeom prst="rect">
            <a:avLst/>
          </a:prstGeom>
        </p:spPr>
      </p:pic>
      <p:pic>
        <p:nvPicPr>
          <p:cNvPr id="102" name="Picture 101" descr="Icon&#10;&#10;Description automatically generated with medium confidence">
            <a:extLst>
              <a:ext uri="{FF2B5EF4-FFF2-40B4-BE49-F238E27FC236}">
                <a16:creationId xmlns:a16="http://schemas.microsoft.com/office/drawing/2014/main" id="{C630F764-BB3A-6F4E-B426-0162D32F88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1940" y="5239312"/>
            <a:ext cx="457200" cy="457200"/>
          </a:xfrm>
          <a:prstGeom prst="rect">
            <a:avLst/>
          </a:prstGeom>
        </p:spPr>
      </p:pic>
      <p:pic>
        <p:nvPicPr>
          <p:cNvPr id="103" name="Picture 102" descr="A picture containing text, pool ball, sport&#10;&#10;Description automatically generated">
            <a:extLst>
              <a:ext uri="{FF2B5EF4-FFF2-40B4-BE49-F238E27FC236}">
                <a16:creationId xmlns:a16="http://schemas.microsoft.com/office/drawing/2014/main" id="{2B0AA8CE-89FF-5D48-ACDE-BA300C37F1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51351" y="2571172"/>
            <a:ext cx="419100" cy="431996"/>
          </a:xfrm>
          <a:prstGeom prst="rect">
            <a:avLst/>
          </a:prstGeom>
        </p:spPr>
      </p:pic>
    </p:spTree>
    <p:extLst>
      <p:ext uri="{BB962C8B-B14F-4D97-AF65-F5344CB8AC3E}">
        <p14:creationId xmlns:p14="http://schemas.microsoft.com/office/powerpoint/2010/main" val="7567932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5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83" grpId="0"/>
      <p:bldP spid="84" grpId="0"/>
      <p:bldP spid="87" grpId="0"/>
      <p:bldP spid="88" grpId="0"/>
      <p:bldP spid="89" grpId="0"/>
      <p:bldP spid="95" grpId="0"/>
      <p:bldP spid="96" grpId="0"/>
      <p:bldP spid="9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2AE46-B3D2-054A-9F92-273948CEEE54}"/>
              </a:ext>
            </a:extLst>
          </p:cNvPr>
          <p:cNvSpPr>
            <a:spLocks noGrp="1"/>
          </p:cNvSpPr>
          <p:nvPr>
            <p:ph type="title"/>
          </p:nvPr>
        </p:nvSpPr>
        <p:spPr/>
        <p:txBody>
          <a:bodyPr/>
          <a:lstStyle/>
          <a:p>
            <a:r>
              <a:rPr lang="en-US" dirty="0"/>
              <a:t>Summary</a:t>
            </a:r>
          </a:p>
        </p:txBody>
      </p:sp>
      <p:sp>
        <p:nvSpPr>
          <p:cNvPr id="3" name="Slide Number Placeholder 2">
            <a:extLst>
              <a:ext uri="{FF2B5EF4-FFF2-40B4-BE49-F238E27FC236}">
                <a16:creationId xmlns:a16="http://schemas.microsoft.com/office/drawing/2014/main" id="{FA0D2EBA-591D-0D41-9C46-2E17C49223CD}"/>
              </a:ext>
            </a:extLst>
          </p:cNvPr>
          <p:cNvSpPr>
            <a:spLocks noGrp="1"/>
          </p:cNvSpPr>
          <p:nvPr>
            <p:ph type="sldNum" sz="quarter" idx="4"/>
          </p:nvPr>
        </p:nvSpPr>
        <p:spPr/>
        <p:txBody>
          <a:bodyPr/>
          <a:lstStyle/>
          <a:p>
            <a:fld id="{933A556B-7C63-244D-9B7C-B0EA8042B330}" type="slidenum">
              <a:rPr lang="en-US" smtClean="0"/>
              <a:pPr/>
              <a:t>43</a:t>
            </a:fld>
            <a:endParaRPr lang="en-US" sz="1000" dirty="0"/>
          </a:p>
        </p:txBody>
      </p:sp>
      <p:sp>
        <p:nvSpPr>
          <p:cNvPr id="4" name="Content Placeholder 2">
            <a:extLst>
              <a:ext uri="{FF2B5EF4-FFF2-40B4-BE49-F238E27FC236}">
                <a16:creationId xmlns:a16="http://schemas.microsoft.com/office/drawing/2014/main" id="{E45C98E0-52BC-4E9E-46B9-E9CCDB4686F0}"/>
              </a:ext>
            </a:extLst>
          </p:cNvPr>
          <p:cNvSpPr txBox="1">
            <a:spLocks/>
          </p:cNvSpPr>
          <p:nvPr/>
        </p:nvSpPr>
        <p:spPr>
          <a:xfrm>
            <a:off x="1023938" y="2332037"/>
            <a:ext cx="11168062" cy="42068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Ø"/>
            </a:pPr>
            <a:r>
              <a:rPr lang="en-US" sz="2000" dirty="0"/>
              <a:t>The interest in therapeutic  radionuclides is growing in leaps and bounds</a:t>
            </a:r>
          </a:p>
          <a:p>
            <a:pPr marL="342900" indent="-342900">
              <a:buFont typeface="Wingdings" panose="05000000000000000000" pitchFamily="2" charset="2"/>
              <a:buChar char="Ø"/>
            </a:pPr>
            <a:r>
              <a:rPr lang="en-US" sz="2000" dirty="0"/>
              <a:t>The production is increasing making radionuclides more readily available</a:t>
            </a:r>
          </a:p>
          <a:p>
            <a:pPr marL="590550" marR="1010285" lvl="1" indent="-235585">
              <a:lnSpc>
                <a:spcPct val="120000"/>
              </a:lnSpc>
              <a:spcBef>
                <a:spcPts val="525"/>
              </a:spcBef>
              <a:tabLst>
                <a:tab pos="247650" algn="l"/>
                <a:tab pos="248285" algn="l"/>
              </a:tabLst>
            </a:pPr>
            <a:r>
              <a:rPr lang="en-US" sz="2000" spc="10" dirty="0">
                <a:cs typeface="Arial"/>
              </a:rPr>
              <a:t>DOE </a:t>
            </a:r>
            <a:r>
              <a:rPr lang="en-US" sz="2000" spc="5" dirty="0">
                <a:cs typeface="Arial"/>
              </a:rPr>
              <a:t>IP has </a:t>
            </a:r>
            <a:r>
              <a:rPr lang="en-US" sz="2000" spc="10" dirty="0">
                <a:cs typeface="Arial"/>
              </a:rPr>
              <a:t>ramped up </a:t>
            </a:r>
            <a:r>
              <a:rPr lang="en-US" sz="2000" spc="5" dirty="0">
                <a:cs typeface="Arial"/>
              </a:rPr>
              <a:t>its role in the supply with </a:t>
            </a:r>
            <a:r>
              <a:rPr lang="en-US" sz="2000" spc="10" dirty="0">
                <a:cs typeface="Arial"/>
              </a:rPr>
              <a:t>a </a:t>
            </a:r>
            <a:r>
              <a:rPr lang="en-US" sz="2000" spc="5" dirty="0">
                <a:cs typeface="Arial"/>
              </a:rPr>
              <a:t>goal</a:t>
            </a:r>
            <a:r>
              <a:rPr lang="en-US" sz="2000" spc="-120" dirty="0">
                <a:cs typeface="Arial"/>
              </a:rPr>
              <a:t> </a:t>
            </a:r>
            <a:r>
              <a:rPr lang="en-US" sz="2000" spc="5" dirty="0">
                <a:cs typeface="Arial"/>
              </a:rPr>
              <a:t>of  maximizing the domestic</a:t>
            </a:r>
            <a:r>
              <a:rPr lang="en-US" sz="2000" spc="-30" dirty="0">
                <a:cs typeface="Arial"/>
              </a:rPr>
              <a:t> </a:t>
            </a:r>
            <a:r>
              <a:rPr lang="en-US" sz="2000" spc="-5" dirty="0">
                <a:cs typeface="Arial"/>
              </a:rPr>
              <a:t>availability.</a:t>
            </a:r>
          </a:p>
          <a:p>
            <a:pPr marL="590550" marR="1010285" lvl="1" indent="-235585">
              <a:lnSpc>
                <a:spcPct val="120000"/>
              </a:lnSpc>
              <a:spcBef>
                <a:spcPts val="525"/>
              </a:spcBef>
              <a:tabLst>
                <a:tab pos="247650" algn="l"/>
                <a:tab pos="248285" algn="l"/>
              </a:tabLst>
            </a:pPr>
            <a:r>
              <a:rPr lang="en-US" sz="2000" spc="-5" dirty="0">
                <a:cs typeface="Arial"/>
              </a:rPr>
              <a:t>Several commercial companies are pursuing production</a:t>
            </a:r>
            <a:endParaRPr lang="en-US" sz="2000" dirty="0">
              <a:cs typeface="Arial"/>
            </a:endParaRPr>
          </a:p>
          <a:p>
            <a:pPr marL="354965" marR="5080" indent="-342900">
              <a:lnSpc>
                <a:spcPct val="120000"/>
              </a:lnSpc>
              <a:spcBef>
                <a:spcPts val="840"/>
              </a:spcBef>
              <a:buFont typeface="Wingdings" panose="05000000000000000000" pitchFamily="2" charset="2"/>
              <a:buChar char="Ø"/>
              <a:tabLst>
                <a:tab pos="247650" algn="l"/>
                <a:tab pos="248285" algn="l"/>
              </a:tabLst>
            </a:pPr>
            <a:r>
              <a:rPr lang="en-US" sz="2000" spc="10" dirty="0">
                <a:cs typeface="Arial"/>
              </a:rPr>
              <a:t>A </a:t>
            </a:r>
            <a:r>
              <a:rPr lang="en-US" sz="2000" spc="5" dirty="0">
                <a:cs typeface="Arial"/>
              </a:rPr>
              <a:t>robust domestic supply of Ac-225 is being actively pursued in the U.S.  </a:t>
            </a:r>
          </a:p>
          <a:p>
            <a:pPr marL="354965" indent="-342900">
              <a:lnSpc>
                <a:spcPct val="120000"/>
              </a:lnSpc>
              <a:spcBef>
                <a:spcPts val="405"/>
              </a:spcBef>
              <a:buFont typeface="Wingdings" panose="05000000000000000000" pitchFamily="2" charset="2"/>
              <a:buChar char="Ø"/>
              <a:tabLst>
                <a:tab pos="247650" algn="l"/>
                <a:tab pos="248285" algn="l"/>
              </a:tabLst>
            </a:pPr>
            <a:r>
              <a:rPr lang="en-US" sz="2000" spc="5" dirty="0">
                <a:cs typeface="Arial"/>
              </a:rPr>
              <a:t>Alternative production approaches are being explored for all</a:t>
            </a:r>
            <a:r>
              <a:rPr lang="en-US" sz="2000" spc="-30" dirty="0">
                <a:cs typeface="Arial"/>
              </a:rPr>
              <a:t> </a:t>
            </a:r>
            <a:r>
              <a:rPr lang="en-US" sz="2000" spc="5" dirty="0">
                <a:cs typeface="Arial"/>
              </a:rPr>
              <a:t>alpha-emitters.</a:t>
            </a:r>
            <a:endParaRPr lang="en-US" sz="2000" dirty="0">
              <a:cs typeface="Arial"/>
            </a:endParaRPr>
          </a:p>
          <a:p>
            <a:pPr marL="354965" marR="240029" indent="-342900">
              <a:lnSpc>
                <a:spcPct val="120000"/>
              </a:lnSpc>
              <a:spcBef>
                <a:spcPts val="815"/>
              </a:spcBef>
              <a:buFont typeface="Wingdings" panose="05000000000000000000" pitchFamily="2" charset="2"/>
              <a:buChar char="Ø"/>
              <a:tabLst>
                <a:tab pos="247650" algn="l"/>
                <a:tab pos="248285" algn="l"/>
              </a:tabLst>
            </a:pPr>
            <a:r>
              <a:rPr lang="en-US" sz="2000" spc="5" dirty="0">
                <a:cs typeface="Arial"/>
              </a:rPr>
              <a:t>These combined with new targeting molecules are resulting in advanced treatments for patients with limited to no options</a:t>
            </a:r>
            <a:endParaRPr lang="en-US" sz="2000" dirty="0">
              <a:cs typeface="Arial"/>
            </a:endParaRPr>
          </a:p>
          <a:p>
            <a:pPr marL="342900" indent="-342900"/>
            <a:endParaRPr lang="en-US" sz="2000" dirty="0"/>
          </a:p>
          <a:p>
            <a:pPr marL="342900" indent="-342900"/>
            <a:endParaRPr lang="en-US" sz="2000" dirty="0"/>
          </a:p>
        </p:txBody>
      </p:sp>
    </p:spTree>
    <p:extLst>
      <p:ext uri="{BB962C8B-B14F-4D97-AF65-F5344CB8AC3E}">
        <p14:creationId xmlns:p14="http://schemas.microsoft.com/office/powerpoint/2010/main" val="13879880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E147A3-EBAC-5C4E-8CD3-74DAF0B9A4F7}"/>
              </a:ext>
            </a:extLst>
          </p:cNvPr>
          <p:cNvSpPr>
            <a:spLocks noGrp="1"/>
          </p:cNvSpPr>
          <p:nvPr>
            <p:ph type="sldNum" sz="quarter" idx="4"/>
          </p:nvPr>
        </p:nvSpPr>
        <p:spPr/>
        <p:txBody>
          <a:bodyPr/>
          <a:lstStyle/>
          <a:p>
            <a:fld id="{933A556B-7C63-244D-9B7C-B0EA8042B330}" type="slidenum">
              <a:rPr lang="en-US" smtClean="0"/>
              <a:pPr/>
              <a:t>44</a:t>
            </a:fld>
            <a:endParaRPr lang="en-US" dirty="0">
              <a:solidFill>
                <a:schemeClr val="bg1"/>
              </a:solidFill>
            </a:endParaRPr>
          </a:p>
        </p:txBody>
      </p:sp>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p:txBody>
          <a:bodyPr/>
          <a:lstStyle/>
          <a:p>
            <a:r>
              <a:rPr lang="en-US" dirty="0"/>
              <a:t>Questions ?</a:t>
            </a:r>
          </a:p>
        </p:txBody>
      </p:sp>
    </p:spTree>
    <p:extLst>
      <p:ext uri="{BB962C8B-B14F-4D97-AF65-F5344CB8AC3E}">
        <p14:creationId xmlns:p14="http://schemas.microsoft.com/office/powerpoint/2010/main" val="1215709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vert="horz" wrap="square" lIns="91440" tIns="45720" rIns="91440" bIns="45720" rtlCol="0" anchor="ctr">
            <a:normAutofit/>
          </a:bodyPr>
          <a:lstStyle/>
          <a:p>
            <a:r>
              <a:rPr lang="en-US" sz="3600" b="1">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are radioisotopes produced?</a:t>
            </a:r>
          </a:p>
        </p:txBody>
      </p:sp>
      <p:pic>
        <p:nvPicPr>
          <p:cNvPr id="4" name="Picture 1027" descr="blue glow-almost abstract"/>
          <p:cNvPicPr>
            <a:picLocks noChangeAspect="1" noChangeArrowheads="1"/>
          </p:cNvPicPr>
          <p:nvPr/>
        </p:nvPicPr>
        <p:blipFill>
          <a:blip r:embed="rId2" cstate="print">
            <a:extLst>
              <a:ext uri="{28A0092B-C50C-407E-A947-70E740481C1C}">
                <a14:useLocalDpi xmlns:a14="http://schemas.microsoft.com/office/drawing/2010/main" val="0"/>
              </a:ext>
            </a:extLst>
          </a:blip>
          <a:srcRect b="12500"/>
          <a:stretch>
            <a:fillRect/>
          </a:stretch>
        </p:blipFill>
        <p:spPr bwMode="auto">
          <a:xfrm>
            <a:off x="1981200" y="1834536"/>
            <a:ext cx="2458616" cy="3226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9" descr="pt983602_1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849" y="2242861"/>
            <a:ext cx="2710935" cy="2409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489766" y="5068493"/>
            <a:ext cx="1624163" cy="523220"/>
          </a:xfrm>
          <a:prstGeom prst="rect">
            <a:avLst/>
          </a:prstGeom>
          <a:noFill/>
        </p:spPr>
        <p:txBody>
          <a:bodyPr wrap="none" rtlCol="0">
            <a:spAutoFit/>
          </a:bodyPr>
          <a:lstStyle/>
          <a:p>
            <a:r>
              <a:rPr lang="en-US" sz="2800">
                <a:latin typeface="Arial" panose="020B0604020202020204" pitchFamily="34" charset="0"/>
                <a:cs typeface="Arial" panose="020B0604020202020204" pitchFamily="34" charset="0"/>
              </a:rPr>
              <a:t>Reactors</a:t>
            </a:r>
          </a:p>
        </p:txBody>
      </p:sp>
      <p:sp>
        <p:nvSpPr>
          <p:cNvPr id="8" name="TextBox 7"/>
          <p:cNvSpPr txBox="1"/>
          <p:nvPr/>
        </p:nvSpPr>
        <p:spPr>
          <a:xfrm>
            <a:off x="8160411" y="5068493"/>
            <a:ext cx="1984839" cy="523220"/>
          </a:xfrm>
          <a:prstGeom prst="rect">
            <a:avLst/>
          </a:prstGeom>
          <a:noFill/>
        </p:spPr>
        <p:txBody>
          <a:bodyPr wrap="none" rtlCol="0">
            <a:spAutoFit/>
          </a:bodyPr>
          <a:lstStyle/>
          <a:p>
            <a:r>
              <a:rPr lang="en-US" sz="2800">
                <a:latin typeface="Arial" panose="020B0604020202020204" pitchFamily="34" charset="0"/>
                <a:cs typeface="Arial" panose="020B0604020202020204" pitchFamily="34" charset="0"/>
              </a:rPr>
              <a:t>Generators</a:t>
            </a:r>
          </a:p>
        </p:txBody>
      </p:sp>
      <p:sp>
        <p:nvSpPr>
          <p:cNvPr id="9" name="TextBox 8"/>
          <p:cNvSpPr txBox="1"/>
          <p:nvPr/>
        </p:nvSpPr>
        <p:spPr>
          <a:xfrm>
            <a:off x="5026314" y="5081152"/>
            <a:ext cx="2183611" cy="523220"/>
          </a:xfrm>
          <a:prstGeom prst="rect">
            <a:avLst/>
          </a:prstGeom>
          <a:noFill/>
        </p:spPr>
        <p:txBody>
          <a:bodyPr wrap="none" rtlCol="0">
            <a:spAutoFit/>
          </a:bodyPr>
          <a:lstStyle/>
          <a:p>
            <a:r>
              <a:rPr lang="en-US" sz="2800">
                <a:latin typeface="Arial" panose="020B0604020202020204" pitchFamily="34" charset="0"/>
                <a:cs typeface="Arial" panose="020B0604020202020204" pitchFamily="34" charset="0"/>
              </a:rPr>
              <a:t>Accelerators</a:t>
            </a:r>
          </a:p>
        </p:txBody>
      </p:sp>
      <p:pic>
        <p:nvPicPr>
          <p:cNvPr id="10" name="Picture 9"/>
          <p:cNvPicPr>
            <a:picLocks noChangeAspect="1"/>
          </p:cNvPicPr>
          <p:nvPr/>
        </p:nvPicPr>
        <p:blipFill>
          <a:blip r:embed="rId4"/>
          <a:stretch>
            <a:fillRect/>
          </a:stretch>
        </p:blipFill>
        <p:spPr>
          <a:xfrm>
            <a:off x="7659686" y="2242210"/>
            <a:ext cx="2736304" cy="2400517"/>
          </a:xfrm>
          <a:prstGeom prst="rect">
            <a:avLst/>
          </a:prstGeom>
        </p:spPr>
      </p:pic>
    </p:spTree>
    <p:extLst>
      <p:ext uri="{BB962C8B-B14F-4D97-AF65-F5344CB8AC3E}">
        <p14:creationId xmlns:p14="http://schemas.microsoft.com/office/powerpoint/2010/main" val="673281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11" name="Rectangle 7"/>
          <p:cNvSpPr>
            <a:spLocks noGrp="1" noChangeArrowheads="1"/>
          </p:cNvSpPr>
          <p:nvPr>
            <p:ph type="title"/>
          </p:nvPr>
        </p:nvSpPr>
        <p:spPr>
          <a:xfrm>
            <a:off x="1858963" y="114299"/>
            <a:ext cx="8305800" cy="1104900"/>
          </a:xfrm>
        </p:spPr>
        <p:txBody>
          <a:bodyPr vert="horz" lIns="91440" tIns="45720" rIns="91440" bIns="45720" rtlCol="0" anchor="ctr">
            <a:noAutofit/>
          </a:bodyPr>
          <a:lstStyle/>
          <a:p>
            <a:r>
              <a:rPr lang="en-US" dirty="0"/>
              <a:t>The Radioisotope Generator</a:t>
            </a:r>
          </a:p>
        </p:txBody>
      </p:sp>
      <p:sp>
        <p:nvSpPr>
          <p:cNvPr id="149512" name="Rectangle 8"/>
          <p:cNvSpPr>
            <a:spLocks noGrp="1" noChangeArrowheads="1"/>
          </p:cNvSpPr>
          <p:nvPr>
            <p:ph type="body" idx="1"/>
          </p:nvPr>
        </p:nvSpPr>
        <p:spPr>
          <a:xfrm>
            <a:off x="1752602" y="1219200"/>
            <a:ext cx="5180214" cy="5042115"/>
          </a:xfrm>
        </p:spPr>
        <p:txBody>
          <a:bodyPr>
            <a:normAutofit fontScale="92500"/>
          </a:bodyPr>
          <a:lstStyle/>
          <a:p>
            <a:pPr>
              <a:lnSpc>
                <a:spcPct val="90000"/>
              </a:lnSpc>
              <a:spcBef>
                <a:spcPct val="100000"/>
              </a:spcBef>
            </a:pPr>
            <a:r>
              <a:rPr lang="en-US" sz="2600" dirty="0"/>
              <a:t>A “generator” or cow is a practical, convenient method to transport and use (milk) very short lived radioisotopes without having to produce them at each site</a:t>
            </a:r>
          </a:p>
          <a:p>
            <a:pPr lvl="1">
              <a:lnSpc>
                <a:spcPct val="90000"/>
              </a:lnSpc>
              <a:spcBef>
                <a:spcPct val="100000"/>
              </a:spcBef>
            </a:pPr>
            <a:r>
              <a:rPr lang="en-US" sz="2200" dirty="0"/>
              <a:t>long lived “parent” radioisotope decays into a short lived “daughter” radioisotope and</a:t>
            </a:r>
          </a:p>
          <a:p>
            <a:pPr lvl="1">
              <a:lnSpc>
                <a:spcPct val="90000"/>
              </a:lnSpc>
              <a:spcBef>
                <a:spcPct val="100000"/>
              </a:spcBef>
            </a:pPr>
            <a:r>
              <a:rPr lang="en-US" sz="2200" dirty="0"/>
              <a:t>the parent and daughter must be chemically separable</a:t>
            </a:r>
          </a:p>
          <a:p>
            <a:pPr>
              <a:lnSpc>
                <a:spcPct val="90000"/>
              </a:lnSpc>
              <a:spcBef>
                <a:spcPct val="100000"/>
              </a:spcBef>
            </a:pPr>
            <a:r>
              <a:rPr lang="en-US" sz="2600" dirty="0"/>
              <a:t>This technique has been of utmost importance to nuclear medicine</a:t>
            </a:r>
          </a:p>
        </p:txBody>
      </p:sp>
      <p:sp>
        <p:nvSpPr>
          <p:cNvPr id="149510" name="Line 6"/>
          <p:cNvSpPr>
            <a:spLocks noChangeShapeType="1"/>
          </p:cNvSpPr>
          <p:nvPr/>
        </p:nvSpPr>
        <p:spPr bwMode="auto">
          <a:xfrm>
            <a:off x="1693863" y="1143000"/>
            <a:ext cx="8636000" cy="0"/>
          </a:xfrm>
          <a:prstGeom prst="line">
            <a:avLst/>
          </a:prstGeom>
          <a:noFill/>
          <a:ln w="50800">
            <a:solidFill>
              <a:schemeClr val="accent2"/>
            </a:solidFill>
            <a:round/>
            <a:headEnd/>
            <a:tailEnd/>
          </a:ln>
          <a:effectLst/>
        </p:spPr>
        <p:txBody>
          <a:bodyPr wrap="none" anchor="ctr"/>
          <a:lstStyle/>
          <a:p>
            <a:endParaRPr lang="en-US"/>
          </a:p>
        </p:txBody>
      </p:sp>
      <p:pic>
        <p:nvPicPr>
          <p:cNvPr id="6" name="Picture 3" descr="BNL Open Generator Desig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0546" y="3768674"/>
            <a:ext cx="3306122" cy="3089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7130294" y="1120882"/>
            <a:ext cx="3076575" cy="2619375"/>
          </a:xfrm>
          <a:prstGeom prst="rect">
            <a:avLst/>
          </a:prstGeom>
        </p:spPr>
      </p:pic>
    </p:spTree>
    <p:extLst>
      <p:ext uri="{BB962C8B-B14F-4D97-AF65-F5344CB8AC3E}">
        <p14:creationId xmlns:p14="http://schemas.microsoft.com/office/powerpoint/2010/main" val="437172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212C47-767F-4812-81EA-ECD0B704087B}"/>
              </a:ext>
            </a:extLst>
          </p:cNvPr>
          <p:cNvPicPr>
            <a:picLocks noChangeAspect="1"/>
          </p:cNvPicPr>
          <p:nvPr/>
        </p:nvPicPr>
        <p:blipFill>
          <a:blip r:embed="rId2"/>
          <a:stretch>
            <a:fillRect/>
          </a:stretch>
        </p:blipFill>
        <p:spPr>
          <a:xfrm>
            <a:off x="3909754" y="195981"/>
            <a:ext cx="5187141" cy="6485740"/>
          </a:xfrm>
          <a:prstGeom prst="rect">
            <a:avLst/>
          </a:prstGeom>
        </p:spPr>
      </p:pic>
    </p:spTree>
    <p:extLst>
      <p:ext uri="{BB962C8B-B14F-4D97-AF65-F5344CB8AC3E}">
        <p14:creationId xmlns:p14="http://schemas.microsoft.com/office/powerpoint/2010/main" val="935296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905000" y="0"/>
            <a:ext cx="8382000" cy="762000"/>
          </a:xfrm>
        </p:spPr>
        <p:txBody>
          <a:bodyPr>
            <a:normAutofit fontScale="90000"/>
          </a:bodyPr>
          <a:lstStyle/>
          <a:p>
            <a:pPr algn="ctr">
              <a:lnSpc>
                <a:spcPts val="1900"/>
              </a:lnSpc>
              <a:spcBef>
                <a:spcPts val="1200"/>
              </a:spcBef>
            </a:pPr>
            <a:r>
              <a:rPr lang="en-US" sz="1800" dirty="0">
                <a:latin typeface="Arial" charset="0"/>
                <a:ea typeface="ＭＳ Ｐゴシック" charset="0"/>
                <a:cs typeface="ＭＳ Ｐゴシック" charset="0"/>
              </a:rPr>
              <a:t>Technetium (Tc) – 99m</a:t>
            </a:r>
            <a:br>
              <a:rPr lang="en-US" sz="1600" dirty="0">
                <a:latin typeface="Arial" charset="0"/>
                <a:ea typeface="ＭＳ Ｐゴシック" charset="0"/>
                <a:cs typeface="ＭＳ Ｐゴシック" charset="0"/>
              </a:rPr>
            </a:br>
            <a:r>
              <a:rPr lang="en-US" sz="1600" b="0" dirty="0">
                <a:latin typeface="Arial" charset="0"/>
                <a:ea typeface="ＭＳ Ｐゴシック" charset="0"/>
                <a:cs typeface="ＭＳ Ｐゴシック" charset="0"/>
              </a:rPr>
              <a:t>Used as a Medical Tracer</a:t>
            </a:r>
            <a:br>
              <a:rPr lang="en-US" sz="1600" b="0" dirty="0">
                <a:latin typeface="Arial" charset="0"/>
                <a:ea typeface="ＭＳ Ｐゴシック" charset="0"/>
                <a:cs typeface="ＭＳ Ｐゴシック" charset="0"/>
              </a:rPr>
            </a:br>
            <a:r>
              <a:rPr lang="en-US" sz="1350" i="1" dirty="0">
                <a:latin typeface="Arial" charset="0"/>
                <a:ea typeface="ＭＳ Ｐゴシック" charset="0"/>
                <a:cs typeface="ＭＳ Ｐゴシック" charset="0"/>
              </a:rPr>
              <a:t>Most common radioisotope used in diagnosis, with over 40 million procedures worldwide per year</a:t>
            </a:r>
            <a:endParaRPr lang="en-US" sz="1350" dirty="0">
              <a:latin typeface="Arial" charset="0"/>
              <a:ea typeface="ＭＳ Ｐゴシック" charset="0"/>
              <a:cs typeface="ＭＳ Ｐゴシック" charset="0"/>
            </a:endParaRPr>
          </a:p>
        </p:txBody>
      </p:sp>
      <p:sp>
        <p:nvSpPr>
          <p:cNvPr id="6" name="Rectangle 5"/>
          <p:cNvSpPr/>
          <p:nvPr/>
        </p:nvSpPr>
        <p:spPr bwMode="auto">
          <a:xfrm>
            <a:off x="4876800" y="1143000"/>
            <a:ext cx="2895600" cy="5181600"/>
          </a:xfrm>
          <a:prstGeom prst="rect">
            <a:avLst/>
          </a:prstGeom>
          <a:gradFill flip="none" rotWithShape="1">
            <a:gsLst>
              <a:gs pos="20000">
                <a:srgbClr val="829EB3">
                  <a:alpha val="50000"/>
                </a:srgbClr>
              </a:gs>
              <a:gs pos="100000">
                <a:srgbClr val="FFFFFF"/>
              </a:gs>
              <a:gs pos="0">
                <a:schemeClr val="bg1">
                  <a:alpha val="0"/>
                </a:schemeClr>
              </a:gs>
              <a:gs pos="80000">
                <a:srgbClr val="829EB3">
                  <a:alpha val="50000"/>
                </a:srgbClr>
              </a:gs>
            </a:gsLst>
            <a:lin ang="16200000" scaled="0"/>
            <a:tileRect/>
          </a:gradFill>
          <a:ln w="9525" cap="flat" cmpd="sng" algn="ctr">
            <a:noFill/>
            <a:prstDash val="solid"/>
            <a:round/>
            <a:headEnd type="none" w="med" len="med"/>
            <a:tailEnd type="none" w="med" len="med"/>
          </a:ln>
          <a:effectLst/>
        </p:spPr>
        <p:txBody>
          <a:bodyPr/>
          <a:lstStyle/>
          <a:p>
            <a:pPr>
              <a:defRPr/>
            </a:pPr>
            <a:endParaRPr lang="en-US" dirty="0">
              <a:ea typeface="ＭＳ Ｐゴシック" pitchFamily="48" charset="-128"/>
            </a:endParaRPr>
          </a:p>
        </p:txBody>
      </p:sp>
      <p:sp>
        <p:nvSpPr>
          <p:cNvPr id="9" name="Rectangle 8"/>
          <p:cNvSpPr/>
          <p:nvPr/>
        </p:nvSpPr>
        <p:spPr bwMode="auto">
          <a:xfrm>
            <a:off x="1676400" y="1143000"/>
            <a:ext cx="2895600" cy="5181600"/>
          </a:xfrm>
          <a:prstGeom prst="rect">
            <a:avLst/>
          </a:prstGeom>
          <a:gradFill flip="none" rotWithShape="1">
            <a:gsLst>
              <a:gs pos="20000">
                <a:srgbClr val="9993A8">
                  <a:alpha val="50000"/>
                </a:srgbClr>
              </a:gs>
              <a:gs pos="100000">
                <a:srgbClr val="FFFFFF"/>
              </a:gs>
              <a:gs pos="0">
                <a:schemeClr val="bg1">
                  <a:alpha val="0"/>
                </a:schemeClr>
              </a:gs>
              <a:gs pos="80000">
                <a:srgbClr val="9993A8">
                  <a:alpha val="50000"/>
                </a:srgbClr>
              </a:gs>
            </a:gsLst>
            <a:lin ang="16200000" scaled="0"/>
            <a:tileRect/>
          </a:gradFill>
          <a:ln w="9525" cap="flat" cmpd="sng" algn="ctr">
            <a:noFill/>
            <a:prstDash val="solid"/>
            <a:round/>
            <a:headEnd type="none" w="med" len="med"/>
            <a:tailEnd type="none" w="med" len="med"/>
          </a:ln>
          <a:effectLst/>
        </p:spPr>
        <p:txBody>
          <a:bodyPr/>
          <a:lstStyle/>
          <a:p>
            <a:pPr>
              <a:defRPr/>
            </a:pPr>
            <a:endParaRPr lang="en-US" dirty="0">
              <a:ea typeface="ＭＳ Ｐゴシック" pitchFamily="48" charset="-128"/>
            </a:endParaRPr>
          </a:p>
        </p:txBody>
      </p:sp>
      <p:sp>
        <p:nvSpPr>
          <p:cNvPr id="10" name="Rectangle 9"/>
          <p:cNvSpPr/>
          <p:nvPr/>
        </p:nvSpPr>
        <p:spPr bwMode="auto">
          <a:xfrm>
            <a:off x="7620000" y="1143000"/>
            <a:ext cx="2895600" cy="5181600"/>
          </a:xfrm>
          <a:prstGeom prst="rect">
            <a:avLst/>
          </a:prstGeom>
          <a:gradFill flip="none" rotWithShape="1">
            <a:gsLst>
              <a:gs pos="20000">
                <a:srgbClr val="84B1AE">
                  <a:alpha val="50000"/>
                </a:srgbClr>
              </a:gs>
              <a:gs pos="100000">
                <a:srgbClr val="FFFFFF"/>
              </a:gs>
              <a:gs pos="0">
                <a:schemeClr val="bg1">
                  <a:alpha val="0"/>
                </a:schemeClr>
              </a:gs>
              <a:gs pos="80000">
                <a:srgbClr val="84B1AE">
                  <a:alpha val="50000"/>
                </a:srgbClr>
              </a:gs>
            </a:gsLst>
            <a:lin ang="16200000" scaled="0"/>
            <a:tileRect/>
          </a:gradFill>
          <a:ln w="9525" cap="flat" cmpd="sng" algn="ctr">
            <a:noFill/>
            <a:prstDash val="solid"/>
            <a:round/>
            <a:headEnd type="none" w="med" len="med"/>
            <a:tailEnd type="none" w="med" len="med"/>
          </a:ln>
          <a:effectLst/>
        </p:spPr>
        <p:txBody>
          <a:bodyPr/>
          <a:lstStyle/>
          <a:p>
            <a:pPr>
              <a:defRPr/>
            </a:pPr>
            <a:endParaRPr lang="en-US" dirty="0">
              <a:ea typeface="ＭＳ Ｐゴシック" pitchFamily="48" charset="-128"/>
            </a:endParaRPr>
          </a:p>
        </p:txBody>
      </p:sp>
      <p:cxnSp>
        <p:nvCxnSpPr>
          <p:cNvPr id="8204" name="Straight Arrow Connector 16"/>
          <p:cNvCxnSpPr>
            <a:cxnSpLocks noChangeShapeType="1"/>
          </p:cNvCxnSpPr>
          <p:nvPr/>
        </p:nvCxnSpPr>
        <p:spPr bwMode="auto">
          <a:xfrm>
            <a:off x="1711325" y="1235075"/>
            <a:ext cx="2819400" cy="1588"/>
          </a:xfrm>
          <a:prstGeom prst="straightConnector1">
            <a:avLst/>
          </a:prstGeom>
          <a:noFill/>
          <a:ln w="85725" cap="rnd">
            <a:solidFill>
              <a:srgbClr val="9993A8"/>
            </a:solidFill>
            <a:round/>
            <a:headEnd type="triangle" w="med" len="sm"/>
            <a:tailEnd type="triangle" w="med" len="sm"/>
          </a:ln>
          <a:extLst>
            <a:ext uri="{909E8E84-426E-40dd-AFC4-6F175D3DCCD1}">
              <a14:hiddenFill xmlns:a14="http://schemas.microsoft.com/office/drawing/2010/main" xmlns="">
                <a:noFill/>
              </a14:hiddenFill>
            </a:ext>
          </a:extLst>
        </p:spPr>
      </p:cxnSp>
      <p:sp>
        <p:nvSpPr>
          <p:cNvPr id="8205" name="TextBox 20"/>
          <p:cNvSpPr txBox="1">
            <a:spLocks noChangeArrowheads="1"/>
          </p:cNvSpPr>
          <p:nvPr/>
        </p:nvSpPr>
        <p:spPr bwMode="auto">
          <a:xfrm>
            <a:off x="1752600" y="762000"/>
            <a:ext cx="28956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a:r>
              <a:rPr lang="en-US" sz="1600"/>
              <a:t>AEC*</a:t>
            </a:r>
          </a:p>
        </p:txBody>
      </p:sp>
      <p:sp>
        <p:nvSpPr>
          <p:cNvPr id="8206" name="TextBox 21"/>
          <p:cNvSpPr txBox="1">
            <a:spLocks noChangeArrowheads="1"/>
          </p:cNvSpPr>
          <p:nvPr/>
        </p:nvSpPr>
        <p:spPr bwMode="auto">
          <a:xfrm>
            <a:off x="7620000" y="762001"/>
            <a:ext cx="289560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a:r>
              <a:rPr lang="en-US" sz="1600"/>
              <a:t>Industry</a:t>
            </a:r>
          </a:p>
        </p:txBody>
      </p:sp>
      <p:sp>
        <p:nvSpPr>
          <p:cNvPr id="8208" name="TextBox 25"/>
          <p:cNvSpPr txBox="1">
            <a:spLocks noChangeArrowheads="1"/>
          </p:cNvSpPr>
          <p:nvPr/>
        </p:nvSpPr>
        <p:spPr bwMode="auto">
          <a:xfrm>
            <a:off x="1676400" y="1625600"/>
            <a:ext cx="28956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a:r>
              <a:rPr lang="en-US" sz="1600" b="1">
                <a:solidFill>
                  <a:srgbClr val="FF0000"/>
                </a:solidFill>
              </a:rPr>
              <a:t>Foundation</a:t>
            </a:r>
          </a:p>
        </p:txBody>
      </p:sp>
      <p:sp>
        <p:nvSpPr>
          <p:cNvPr id="8209" name="TextBox 26"/>
          <p:cNvSpPr txBox="1">
            <a:spLocks noChangeArrowheads="1"/>
          </p:cNvSpPr>
          <p:nvPr/>
        </p:nvSpPr>
        <p:spPr bwMode="auto">
          <a:xfrm>
            <a:off x="4724400" y="1295400"/>
            <a:ext cx="26670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a:r>
              <a:rPr lang="en-US" sz="1600" b="1">
                <a:solidFill>
                  <a:srgbClr val="FF0000"/>
                </a:solidFill>
              </a:rPr>
              <a:t>Development</a:t>
            </a:r>
          </a:p>
        </p:txBody>
      </p:sp>
      <p:sp>
        <p:nvSpPr>
          <p:cNvPr id="8210" name="TextBox 27"/>
          <p:cNvSpPr txBox="1">
            <a:spLocks noChangeArrowheads="1"/>
          </p:cNvSpPr>
          <p:nvPr/>
        </p:nvSpPr>
        <p:spPr bwMode="auto">
          <a:xfrm>
            <a:off x="7620000" y="1625600"/>
            <a:ext cx="28956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a:r>
              <a:rPr lang="en-US" sz="1600" b="1">
                <a:solidFill>
                  <a:srgbClr val="FF0000"/>
                </a:solidFill>
              </a:rPr>
              <a:t>Market</a:t>
            </a:r>
          </a:p>
        </p:txBody>
      </p:sp>
      <p:sp>
        <p:nvSpPr>
          <p:cNvPr id="8211" name="TextBox 29"/>
          <p:cNvSpPr txBox="1">
            <a:spLocks noChangeArrowheads="1"/>
          </p:cNvSpPr>
          <p:nvPr/>
        </p:nvSpPr>
        <p:spPr bwMode="auto">
          <a:xfrm>
            <a:off x="1981200" y="3457576"/>
            <a:ext cx="25908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a:r>
              <a:rPr lang="en-US" sz="1200"/>
              <a:t>Walter Tucker and Powell Richards</a:t>
            </a:r>
          </a:p>
        </p:txBody>
      </p:sp>
      <p:sp>
        <p:nvSpPr>
          <p:cNvPr id="8212" name="TextBox 33"/>
          <p:cNvSpPr txBox="1">
            <a:spLocks noChangeArrowheads="1"/>
          </p:cNvSpPr>
          <p:nvPr/>
        </p:nvSpPr>
        <p:spPr bwMode="auto">
          <a:xfrm>
            <a:off x="4724400" y="6096001"/>
            <a:ext cx="2819400"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a:r>
              <a:rPr lang="en-US" sz="1200" b="1"/>
              <a:t>Labeled Red Blood Cells</a:t>
            </a:r>
          </a:p>
        </p:txBody>
      </p:sp>
      <p:sp>
        <p:nvSpPr>
          <p:cNvPr id="8213" name="TextBox 36"/>
          <p:cNvSpPr txBox="1">
            <a:spLocks noChangeArrowheads="1"/>
          </p:cNvSpPr>
          <p:nvPr/>
        </p:nvSpPr>
        <p:spPr bwMode="auto">
          <a:xfrm>
            <a:off x="7620000" y="3895726"/>
            <a:ext cx="28956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a:r>
              <a:rPr lang="en-US" sz="1200" b="1">
                <a:solidFill>
                  <a:schemeClr val="tx2"/>
                </a:solidFill>
              </a:rPr>
              <a:t>Used for blood pool imaging, including cardiac first pass and gated equilibrium imaging and for detection of sites of gastrointestinal bleeding</a:t>
            </a:r>
          </a:p>
        </p:txBody>
      </p:sp>
      <p:cxnSp>
        <p:nvCxnSpPr>
          <p:cNvPr id="8215" name="Straight Arrow Connector 41"/>
          <p:cNvCxnSpPr>
            <a:cxnSpLocks noChangeShapeType="1"/>
          </p:cNvCxnSpPr>
          <p:nvPr/>
        </p:nvCxnSpPr>
        <p:spPr bwMode="auto">
          <a:xfrm>
            <a:off x="4675188" y="1235075"/>
            <a:ext cx="2819400" cy="1588"/>
          </a:xfrm>
          <a:prstGeom prst="straightConnector1">
            <a:avLst/>
          </a:prstGeom>
          <a:noFill/>
          <a:ln w="85725" cap="rnd">
            <a:solidFill>
              <a:srgbClr val="829EB3"/>
            </a:solidFill>
            <a:round/>
            <a:headEnd type="none" w="med" len="sm"/>
            <a:tailEnd type="none" w="med" len="sm"/>
          </a:ln>
          <a:extLst>
            <a:ext uri="{909E8E84-426E-40dd-AFC4-6F175D3DCCD1}">
              <a14:hiddenFill xmlns:a14="http://schemas.microsoft.com/office/drawing/2010/main" xmlns="">
                <a:noFill/>
              </a14:hiddenFill>
            </a:ext>
          </a:extLst>
        </p:spPr>
      </p:cxnSp>
      <p:cxnSp>
        <p:nvCxnSpPr>
          <p:cNvPr id="8216" name="Straight Arrow Connector 42"/>
          <p:cNvCxnSpPr>
            <a:cxnSpLocks noChangeShapeType="1"/>
          </p:cNvCxnSpPr>
          <p:nvPr/>
        </p:nvCxnSpPr>
        <p:spPr bwMode="auto">
          <a:xfrm>
            <a:off x="7661275" y="1235075"/>
            <a:ext cx="2819400" cy="1588"/>
          </a:xfrm>
          <a:prstGeom prst="straightConnector1">
            <a:avLst/>
          </a:prstGeom>
          <a:noFill/>
          <a:ln w="85725" cap="rnd">
            <a:solidFill>
              <a:srgbClr val="84B1AE"/>
            </a:solidFill>
            <a:round/>
            <a:headEnd type="triangle" w="med" len="sm"/>
            <a:tailEnd type="triangle" w="med" len="sm"/>
          </a:ln>
          <a:extLst>
            <a:ext uri="{909E8E84-426E-40dd-AFC4-6F175D3DCCD1}">
              <a14:hiddenFill xmlns:a14="http://schemas.microsoft.com/office/drawing/2010/main" xmlns="">
                <a:noFill/>
              </a14:hiddenFill>
            </a:ext>
          </a:extLst>
        </p:spPr>
      </p:cxnSp>
      <p:sp>
        <p:nvSpPr>
          <p:cNvPr id="8217" name="TextBox 43"/>
          <p:cNvSpPr txBox="1">
            <a:spLocks noChangeArrowheads="1"/>
          </p:cNvSpPr>
          <p:nvPr/>
        </p:nvSpPr>
        <p:spPr bwMode="auto">
          <a:xfrm>
            <a:off x="4648200" y="762001"/>
            <a:ext cx="289560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a:r>
              <a:rPr lang="en-US" sz="1600"/>
              <a:t>BNL</a:t>
            </a:r>
          </a:p>
        </p:txBody>
      </p:sp>
      <p:sp>
        <p:nvSpPr>
          <p:cNvPr id="8218" name="TextBox 53"/>
          <p:cNvSpPr txBox="1">
            <a:spLocks noChangeArrowheads="1"/>
          </p:cNvSpPr>
          <p:nvPr/>
        </p:nvSpPr>
        <p:spPr bwMode="auto">
          <a:xfrm rot="-5400000">
            <a:off x="1357313" y="2605088"/>
            <a:ext cx="1371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a:r>
              <a:rPr lang="en-US" sz="1200">
                <a:solidFill>
                  <a:srgbClr val="554C6D"/>
                </a:solidFill>
              </a:rPr>
              <a:t>Inventors</a:t>
            </a:r>
          </a:p>
        </p:txBody>
      </p:sp>
      <p:sp>
        <p:nvSpPr>
          <p:cNvPr id="8219" name="TextBox 54"/>
          <p:cNvSpPr txBox="1">
            <a:spLocks noChangeArrowheads="1"/>
          </p:cNvSpPr>
          <p:nvPr/>
        </p:nvSpPr>
        <p:spPr bwMode="auto">
          <a:xfrm rot="-5400000">
            <a:off x="785813" y="4929188"/>
            <a:ext cx="2514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a:r>
              <a:rPr lang="en-US" sz="1200">
                <a:solidFill>
                  <a:srgbClr val="554C6D"/>
                </a:solidFill>
              </a:rPr>
              <a:t>Tc-99m Generator</a:t>
            </a:r>
          </a:p>
        </p:txBody>
      </p:sp>
      <p:pic>
        <p:nvPicPr>
          <p:cNvPr id="65" name="Picture 7" descr="TuckerRichards-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9014" y="2079626"/>
            <a:ext cx="2028825" cy="1323975"/>
          </a:xfrm>
          <a:prstGeom prst="rect">
            <a:avLst/>
          </a:prstGeom>
          <a:noFill/>
          <a:ln w="3175">
            <a:solidFill>
              <a:schemeClr val="tx1"/>
            </a:solidFill>
            <a:miter lim="800000"/>
            <a:headEnd/>
            <a:tailEnd/>
          </a:ln>
          <a:effectLst>
            <a:outerShdw dist="38100" dir="2700000" algn="tl" rotWithShape="0">
              <a:srgbClr val="808080">
                <a:alpha val="42999"/>
              </a:srgbClr>
            </a:outerShdw>
          </a:effectLst>
        </p:spPr>
      </p:pic>
      <p:pic>
        <p:nvPicPr>
          <p:cNvPr id="66" name="Picture 5" descr="Technetium-99m Generator by Brookhaven National Laborato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7113" y="3846514"/>
            <a:ext cx="1928812" cy="2478087"/>
          </a:xfrm>
          <a:prstGeom prst="rect">
            <a:avLst/>
          </a:prstGeom>
          <a:noFill/>
          <a:ln w="3175">
            <a:solidFill>
              <a:schemeClr val="tx1"/>
            </a:solidFill>
            <a:miter lim="800000"/>
            <a:headEnd/>
            <a:tailEnd/>
          </a:ln>
          <a:effectLst>
            <a:outerShdw dist="38100" dir="2700000" algn="tl" rotWithShape="0">
              <a:srgbClr val="808080">
                <a:alpha val="42999"/>
              </a:srgbClr>
            </a:outerShdw>
          </a:effectLst>
        </p:spPr>
      </p:pic>
      <p:pic>
        <p:nvPicPr>
          <p:cNvPr id="67"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429000"/>
            <a:ext cx="2590800" cy="1520296"/>
          </a:xfrm>
          <a:prstGeom prst="rect">
            <a:avLst/>
          </a:prstGeom>
          <a:noFill/>
          <a:ln w="3175">
            <a:solidFill>
              <a:schemeClr val="tx1"/>
            </a:solidFill>
            <a:miter lim="800000"/>
            <a:headEnd/>
            <a:tailEnd/>
          </a:ln>
          <a:effectLst>
            <a:outerShdw dist="38100" dir="2700000" algn="tl" rotWithShape="0">
              <a:srgbClr val="808080">
                <a:alpha val="42999"/>
              </a:srgbClr>
            </a:outerShdw>
          </a:effectLst>
        </p:spPr>
      </p:pic>
      <p:pic>
        <p:nvPicPr>
          <p:cNvPr id="68" name="Picture 11"/>
          <p:cNvPicPr>
            <a:picLocks noChangeAspect="1" noChangeArrowheads="1"/>
          </p:cNvPicPr>
          <p:nvPr/>
        </p:nvPicPr>
        <p:blipFill>
          <a:blip r:embed="rId6">
            <a:extLst>
              <a:ext uri="{28A0092B-C50C-407E-A947-70E740481C1C}">
                <a14:useLocalDpi xmlns:a14="http://schemas.microsoft.com/office/drawing/2010/main" val="0"/>
              </a:ext>
            </a:extLst>
          </a:blip>
          <a:srcRect t="-1920" b="-633"/>
          <a:stretch>
            <a:fillRect/>
          </a:stretch>
        </p:blipFill>
        <p:spPr bwMode="auto">
          <a:xfrm rot="-5400000">
            <a:off x="5712619" y="4193381"/>
            <a:ext cx="914400" cy="2738438"/>
          </a:xfrm>
          <a:prstGeom prst="rect">
            <a:avLst/>
          </a:prstGeom>
          <a:solidFill>
            <a:schemeClr val="bg1"/>
          </a:solidFill>
          <a:ln w="3175">
            <a:solidFill>
              <a:schemeClr val="tx1"/>
            </a:solidFill>
            <a:miter lim="800000"/>
            <a:headEnd/>
            <a:tailEnd/>
          </a:ln>
          <a:effectLst>
            <a:outerShdw dist="38100" dir="2700000" algn="tl" rotWithShape="0">
              <a:srgbClr val="808080">
                <a:alpha val="42999"/>
              </a:srgbClr>
            </a:outerShdw>
          </a:effectLst>
        </p:spPr>
      </p:pic>
      <p:pic>
        <p:nvPicPr>
          <p:cNvPr id="69" name="Picture 12" descr="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39075" y="2136775"/>
            <a:ext cx="2495550" cy="1708150"/>
          </a:xfrm>
          <a:prstGeom prst="rect">
            <a:avLst/>
          </a:prstGeom>
          <a:noFill/>
          <a:ln w="3175">
            <a:solidFill>
              <a:schemeClr val="tx1"/>
            </a:solidFill>
            <a:miter lim="800000"/>
            <a:headEnd/>
            <a:tailEnd/>
          </a:ln>
          <a:effectLst>
            <a:outerShdw dist="38100" dir="2700000" algn="tl" rotWithShape="0">
              <a:srgbClr val="808080">
                <a:alpha val="42999"/>
              </a:srgbClr>
            </a:outerShdw>
          </a:effectLst>
        </p:spPr>
      </p:pic>
      <p:sp>
        <p:nvSpPr>
          <p:cNvPr id="8226" name="TextBox 70"/>
          <p:cNvSpPr txBox="1">
            <a:spLocks noChangeArrowheads="1"/>
          </p:cNvSpPr>
          <p:nvPr/>
        </p:nvSpPr>
        <p:spPr bwMode="auto">
          <a:xfrm>
            <a:off x="7772400" y="4876801"/>
            <a:ext cx="27432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r>
              <a:rPr lang="en-US" sz="1200" b="1"/>
              <a:t>Other medical applications include:</a:t>
            </a:r>
          </a:p>
          <a:p>
            <a:pPr>
              <a:buFontTx/>
              <a:buChar char="-"/>
            </a:pPr>
            <a:r>
              <a:rPr lang="en-US" sz="1200" b="1"/>
              <a:t> Bone scans</a:t>
            </a:r>
          </a:p>
          <a:p>
            <a:pPr>
              <a:buFontTx/>
              <a:buChar char="-"/>
            </a:pPr>
            <a:r>
              <a:rPr lang="en-US" sz="1200" b="1"/>
              <a:t> Functional brain imaging</a:t>
            </a:r>
          </a:p>
          <a:p>
            <a:pPr>
              <a:buFontTx/>
              <a:buChar char="-"/>
            </a:pPr>
            <a:r>
              <a:rPr lang="en-US" sz="1200" b="1"/>
              <a:t> Immunoscintigraphy</a:t>
            </a:r>
          </a:p>
          <a:p>
            <a:pPr>
              <a:buFontTx/>
              <a:buChar char="-"/>
            </a:pPr>
            <a:r>
              <a:rPr lang="en-US" sz="1200" b="1"/>
              <a:t> Pyrophosphate for heart damage</a:t>
            </a:r>
          </a:p>
        </p:txBody>
      </p:sp>
      <p:sp>
        <p:nvSpPr>
          <p:cNvPr id="8229" name="Text Box 37"/>
          <p:cNvSpPr txBox="1">
            <a:spLocks noChangeArrowheads="1"/>
          </p:cNvSpPr>
          <p:nvPr/>
        </p:nvSpPr>
        <p:spPr bwMode="auto">
          <a:xfrm>
            <a:off x="5257800" y="6400801"/>
            <a:ext cx="1519542"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r>
              <a:rPr lang="en-US" sz="1000" b="1"/>
              <a:t>* DOE (Formerly AEC)</a:t>
            </a:r>
          </a:p>
        </p:txBody>
      </p:sp>
      <p:pic>
        <p:nvPicPr>
          <p:cNvPr id="32" name="Picture 31" descr="C:\Users\suresh\AppData\Local\Microsoft\Windows\Temporary Internet Files\Content.Word\D0851205.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86400" y="1676401"/>
            <a:ext cx="1371600" cy="1671637"/>
          </a:xfrm>
          <a:prstGeom prst="rect">
            <a:avLst/>
          </a:prstGeom>
          <a:noFill/>
          <a:ln w="9525">
            <a:noFill/>
            <a:miter lim="800000"/>
            <a:headEnd/>
            <a:tailEnd/>
          </a:ln>
        </p:spPr>
      </p:pic>
    </p:spTree>
    <p:extLst>
      <p:ext uri="{BB962C8B-B14F-4D97-AF65-F5344CB8AC3E}">
        <p14:creationId xmlns:p14="http://schemas.microsoft.com/office/powerpoint/2010/main" val="3975051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7752184" y="980729"/>
            <a:ext cx="2772942" cy="5249623"/>
          </a:xfrm>
          <a:prstGeom prst="roundRect">
            <a:avLst>
              <a:gd name="adj" fmla="val 96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4629967" y="2060848"/>
            <a:ext cx="2520279" cy="46320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1559497" y="1484784"/>
            <a:ext cx="2448272" cy="4752528"/>
          </a:xfrm>
          <a:prstGeom prst="roundRect">
            <a:avLst>
              <a:gd name="adj" fmla="val 116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6875" y="169864"/>
            <a:ext cx="8858250" cy="6523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938867"/>
      </p:ext>
    </p:extLst>
  </p:cSld>
  <p:clrMapOvr>
    <a:masterClrMapping/>
  </p:clrMapOvr>
  <p:transition spd="slow"/>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9" id="{EA740E63-8231-234F-9059-7F6E415520C6}" vid="{315AC291-A142-F24B-B412-7E021522D55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bnl-ppt-template-widescreen (7)</Template>
  <TotalTime>37248</TotalTime>
  <Words>2888</Words>
  <Application>Microsoft Office PowerPoint</Application>
  <PresentationFormat>Widescreen</PresentationFormat>
  <Paragraphs>365</Paragraphs>
  <Slides>44</Slides>
  <Notes>10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56" baseType="lpstr">
      <vt:lpstr>MS PGothic</vt:lpstr>
      <vt:lpstr>Arial</vt:lpstr>
      <vt:lpstr>Arial Narrow</vt:lpstr>
      <vt:lpstr>Calibri</vt:lpstr>
      <vt:lpstr>Century Gothic</vt:lpstr>
      <vt:lpstr>Myriad Pro</vt:lpstr>
      <vt:lpstr>Tahoma</vt:lpstr>
      <vt:lpstr>Times New Roman</vt:lpstr>
      <vt:lpstr>Trebuchet MS</vt:lpstr>
      <vt:lpstr>Wingdings</vt:lpstr>
      <vt:lpstr>BNL</vt:lpstr>
      <vt:lpstr>Prism 10</vt:lpstr>
      <vt:lpstr>Applications of Isotopes at BNL</vt:lpstr>
      <vt:lpstr>What is radioactivity?</vt:lpstr>
      <vt:lpstr>Radiopharmaceuticals</vt:lpstr>
      <vt:lpstr>Applications of Nuclear Medicine</vt:lpstr>
      <vt:lpstr>How are radioisotopes produced?</vt:lpstr>
      <vt:lpstr>The Radioisotope Generator</vt:lpstr>
      <vt:lpstr>PowerPoint Presentation</vt:lpstr>
      <vt:lpstr>Technetium (Tc) – 99m Used as a Medical Tracer Most common radioisotope used in diagnosis, with over 40 million procedures worldwide per year</vt:lpstr>
      <vt:lpstr>PowerPoint Presentation</vt:lpstr>
      <vt:lpstr>What Is Molecular Imaging? </vt:lpstr>
      <vt:lpstr>Development of FDG at BNL</vt:lpstr>
      <vt:lpstr>First Report of 18FDG Uptake in Tumors </vt:lpstr>
      <vt:lpstr>How are accelerator radiopharmaceuticals produced? </vt:lpstr>
      <vt:lpstr>PowerPoint Presentation</vt:lpstr>
      <vt:lpstr>PowerPoint Presentation</vt:lpstr>
      <vt:lpstr>Theragnostics</vt:lpstr>
      <vt:lpstr>Peptide Receptor Imaging</vt:lpstr>
      <vt:lpstr>“Remarkable response to Bi-213-DOTATOC observed in tumors resistance to previous therapy with Y-90/Lu-177-DOTATOC”   </vt:lpstr>
      <vt:lpstr>High Specific Activity 72As – theragnostic pair to 77As          </vt:lpstr>
      <vt:lpstr>Measurements of 75As(p,x) excitation functions above 45 MeV*</vt:lpstr>
      <vt:lpstr>Excitation functions for Se-75 and Se-72 production from As</vt:lpstr>
      <vt:lpstr>Large scale production of 72Se at 105-103.5 MeV</vt:lpstr>
      <vt:lpstr>Chemical Processing</vt:lpstr>
      <vt:lpstr>72Se/72As Generator</vt:lpstr>
      <vt:lpstr>72As-Monoclonal Antibodies</vt:lpstr>
      <vt:lpstr>72As-mAb Cell Studies </vt:lpstr>
      <vt:lpstr>72As-Trasztuzumab in  NCI-N87 gastric cancer xenografts </vt:lpstr>
      <vt:lpstr>PowerPoint Presentation</vt:lpstr>
      <vt:lpstr>Production methods for 44Sc</vt:lpstr>
      <vt:lpstr>Preclinical applications</vt:lpstr>
      <vt:lpstr>Images Obtained with PSMA Ligands</vt:lpstr>
      <vt:lpstr>PowerPoint Presentation</vt:lpstr>
      <vt:lpstr>PowerPoint Presentation</vt:lpstr>
      <vt:lpstr>Physicochemical characteristics  of  β-emitters and α-emitters </vt:lpstr>
      <vt:lpstr>PowerPoint Presentation</vt:lpstr>
      <vt:lpstr>PowerPoint Presentation</vt:lpstr>
      <vt:lpstr>Addressing the Supply Chain: Various 225Ac/229Th Production Routes</vt:lpstr>
      <vt:lpstr>Target Challenge: develop thick Th targets to withstand high beam current to support clinical scale production</vt:lpstr>
      <vt:lpstr> Chemical recovery ~90%, &gt;99% radiopurity, 225Ac/213Bi generator performance is equivalent to generators prepared from 229Th-derived 225Ac.  </vt:lpstr>
      <vt:lpstr>Processing Facilities at BNL</vt:lpstr>
      <vt:lpstr>Pancreatic Ductal Adenocarcinoma (PDAC)</vt:lpstr>
      <vt:lpstr>Single platform for diagnosis and therapy</vt:lpstr>
      <vt:lpstr>Summary</vt:lpstr>
      <vt:lpstr>Questions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Cutler, Cathy</dc:creator>
  <cp:keywords/>
  <dc:description/>
  <cp:lastModifiedBy>Cutler, Cathy</cp:lastModifiedBy>
  <cp:revision>33</cp:revision>
  <dcterms:created xsi:type="dcterms:W3CDTF">2024-09-22T16:44:02Z</dcterms:created>
  <dcterms:modified xsi:type="dcterms:W3CDTF">2026-06-30T13:03:59Z</dcterms:modified>
  <cp:category/>
</cp:coreProperties>
</file>