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43" r:id="rId2"/>
    <p:sldId id="334" r:id="rId3"/>
    <p:sldId id="316" r:id="rId4"/>
    <p:sldId id="330" r:id="rId5"/>
    <p:sldId id="341" r:id="rId6"/>
    <p:sldId id="336" r:id="rId7"/>
    <p:sldId id="337" r:id="rId8"/>
    <p:sldId id="338" r:id="rId9"/>
    <p:sldId id="339" r:id="rId10"/>
    <p:sldId id="340" r:id="rId11"/>
    <p:sldId id="331" r:id="rId12"/>
    <p:sldId id="332" r:id="rId13"/>
    <p:sldId id="346" r:id="rId14"/>
    <p:sldId id="345" r:id="rId15"/>
    <p:sldId id="347" r:id="rId16"/>
    <p:sldId id="348" r:id="rId17"/>
    <p:sldId id="349" r:id="rId18"/>
    <p:sldId id="350" r:id="rId19"/>
    <p:sldId id="352" r:id="rId20"/>
    <p:sldId id="259" r:id="rId21"/>
    <p:sldId id="351" r:id="rId2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51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C5D00437-4E27-4501-BC37-14170920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2A3ADB63-253C-482A-9329-225DC6800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F904AAB8-2D0E-4C90-AE13-802F6AE1A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749C2F84-0D02-463C-B827-E9328C9E5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07C7C7CD-1EFD-47CD-A08E-8CE9A65D2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0231C4E3-75F1-4722-9B88-4094E135D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841A5D1B-428B-408A-9663-5E202C670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altLang="en-US" sz="1800"/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80CF3B62-C7AF-48D3-826D-BC93BA0C1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5610" name="Text Box 9">
            <a:extLst>
              <a:ext uri="{FF2B5EF4-FFF2-40B4-BE49-F238E27FC236}">
                <a16:creationId xmlns:a16="http://schemas.microsoft.com/office/drawing/2014/main" id="{DD99C4C1-3404-46CE-968D-902716357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059" name="Rectangle 10">
            <a:extLst>
              <a:ext uri="{FF2B5EF4-FFF2-40B4-BE49-F238E27FC236}">
                <a16:creationId xmlns:a16="http://schemas.microsoft.com/office/drawing/2014/main" id="{3D6CFD42-C213-4C8E-8B85-B18F113E510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E8F36549-9AB8-4C44-B434-248485CCCF8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5613" name="Text Box 12">
            <a:extLst>
              <a:ext uri="{FF2B5EF4-FFF2-40B4-BE49-F238E27FC236}">
                <a16:creationId xmlns:a16="http://schemas.microsoft.com/office/drawing/2014/main" id="{8C3CEEE6-A54D-4838-ABF3-D709B9C3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677615AD-F777-4764-A1F0-859165CED2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C5690C-F207-4441-B0D4-5A622D4332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>
            <a:extLst>
              <a:ext uri="{FF2B5EF4-FFF2-40B4-BE49-F238E27FC236}">
                <a16:creationId xmlns:a16="http://schemas.microsoft.com/office/drawing/2014/main" id="{B71BCC0A-44C9-43D8-8BA8-B14FE4445B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5E08404F-D453-4C91-B450-8DF4B6E9C420}" type="slidenum">
              <a:rPr lang="en-GB" altLang="en-US" smtClean="0">
                <a:latin typeface="Arial" panose="020B0604020202020204" pitchFamily="34" charset="0"/>
                <a:ea typeface="MS Gothic" panose="020B0609070205080204" pitchFamily="49" charset="-128"/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3</a:t>
            </a:fld>
            <a:endParaRPr lang="en-GB" altLang="en-US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81AECC54-EBF4-44FB-AA33-FC19A688C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</a:pPr>
            <a:endParaRPr lang="en-US" altLang="en-US" sz="1800">
              <a:solidFill>
                <a:schemeClr val="bg1"/>
              </a:solidFill>
              <a:ea typeface="MS Gothic" panose="020B0609070205080204" pitchFamily="49" charset="-128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2AAAFAE9-7098-43F9-B047-C874CE54F89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Accelerator human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C5690C-F207-4441-B0D4-5A622D4332E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40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 human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C5690C-F207-4441-B0D4-5A622D4332EE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2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 human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C5690C-F207-4441-B0D4-5A622D4332EE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871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 human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C5690C-F207-4441-B0D4-5A622D4332EE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6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E8140675-F131-4757-BF27-A7B58016B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solidFill>
            <a:srgbClr val="FFFFFF"/>
          </a:solidFill>
          <a:ln/>
        </p:spPr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B6DB732-D874-4DC2-A6AC-465E42A16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lnSpc>
                <a:spcPts val="3500"/>
              </a:lnSpc>
            </a:pPr>
            <a:r>
              <a:rPr lang="en-US" altLang="en-US" sz="2400">
                <a:solidFill>
                  <a:srgbClr val="572E2D"/>
                </a:solidFill>
                <a:latin typeface="Lucida Grande" pitchFamily="1" charset="0"/>
                <a:sym typeface="Lucida Grande" pitchFamily="1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Collision human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DC5690C-F207-4441-B0D4-5A622D4332EE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704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E6C64-F35D-4AFB-9FE7-4162C737F29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7376-E980-4C40-B0D3-C8364D9A24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67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8742083-8A82-416E-835C-7449BCD2EAB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9082-5E5F-48F8-BBE7-8A6E8DAF80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42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533400"/>
            <a:ext cx="2054225" cy="5594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1863" cy="5594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37C25-A2D1-4E53-8E90-DAF79D9F212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356B-6804-4442-BFF5-D8FF87555F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04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9EA34E-D417-4CC7-9674-BEEE6815199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D28C3-3E56-44A1-B397-2460CC2AA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785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EB5541-7E7C-4F94-8E43-C9743A4398D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18793-C535-43CE-A7C9-CF8463276A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185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2250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828800"/>
            <a:ext cx="4033838" cy="429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C53029-AC1E-472D-8499-9CE63A3422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5F1B8-6C15-4C78-AA55-54910A5948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393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0496F0-391A-452E-9520-3AD48CF6F6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88FD-26FE-4B79-8F31-88FCCBC269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711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482E72-2883-4C76-B983-7F43D3D1ADD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5637D-1D1C-4AC2-A06E-DE5E522878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17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D5503BD-9E92-416E-998B-95F9A00266B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A380-2141-4A86-8698-A5989FC0E7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87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588CC-A4B5-4AC4-9CA4-86A248EFEB31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EE32-BDB0-4545-8546-4977ED4DBC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212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ADC97-6121-4223-9956-78A3E70DA6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3A9A3-F86B-4565-AA9F-82AADDA9A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64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3163D7E-41C9-4EE6-9EBB-454D20DD9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184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2BDDCF-51D1-4A07-AF5B-76ED177AD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18488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Text Box 3">
            <a:extLst>
              <a:ext uri="{FF2B5EF4-FFF2-40B4-BE49-F238E27FC236}">
                <a16:creationId xmlns:a16="http://schemas.microsoft.com/office/drawing/2014/main" id="{3011E8D1-30D5-40A5-AA2C-033A834AF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16764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F589E897-2189-41A6-AB2E-6555DEFD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marL="742950" indent="-28575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marL="11430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marL="16002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marL="2057400" indent="-228600"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5720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>
              <a:lnSpc>
                <a:spcPct val="7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5F9B4B6-73B1-4367-8B50-A83DE8FC22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781800" y="6248400"/>
            <a:ext cx="1893888" cy="446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737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4289D7-F514-41E3-8D9A-2DC0BD9BB5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+mj-lt"/>
          <a:ea typeface="+mj-ea"/>
          <a:cs typeface="MS Gothic" charset="0"/>
        </a:defRPr>
      </a:lvl1pPr>
      <a:lvl2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2pPr>
      <a:lvl3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3pPr>
      <a:lvl4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4pPr>
      <a:lvl5pPr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panose="020B0604020202020204" pitchFamily="34" charset="0"/>
        <a:defRPr sz="4400">
          <a:solidFill>
            <a:srgbClr val="420000"/>
          </a:solidFill>
          <a:latin typeface="Arial" charset="0"/>
          <a:ea typeface="MS Gothic" charset="-128"/>
          <a:cs typeface="MS Gothic" charset="0"/>
        </a:defRPr>
      </a:lvl5pPr>
      <a:lvl6pPr marL="4572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6pPr>
      <a:lvl7pPr marL="9144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7pPr>
      <a:lvl8pPr marL="13716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8pPr>
      <a:lvl9pPr marL="1828800" algn="l" defTabSz="457200" rtl="0" eaLnBrk="0" fontAlgn="base" hangingPunct="0">
        <a:lnSpc>
          <a:spcPct val="75000"/>
        </a:lnSpc>
        <a:spcBef>
          <a:spcPct val="0"/>
        </a:spcBef>
        <a:spcAft>
          <a:spcPct val="0"/>
        </a:spcAft>
        <a:buClr>
          <a:srgbClr val="420000"/>
        </a:buClr>
        <a:buSzPct val="100000"/>
        <a:buFont typeface="Arial" charset="0"/>
        <a:defRPr sz="4400">
          <a:solidFill>
            <a:srgbClr val="420000"/>
          </a:solidFill>
          <a:latin typeface="Arial" charset="0"/>
          <a:ea typeface="MS Gothic" charset="-128"/>
        </a:defRPr>
      </a:lvl9pPr>
    </p:titleStyle>
    <p:bodyStyle>
      <a:lvl1pPr marL="458788" indent="-458788" algn="l" defTabSz="457200" rtl="0" eaLnBrk="0" fontAlgn="base" hangingPunct="0">
        <a:lnSpc>
          <a:spcPct val="75000"/>
        </a:lnSpc>
        <a:spcBef>
          <a:spcPts val="800"/>
        </a:spcBef>
        <a:spcAft>
          <a:spcPct val="0"/>
        </a:spcAft>
        <a:buClr>
          <a:srgbClr val="660000"/>
        </a:buClr>
        <a:buSzPct val="70000"/>
        <a:buFont typeface="Wingdings" panose="05000000000000000000" pitchFamily="2" charset="2"/>
        <a:buChar char=""/>
        <a:defRPr sz="3200">
          <a:solidFill>
            <a:srgbClr val="000000"/>
          </a:solidFill>
          <a:latin typeface="+mn-lt"/>
          <a:ea typeface="+mn-ea"/>
          <a:cs typeface="MS Gothic" charset="0"/>
        </a:defRPr>
      </a:lvl1pPr>
      <a:lvl2pPr marL="896938" indent="-431800" algn="l" defTabSz="457200" rtl="0" eaLnBrk="0" fontAlgn="base" hangingPunct="0">
        <a:lnSpc>
          <a:spcPct val="75000"/>
        </a:lnSpc>
        <a:spcBef>
          <a:spcPts val="700"/>
        </a:spcBef>
        <a:spcAft>
          <a:spcPct val="0"/>
        </a:spcAft>
        <a:buClr>
          <a:srgbClr val="999966"/>
        </a:buClr>
        <a:buSzPct val="75000"/>
        <a:buFont typeface="Wingdings" panose="05000000000000000000" pitchFamily="2" charset="2"/>
        <a:buChar char=""/>
        <a:defRPr sz="2800">
          <a:solidFill>
            <a:srgbClr val="000000"/>
          </a:solidFill>
          <a:latin typeface="+mn-lt"/>
          <a:ea typeface="+mn-ea"/>
          <a:cs typeface="MS Gothic" charset="0"/>
        </a:defRPr>
      </a:lvl2pPr>
      <a:lvl3pPr marL="1371600" indent="-468313" algn="l" defTabSz="457200" rtl="0" eaLnBrk="0" fontAlgn="base" hangingPunct="0">
        <a:lnSpc>
          <a:spcPct val="75000"/>
        </a:lnSpc>
        <a:spcBef>
          <a:spcPts val="600"/>
        </a:spcBef>
        <a:spcAft>
          <a:spcPct val="0"/>
        </a:spcAft>
        <a:buClr>
          <a:srgbClr val="660000"/>
        </a:buClr>
        <a:buSzPct val="65000"/>
        <a:buFont typeface="Wingdings" panose="05000000000000000000" pitchFamily="2" charset="2"/>
        <a:buChar char=""/>
        <a:defRPr sz="2400">
          <a:solidFill>
            <a:srgbClr val="000000"/>
          </a:solidFill>
          <a:latin typeface="+mn-lt"/>
          <a:ea typeface="+mn-ea"/>
          <a:cs typeface="MS Gothic" charset="0"/>
        </a:defRPr>
      </a:lvl3pPr>
      <a:lvl4pPr marL="1816100" indent="-428625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75000"/>
        <a:buFont typeface="Wingdings" panose="05000000000000000000" pitchFamily="2" charset="2"/>
        <a:buChar char=""/>
        <a:defRPr sz="2000">
          <a:solidFill>
            <a:srgbClr val="000000"/>
          </a:solidFill>
          <a:latin typeface="+mn-lt"/>
          <a:ea typeface="+mn-ea"/>
          <a:cs typeface="MS Gothic" charset="0"/>
        </a:defRPr>
      </a:lvl4pPr>
      <a:lvl5pPr marL="22860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anose="05000000000000000000" pitchFamily="2" charset="2"/>
        <a:buChar char=""/>
        <a:defRPr sz="2000">
          <a:solidFill>
            <a:srgbClr val="000000"/>
          </a:solidFill>
          <a:latin typeface="+mn-lt"/>
          <a:ea typeface="+mn-ea"/>
          <a:cs typeface="MS Gothic" charset="0"/>
        </a:defRPr>
      </a:lvl5pPr>
      <a:lvl6pPr marL="27432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6pPr>
      <a:lvl7pPr marL="32004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7pPr>
      <a:lvl8pPr marL="36576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8pPr>
      <a:lvl9pPr marL="4114800" indent="-457200" algn="l" defTabSz="457200" rtl="0" eaLnBrk="0" fontAlgn="base" hangingPunct="0">
        <a:lnSpc>
          <a:spcPct val="75000"/>
        </a:lnSpc>
        <a:spcBef>
          <a:spcPts val="500"/>
        </a:spcBef>
        <a:spcAft>
          <a:spcPct val="0"/>
        </a:spcAft>
        <a:buClr>
          <a:srgbClr val="999966"/>
        </a:buClr>
        <a:buSzPct val="50000"/>
        <a:buFont typeface="Wingdings" pitchFamily="16" charset="2"/>
        <a:buChar char="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png"/><Relationship Id="rId7" Type="http://schemas.openxmlformats.org/officeDocument/2006/relationships/image" Target="../media/image2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ECEE14-F50A-4269-AF26-71C09A59C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828800"/>
          </a:xfrm>
        </p:spPr>
        <p:txBody>
          <a:bodyPr/>
          <a:lstStyle/>
          <a:p>
            <a:pPr algn="ctr"/>
            <a:r>
              <a:rPr lang="en-US" sz="2800" dirty="0" err="1"/>
              <a:t>QuarkNet</a:t>
            </a:r>
            <a:r>
              <a:rPr lang="en-US" sz="2800" dirty="0"/>
              <a:t> and the American Association of Physics Teachers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C8B5C6-1AD6-4ADD-8607-4312A851A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676" y="2057400"/>
            <a:ext cx="8311125" cy="2438400"/>
          </a:xfrm>
        </p:spPr>
        <p:txBody>
          <a:bodyPr/>
          <a:lstStyle/>
          <a:p>
            <a:r>
              <a:rPr lang="en-US" sz="4000" dirty="0"/>
              <a:t>An Introduction to:</a:t>
            </a:r>
          </a:p>
          <a:p>
            <a:r>
              <a:rPr lang="en-US" sz="4000" dirty="0"/>
              <a:t> Everything in the Universe </a:t>
            </a:r>
          </a:p>
          <a:p>
            <a:r>
              <a:rPr lang="en-US" sz="4000" dirty="0"/>
              <a:t>(that we think we know about)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FE1E22-2F30-48AF-91D2-FF00D9734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7489"/>
            <a:ext cx="9144000" cy="9742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06D4-209E-4DFB-A96A-2ED349593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0" y="3816086"/>
            <a:ext cx="8929520" cy="205563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A23AFFA-D21C-48B9-A73B-DF07C27D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3158331"/>
            <a:ext cx="5334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22F5C12-E0D7-48B0-90F7-FD367C4A1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309428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140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Way small!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DEDD2-6D13-43CF-8E19-24B51369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53000"/>
            <a:ext cx="66675" cy="66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D3BBD3-F1D8-4D23-9E18-371BB4DDA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96" y="1828800"/>
            <a:ext cx="8617608" cy="39116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8FF320-2251-4687-AF57-5F8851916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88" y="4976812"/>
            <a:ext cx="1358803" cy="481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4A0AD9-DFAE-4524-9F97-0796939D7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1859439"/>
            <a:ext cx="1924147" cy="6413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5AAE8B0-8901-4D16-8C78-C1F04A9D1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3267" y="1876645"/>
            <a:ext cx="2013450" cy="6413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4F3161-D750-496F-8F2C-94E1384BD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64134" y="1859439"/>
            <a:ext cx="2028371" cy="641382"/>
          </a:xfrm>
          <a:prstGeom prst="rect">
            <a:avLst/>
          </a:prstGeom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29E6F581-8D90-464E-AB8F-40942B10F6ED}"/>
              </a:ext>
            </a:extLst>
          </p:cNvPr>
          <p:cNvSpPr/>
          <p:nvPr/>
        </p:nvSpPr>
        <p:spPr bwMode="auto">
          <a:xfrm>
            <a:off x="1600200" y="5823085"/>
            <a:ext cx="6592305" cy="744273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11CC9-0CCC-47EF-A31C-073091834B2B}"/>
              </a:ext>
            </a:extLst>
          </p:cNvPr>
          <p:cNvSpPr txBox="1"/>
          <p:nvPr/>
        </p:nvSpPr>
        <p:spPr>
          <a:xfrm>
            <a:off x="2503682" y="6025561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million times smaller than an atom!</a:t>
            </a:r>
          </a:p>
        </p:txBody>
      </p:sp>
    </p:spTree>
    <p:extLst>
      <p:ext uri="{BB962C8B-B14F-4D97-AF65-F5344CB8AC3E}">
        <p14:creationId xmlns:p14="http://schemas.microsoft.com/office/powerpoint/2010/main" val="61844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/>
              <a:t>Where it fits</a:t>
            </a:r>
          </a:p>
        </p:txBody>
      </p:sp>
      <p:pic>
        <p:nvPicPr>
          <p:cNvPr id="6148" name="Picture 1">
            <a:extLst>
              <a:ext uri="{FF2B5EF4-FFF2-40B4-BE49-F238E27FC236}">
                <a16:creationId xmlns:a16="http://schemas.microsoft.com/office/drawing/2014/main" id="{EF793995-482B-44F7-9229-FDFA9BE6A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2725"/>
            <a:ext cx="6858000" cy="505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96E9C96-3ECD-4466-97F5-234A7012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84BF109F-D9F2-4AD2-BD81-0CAEEB3B92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/>
              <a:t>Questions abound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6A1486-8EA8-4370-A5AD-818E0316E089}"/>
              </a:ext>
            </a:extLst>
          </p:cNvPr>
          <p:cNvSpPr txBox="1"/>
          <p:nvPr/>
        </p:nvSpPr>
        <p:spPr>
          <a:xfrm>
            <a:off x="838200" y="1676400"/>
            <a:ext cx="773694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Incomplete list: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has all the antimatter gone?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dark matter and dark energy?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neutrinos change from one kind to another?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strike="sngStrik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particles get mass?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particles get mass?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questions have we not thought of yet?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Making really small particles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213454F-AF65-44CC-AA19-CE468258DB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22" y="3456039"/>
            <a:ext cx="78628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2485B010-E8B7-4B19-BD45-A129686516A0}"/>
              </a:ext>
            </a:extLst>
          </p:cNvPr>
          <p:cNvSpPr>
            <a:spLocks/>
          </p:cNvSpPr>
          <p:nvPr/>
        </p:nvSpPr>
        <p:spPr bwMode="auto">
          <a:xfrm>
            <a:off x="712787" y="1425677"/>
            <a:ext cx="7862887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76200" rIns="126435" bIns="76200"/>
          <a:lstStyle>
            <a:lvl1pPr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1pPr>
            <a:lvl2pPr marL="742950" indent="-28575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2pPr>
            <a:lvl3pPr marL="11430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3pPr>
            <a:lvl4pPr marL="16002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4pPr>
            <a:lvl5pPr marL="20574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5pPr>
            <a:lvl6pPr marL="25146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6pPr>
            <a:lvl7pPr marL="29718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7pPr>
            <a:lvl8pPr marL="34290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8pPr>
            <a:lvl9pPr marL="38862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Large Hadron Collider (LHC) is buried about 100 m below the surface near the Swiss-French border. It is the highest energy accelerator in the world.</a:t>
            </a:r>
          </a:p>
        </p:txBody>
      </p:sp>
    </p:spTree>
    <p:extLst>
      <p:ext uri="{BB962C8B-B14F-4D97-AF65-F5344CB8AC3E}">
        <p14:creationId xmlns:p14="http://schemas.microsoft.com/office/powerpoint/2010/main" val="797892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LHC is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A09BAB-65FE-42B5-973E-47CFD0390C8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38300"/>
            <a:ext cx="7737475" cy="48942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1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Part of the LHC looks like this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D452630-60D1-4B03-BA00-99749DA2A0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" y="1828800"/>
            <a:ext cx="7862887" cy="403368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76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How does it work?</a:t>
            </a:r>
          </a:p>
        </p:txBody>
      </p:sp>
      <p:pic>
        <p:nvPicPr>
          <p:cNvPr id="1026" name="Picture 2" descr="https://lh6.googleusercontent.com/njnmQmsYcUZlg2NypQA0MwQRSy1ZD9WM8bNzUHNJjWcXl52WZQDxub-pW2LrGwoMNmpcC-eT6ztSpHa8kghvXZEWQ3Du58wxPrWHQMO0Hi6MbGHNx8-m19GI-W_FSsJ2Ioz-0ua-HPU">
            <a:extLst>
              <a:ext uri="{FF2B5EF4-FFF2-40B4-BE49-F238E27FC236}">
                <a16:creationId xmlns:a16="http://schemas.microsoft.com/office/drawing/2014/main" id="{7568E81E-2ED4-4130-A350-0449A8B92C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4" y="2590800"/>
            <a:ext cx="762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7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How does it work?</a:t>
            </a:r>
          </a:p>
        </p:txBody>
      </p:sp>
      <p:pic>
        <p:nvPicPr>
          <p:cNvPr id="2050" name="Picture 2" descr="https://lh3.googleusercontent.com/8UikVt9kQLXd2H-CQmTigxNBdLE-M-A1GF84b9X4_z-ELsts9B3NY3Z1UI2aRFM_vqBwXQeKEgIOCwxY6m2FGkEVSEOYLJofj5-51icKaJgogGo3Dlb7WL88ZhaB3-EgRFm_mUu9rGo">
            <a:extLst>
              <a:ext uri="{FF2B5EF4-FFF2-40B4-BE49-F238E27FC236}">
                <a16:creationId xmlns:a16="http://schemas.microsoft.com/office/drawing/2014/main" id="{3EB0D8B4-53C0-4C49-A4DD-1B41CD3D40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533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2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How do we detect things?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EB95E0-0AE3-41AE-9CA0-D1AB0CFD1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46" y="1638300"/>
            <a:ext cx="7860429" cy="45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How do we measure things?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9BF91-B03C-4B4B-BEB2-FF11C6AD3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2714"/>
            <a:ext cx="7737475" cy="7752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AFD0AF-E025-4853-825B-55D7EE6B5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07" y="2941896"/>
            <a:ext cx="3547270" cy="307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82271B-42CF-48ED-8994-FD341EE26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180" y="2941896"/>
            <a:ext cx="3549770" cy="307308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555D05D-426F-4AAB-8B16-C8F389B0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875" y="5930330"/>
            <a:ext cx="5490804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3578" tIns="53578" rIns="35321" bIns="53578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panose="020B0604020202020204" pitchFamily="34" charset="0"/>
              <a:defRPr sz="4400">
                <a:solidFill>
                  <a:srgbClr val="420000"/>
                </a:solidFill>
                <a:latin typeface="+mj-lt"/>
                <a:ea typeface="+mj-ea"/>
                <a:cs typeface="MS Gothic" charset="0"/>
              </a:defRPr>
            </a:lvl1pPr>
            <a:lvl2pPr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panose="020B0604020202020204" pitchFamily="34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  <a:cs typeface="MS Gothic" charset="0"/>
              </a:defRPr>
            </a:lvl2pPr>
            <a:lvl3pPr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panose="020B0604020202020204" pitchFamily="34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  <a:cs typeface="MS Gothic" charset="0"/>
              </a:defRPr>
            </a:lvl3pPr>
            <a:lvl4pPr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panose="020B0604020202020204" pitchFamily="34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  <a:cs typeface="MS Gothic" charset="0"/>
              </a:defRPr>
            </a:lvl4pPr>
            <a:lvl5pPr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panose="020B0604020202020204" pitchFamily="34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  <a:cs typeface="MS Gothic" charset="0"/>
              </a:defRPr>
            </a:lvl5pPr>
            <a:lvl6pPr marL="457200"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</a:defRPr>
            </a:lvl6pPr>
            <a:lvl7pPr marL="914400"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</a:defRPr>
            </a:lvl7pPr>
            <a:lvl8pPr marL="1371600"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</a:defRPr>
            </a:lvl8pPr>
            <a:lvl9pPr marL="1828800" algn="l" defTabSz="4572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>
                <a:srgbClr val="420000"/>
              </a:buClr>
              <a:buSzPct val="100000"/>
              <a:buFont typeface="Arial" charset="0"/>
              <a:defRPr sz="4400">
                <a:solidFill>
                  <a:srgbClr val="420000"/>
                </a:solidFill>
                <a:latin typeface="Arial" charset="0"/>
                <a:ea typeface="MS Gothic" charset="-128"/>
              </a:defRPr>
            </a:lvl9pPr>
          </a:lstStyle>
          <a:p>
            <a:pPr algn="r" eaLnBrk="1" hangingPunct="1"/>
            <a:r>
              <a:rPr lang="en-US" altLang="en-US" sz="2953" kern="0">
                <a:solidFill>
                  <a:srgbClr val="5707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do we measure particles?</a:t>
            </a:r>
            <a:endParaRPr lang="en-US" altLang="en-US" sz="2953" kern="0" dirty="0">
              <a:solidFill>
                <a:srgbClr val="570700"/>
              </a:solidFill>
              <a:latin typeface="Arial" panose="020B0604020202020204" pitchFamily="34" charset="0"/>
              <a:ea typeface="ヒラギノ角ゴ ProN W6" pitchFamily="1" charset="-128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Particle Physics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861D9B-B1BB-460A-B919-E05D83C6F2B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452717"/>
            <a:ext cx="4392612" cy="2204884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F07A026-2F7B-4C31-8521-4FC138A90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656" y="1447800"/>
            <a:ext cx="4376737" cy="291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C1410721-AC6B-4175-A57F-91C8B3A862B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6" y="3657600"/>
            <a:ext cx="4530264" cy="283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022566-5440-4F46-A8BA-B996B36BBBD7}"/>
              </a:ext>
            </a:extLst>
          </p:cNvPr>
          <p:cNvSpPr txBox="1"/>
          <p:nvPr/>
        </p:nvSpPr>
        <p:spPr>
          <a:xfrm>
            <a:off x="5257800" y="4457895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Particle physicists use really big machines to ask very basic questions about the smallest pieces of matter – fundamental particles!</a:t>
            </a:r>
          </a:p>
        </p:txBody>
      </p:sp>
    </p:spTree>
    <p:extLst>
      <p:ext uri="{BB962C8B-B14F-4D97-AF65-F5344CB8AC3E}">
        <p14:creationId xmlns:p14="http://schemas.microsoft.com/office/powerpoint/2010/main" val="2299735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57FDE2B9-6F4E-41AF-AC27-4785BA125E64}"/>
              </a:ext>
            </a:extLst>
          </p:cNvPr>
          <p:cNvSpPr>
            <a:spLocks/>
          </p:cNvSpPr>
          <p:nvPr/>
        </p:nvSpPr>
        <p:spPr bwMode="auto">
          <a:xfrm>
            <a:off x="837158" y="1752451"/>
            <a:ext cx="7250906" cy="448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6985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1pPr>
            <a:lvl2pPr marL="742950" indent="-28575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2pPr>
            <a:lvl3pPr marL="11430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3pPr>
            <a:lvl4pPr marL="16002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4pPr>
            <a:lvl5pPr marL="2057400" indent="-228600">
              <a:spcBef>
                <a:spcPts val="4200"/>
              </a:spcBef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5pPr>
            <a:lvl6pPr marL="25146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6pPr>
            <a:lvl7pPr marL="29718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7pPr>
            <a:lvl8pPr marL="34290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8pPr>
            <a:lvl9pPr marL="38862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Helvetica Light" pitchFamily="1" charset="0"/>
              <a:buChar char="•"/>
              <a:defRPr sz="3800">
                <a:solidFill>
                  <a:schemeClr val="tx1"/>
                </a:solidFill>
                <a:latin typeface="Helvetica Light" pitchFamily="1" charset="0"/>
                <a:ea typeface="ヒラギノ角ゴ ProN W3" pitchFamily="1" charset="-128"/>
                <a:sym typeface="Helvetica Light" pitchFamily="1" charset="0"/>
              </a:defRPr>
            </a:lvl9pPr>
          </a:lstStyle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Generic Design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Cylinders wrapped around the beam pipe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From inner to outer . . . 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Tracking</a:t>
            </a:r>
            <a:r>
              <a:rPr lang="en-US" altLang="en-US" sz="239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Electromagnetic calorimeter 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Hadronic calorimeter 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39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Magnet*</a:t>
            </a:r>
          </a:p>
          <a:p>
            <a:pPr eaLnBrk="1" hangingPunct="1">
              <a:spcBef>
                <a:spcPts val="844"/>
              </a:spcBef>
              <a:buSzTx/>
              <a:buNone/>
            </a:pPr>
            <a:r>
              <a:rPr lang="en-US" altLang="en-US" sz="239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Muon chamber</a:t>
            </a:r>
          </a:p>
          <a:p>
            <a:pPr eaLnBrk="1" hangingPunct="1">
              <a:spcBef>
                <a:spcPts val="352"/>
              </a:spcBef>
              <a:buSzTx/>
              <a:buNone/>
            </a:pPr>
            <a:endParaRPr lang="en-US" altLang="en-US" sz="2531" dirty="0"/>
          </a:p>
          <a:p>
            <a:pPr eaLnBrk="1" hangingPunct="1">
              <a:spcBef>
                <a:spcPts val="352"/>
              </a:spcBef>
              <a:buSzTx/>
              <a:buNone/>
            </a:pPr>
            <a:endParaRPr lang="en-US" altLang="en-US" sz="2531" dirty="0"/>
          </a:p>
          <a:p>
            <a:pPr eaLnBrk="1" hangingPunct="1">
              <a:spcBef>
                <a:spcPts val="352"/>
              </a:spcBef>
              <a:buSzTx/>
              <a:buNone/>
            </a:pPr>
            <a:r>
              <a:rPr lang="en-US" altLang="en-US" sz="2953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* </a:t>
            </a:r>
            <a:r>
              <a:rPr lang="en-US" altLang="en-US" sz="1969" i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location of magnet depends on specific detector design</a:t>
            </a:r>
            <a:r>
              <a:rPr lang="en-US" altLang="en-US" sz="2953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  <p:pic>
        <p:nvPicPr>
          <p:cNvPr id="10245" name="Picture 10">
            <a:extLst>
              <a:ext uri="{FF2B5EF4-FFF2-40B4-BE49-F238E27FC236}">
                <a16:creationId xmlns:a16="http://schemas.microsoft.com/office/drawing/2014/main" id="{A2F22D82-B18A-4509-BE0F-E403DC1E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518172"/>
            <a:ext cx="4304109" cy="346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CE08921-0718-4FF8-B1F6-7623B32A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1EE05759-E3B4-43F7-B447-FE9267B4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1" y="472157"/>
            <a:ext cx="5490804" cy="598289"/>
          </a:xfrm>
        </p:spPr>
        <p:txBody>
          <a:bodyPr vert="horz" wrap="square" lIns="53578" tIns="53578" rIns="35321" bIns="53578" numCol="1" anchor="b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ct val="75000"/>
              </a:lnSpc>
            </a:pPr>
            <a:r>
              <a:rPr lang="en-US" altLang="en-US" sz="2953" dirty="0">
                <a:solidFill>
                  <a:srgbClr val="5707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Collider detector (generic)</a:t>
            </a:r>
            <a:endParaRPr lang="en-US" altLang="en-US" sz="2953" dirty="0">
              <a:solidFill>
                <a:srgbClr val="570700"/>
              </a:solidFill>
              <a:latin typeface="Arial" panose="020B0604020202020204" pitchFamily="34" charset="0"/>
              <a:ea typeface="ヒラギノ角ゴ ProN W6" pitchFamily="1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17FC040-2689-4C39-9B6F-BD4822BB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>
            <a:extLst>
              <a:ext uri="{FF2B5EF4-FFF2-40B4-BE49-F238E27FC236}">
                <a16:creationId xmlns:a16="http://schemas.microsoft.com/office/drawing/2014/main" id="{6E351333-BC3E-41D7-ADF3-2FA09077B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1" y="325438"/>
            <a:ext cx="5222874" cy="762000"/>
          </a:xfrm>
        </p:spPr>
        <p:txBody>
          <a:bodyPr/>
          <a:lstStyle/>
          <a:p>
            <a:pPr algn="r"/>
            <a:r>
              <a:rPr lang="en-US" altLang="en-US" sz="3000" dirty="0"/>
              <a:t>How does it work?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41E6CCD-3D58-4EDC-ACE6-2093C3C30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30" y="1474839"/>
            <a:ext cx="7847644" cy="477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90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4DEDCD5A-DA22-4F18-B196-A038A0E4B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447800"/>
            <a:ext cx="7772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Remember these? </a:t>
            </a:r>
            <a:endParaRPr lang="en-GB" altLang="en-US" sz="3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8" name="Picture 1">
            <a:extLst>
              <a:ext uri="{FF2B5EF4-FFF2-40B4-BE49-F238E27FC236}">
                <a16:creationId xmlns:a16="http://schemas.microsoft.com/office/drawing/2014/main" id="{700E55DE-0311-45A8-A6B0-8E3B982DD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9538"/>
            <a:ext cx="7518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>
            <a:extLst>
              <a:ext uri="{FF2B5EF4-FFF2-40B4-BE49-F238E27FC236}">
                <a16:creationId xmlns:a16="http://schemas.microsoft.com/office/drawing/2014/main" id="{275029BF-4DE2-497D-9D75-BDFE8355B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0832"/>
            <a:ext cx="5181600" cy="25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6B4D85-2451-48B3-B4FE-F658EAE434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04009"/>
            <a:ext cx="1710265" cy="2523026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73611206-7265-48D9-B38F-94674285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21514"/>
            <a:ext cx="777240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Calibri" panose="020F0502020204030204" pitchFamily="34" charset="0"/>
              <a:buNone/>
            </a:pPr>
            <a:r>
              <a:rPr lang="en-GB" alt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What are they about? </a:t>
            </a:r>
            <a:endParaRPr lang="en-GB" altLang="en-US" sz="32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39F0414-C3B9-43A8-91E2-696BAC20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479A4F9D-5189-4CB6-A153-516C8A761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/>
              <a:t>Standard Model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B0014-4A19-4FED-95E8-24EEB4EB9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65" y="1447800"/>
            <a:ext cx="7461247" cy="50911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How small?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DCCEF-CC86-4C86-9CC0-E8DCE849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676400"/>
            <a:ext cx="2803003" cy="49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5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How small?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1DCCEF-CC86-4C86-9CC0-E8DCE8498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676400"/>
            <a:ext cx="2803003" cy="4969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2B7899-E9DF-41E6-B8FF-04ABD8A38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62" y="3009900"/>
            <a:ext cx="2505075" cy="83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192D9B-5B23-4BD7-98D3-92CA7213C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465" y="2425190"/>
            <a:ext cx="2335735" cy="2007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DEDD2-6D13-43CF-8E19-24B51369E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4953000"/>
            <a:ext cx="66675" cy="6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7EF81-52A0-40D2-8421-07963AC1A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372" y="4454933"/>
            <a:ext cx="2276677" cy="604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5DE66-350C-42C8-A50E-7B4EA46E5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200" y="5010150"/>
            <a:ext cx="1081616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1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How small?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92D9B-5B23-4BD7-98D3-92CA7213C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2" y="2425190"/>
            <a:ext cx="2335735" cy="20076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1DEDD2-6D13-43CF-8E19-24B51369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953000"/>
            <a:ext cx="66675" cy="66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068C-9326-4D96-80C4-D280ACE26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01" y="4432810"/>
            <a:ext cx="2276677" cy="604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C314DE-83AE-44CD-8E1B-E7498A1BE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689" y="4946853"/>
            <a:ext cx="1081616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35BE7-ADBF-4C05-A2D7-69F9B2DB4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439" y="2505156"/>
            <a:ext cx="2104871" cy="2034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69353-5568-4D45-AF5B-CBF178D52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810" y="3014662"/>
            <a:ext cx="2524125" cy="828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885B5-C206-4633-92B0-75428038DE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1292" y="4539865"/>
            <a:ext cx="1993664" cy="532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610BD4-284E-4631-9598-731DC976CF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414" y="5018342"/>
            <a:ext cx="3250099" cy="55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0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How small?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DEDD2-6D13-43CF-8E19-24B51369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53000"/>
            <a:ext cx="66675" cy="66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F35BE7-ADBF-4C05-A2D7-69F9B2DB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91640"/>
            <a:ext cx="2104871" cy="20347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885B5-C206-4633-92B0-75428038D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28" y="4526349"/>
            <a:ext cx="1954027" cy="5326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5B33A1-2032-4316-8213-6F5EA73E0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399" y="5019675"/>
            <a:ext cx="1371601" cy="403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9B5DC-4958-42DD-A1BC-4AA6FB9BE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5615" y="2621679"/>
            <a:ext cx="2520060" cy="1665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32C77-08C4-45CF-B871-92FBC47DAB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9847" y="4315499"/>
            <a:ext cx="2861134" cy="532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34830E-3EF4-485A-858E-6F0ECDDA9B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0725" y="4894317"/>
            <a:ext cx="3079378" cy="403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4B4C3E-CD7C-4DF6-8F82-4F9EB4FAE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5175" y="3019425"/>
            <a:ext cx="25336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8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711693A-30BC-47D8-BB23-F7C8F5626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34938"/>
            <a:ext cx="7862887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>
            <a:extLst>
              <a:ext uri="{FF2B5EF4-FFF2-40B4-BE49-F238E27FC236}">
                <a16:creationId xmlns:a16="http://schemas.microsoft.com/office/drawing/2014/main" id="{FF4F7C88-8E1A-41B1-9EE3-E2A7271BD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81463" y="325438"/>
            <a:ext cx="4376737" cy="762000"/>
          </a:xfrm>
        </p:spPr>
        <p:txBody>
          <a:bodyPr/>
          <a:lstStyle/>
          <a:p>
            <a:pPr algn="r"/>
            <a:r>
              <a:rPr lang="en-US" altLang="en-US" sz="3000" dirty="0"/>
              <a:t>How small?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DEDD2-6D13-43CF-8E19-24B51369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4953000"/>
            <a:ext cx="66675" cy="66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92FEA8-68F4-45D2-9416-ADF524AA8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2986085"/>
            <a:ext cx="2457450" cy="88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9B5DC-4958-42DD-A1BC-4AA6FB9BEF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15" y="2596134"/>
            <a:ext cx="2520060" cy="16657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32C77-08C4-45CF-B871-92FBC47DAB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85" y="4390424"/>
            <a:ext cx="2861134" cy="532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E6635-6CE9-4BF8-B13E-B342B9DE55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7325" y="4953000"/>
            <a:ext cx="1219200" cy="393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0A7ABA-D0D0-4011-85B7-325CDC0D6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2451154"/>
            <a:ext cx="2251075" cy="207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54F2EB-9C5B-4FEC-9935-621426118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8472" y="4636654"/>
            <a:ext cx="981075" cy="413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934504-A3C0-4E55-B011-827FCBFE8A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744" y="5050544"/>
            <a:ext cx="1358803" cy="48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845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Blank Presentation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7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276</Words>
  <Application>Microsoft Office PowerPoint</Application>
  <PresentationFormat>On-screen Show (4:3)</PresentationFormat>
  <Paragraphs>59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Helvetica Light</vt:lpstr>
      <vt:lpstr>Lucida Grande</vt:lpstr>
      <vt:lpstr>Times New Roman</vt:lpstr>
      <vt:lpstr>Wingdings</vt:lpstr>
      <vt:lpstr>Blank Presentation</vt:lpstr>
      <vt:lpstr>QuarkNet and the American Association of Physics Teachers </vt:lpstr>
      <vt:lpstr>Particle Physics</vt:lpstr>
      <vt:lpstr>PowerPoint Presentation</vt:lpstr>
      <vt:lpstr>Standard Model</vt:lpstr>
      <vt:lpstr>How small?</vt:lpstr>
      <vt:lpstr>How small?</vt:lpstr>
      <vt:lpstr>How small?</vt:lpstr>
      <vt:lpstr>How small?</vt:lpstr>
      <vt:lpstr>How small?</vt:lpstr>
      <vt:lpstr>Way small!</vt:lpstr>
      <vt:lpstr>Where it fits</vt:lpstr>
      <vt:lpstr>Questions abound</vt:lpstr>
      <vt:lpstr>Making really small particles</vt:lpstr>
      <vt:lpstr>LHC is here</vt:lpstr>
      <vt:lpstr>Part of the LHC looks like this</vt:lpstr>
      <vt:lpstr>How does it work?</vt:lpstr>
      <vt:lpstr>How does it work?</vt:lpstr>
      <vt:lpstr>How do we detect things?</vt:lpstr>
      <vt:lpstr>How do we measure things?</vt:lpstr>
      <vt:lpstr>Collider detector (generic)</vt:lpstr>
      <vt:lpstr>How does it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All Starts With An Atom</dc:title>
  <dc:creator>Kenneth Cecire</dc:creator>
  <cp:lastModifiedBy>Shane Wood</cp:lastModifiedBy>
  <cp:revision>461</cp:revision>
  <cp:lastPrinted>2011-02-22T21:04:55Z</cp:lastPrinted>
  <dcterms:created xsi:type="dcterms:W3CDTF">2011-02-16T16:43:02Z</dcterms:created>
  <dcterms:modified xsi:type="dcterms:W3CDTF">2020-01-17T03:02:11Z</dcterms:modified>
</cp:coreProperties>
</file>